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08" r:id="rId2"/>
    <p:sldId id="309" r:id="rId3"/>
    <p:sldId id="397" r:id="rId4"/>
    <p:sldId id="388" r:id="rId5"/>
    <p:sldId id="456" r:id="rId6"/>
    <p:sldId id="455" r:id="rId7"/>
    <p:sldId id="454" r:id="rId8"/>
    <p:sldId id="389" r:id="rId9"/>
    <p:sldId id="390" r:id="rId10"/>
    <p:sldId id="391" r:id="rId11"/>
    <p:sldId id="392" r:id="rId12"/>
    <p:sldId id="395" r:id="rId13"/>
    <p:sldId id="396" r:id="rId14"/>
    <p:sldId id="398" r:id="rId15"/>
    <p:sldId id="399" r:id="rId16"/>
    <p:sldId id="400" r:id="rId17"/>
    <p:sldId id="403" r:id="rId18"/>
    <p:sldId id="419" r:id="rId19"/>
    <p:sldId id="408" r:id="rId20"/>
    <p:sldId id="453" r:id="rId21"/>
    <p:sldId id="401" r:id="rId22"/>
    <p:sldId id="404" r:id="rId23"/>
    <p:sldId id="405" r:id="rId24"/>
    <p:sldId id="406" r:id="rId25"/>
    <p:sldId id="407" r:id="rId26"/>
    <p:sldId id="409" r:id="rId27"/>
    <p:sldId id="414" r:id="rId28"/>
    <p:sldId id="410" r:id="rId29"/>
    <p:sldId id="411" r:id="rId30"/>
    <p:sldId id="415" r:id="rId31"/>
    <p:sldId id="420" r:id="rId32"/>
    <p:sldId id="421" r:id="rId33"/>
    <p:sldId id="422" r:id="rId34"/>
    <p:sldId id="424" r:id="rId35"/>
    <p:sldId id="423" r:id="rId36"/>
    <p:sldId id="435" r:id="rId37"/>
    <p:sldId id="428" r:id="rId38"/>
    <p:sldId id="425" r:id="rId39"/>
    <p:sldId id="426" r:id="rId40"/>
    <p:sldId id="427" r:id="rId41"/>
    <p:sldId id="429" r:id="rId42"/>
    <p:sldId id="430" r:id="rId43"/>
    <p:sldId id="431" r:id="rId44"/>
    <p:sldId id="386" r:id="rId45"/>
    <p:sldId id="432" r:id="rId46"/>
    <p:sldId id="433" r:id="rId47"/>
    <p:sldId id="434" r:id="rId48"/>
    <p:sldId id="436" r:id="rId49"/>
    <p:sldId id="438" r:id="rId50"/>
    <p:sldId id="437" r:id="rId51"/>
    <p:sldId id="439" r:id="rId52"/>
    <p:sldId id="440" r:id="rId53"/>
    <p:sldId id="441" r:id="rId54"/>
    <p:sldId id="442" r:id="rId55"/>
    <p:sldId id="443" r:id="rId56"/>
    <p:sldId id="444" r:id="rId57"/>
    <p:sldId id="450" r:id="rId58"/>
    <p:sldId id="445" r:id="rId59"/>
    <p:sldId id="446" r:id="rId60"/>
    <p:sldId id="451" r:id="rId61"/>
    <p:sldId id="447" r:id="rId62"/>
    <p:sldId id="448" r:id="rId63"/>
    <p:sldId id="449" r:id="rId64"/>
    <p:sldId id="452" r:id="rId65"/>
    <p:sldId id="412" r:id="rId66"/>
    <p:sldId id="418" r:id="rId67"/>
    <p:sldId id="413" r:id="rId68"/>
    <p:sldId id="417" r:id="rId69"/>
    <p:sldId id="416" r:id="rId7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 autoAdjust="0"/>
    <p:restoredTop sz="94691" autoAdjust="0"/>
  </p:normalViewPr>
  <p:slideViewPr>
    <p:cSldViewPr showGuides="1">
      <p:cViewPr varScale="1">
        <p:scale>
          <a:sx n="83" d="100"/>
          <a:sy n="83" d="100"/>
        </p:scale>
        <p:origin x="734" y="-29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C63A54-3B3F-4D60-B0DE-1866C8F7F23C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A68D39-D942-4E31-A77A-14E99CCD058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35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B55BEF-754D-4C26-9039-B7C0A1D9074C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6DD510-11B8-445E-ADA8-2AC2F4301A46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077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24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47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42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8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0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518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052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13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717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90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0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640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70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20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3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040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248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303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72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274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89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2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510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568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250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830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776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708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534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717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25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36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42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440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617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30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4493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3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733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1413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806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243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935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66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692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966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474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2143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9632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3216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764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559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7003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3782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50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518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5641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42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8145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5428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2808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7751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9708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2998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2131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69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01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51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CDAC9-258C-4DBC-AA03-89EF43B4B4E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51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A475-5DBF-4DCB-8308-C97BA4A9BC0D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F5FC-7C89-4EA6-A935-0935E71D90EF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F85E-BA6B-48BA-9567-584822947969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43BF-3D80-4CF1-ADE8-75338E990985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8574-9978-479B-BEDA-5F03A7E82D89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A5F5-7C33-4C51-8D35-7D4BF256A118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UC\Congreso DSD+SAEE 2013\Datos\Img\Mancha%20ver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988" y="5929313"/>
            <a:ext cx="15049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FF6E-5C7E-4250-BE4A-538620FB1F07}" type="datetime1">
              <a:rPr lang="es-ES"/>
              <a:pPr>
                <a:defRPr/>
              </a:pPr>
              <a:t>23/06/2016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Gill Sans" pitchFamily="34" charset="-79"/>
                <a:cs typeface="Gill Sans" pitchFamily="34" charset="-79"/>
              </a:defRPr>
            </a:lvl1pPr>
          </a:lstStyle>
          <a:p>
            <a:pPr>
              <a:defRPr/>
            </a:pPr>
            <a:r>
              <a:rPr lang="es-ES" dirty="0" smtClean="0"/>
              <a:t>CEA  </a:t>
            </a:r>
            <a:r>
              <a:rPr lang="es-ES" dirty="0" err="1" smtClean="0"/>
              <a:t>List</a:t>
            </a:r>
            <a:r>
              <a:rPr lang="es-ES" dirty="0" smtClean="0"/>
              <a:t> / NANO-INNOV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72513" y="6421438"/>
            <a:ext cx="471487" cy="365125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E16B05-4EEC-4E55-BE7D-436CC7ACCDE3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9B14-DA46-4461-BB48-2176D9CAD886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BB1D-8B87-4BF1-B065-DBF753707B35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E5D2-B743-4761-B0EC-3D84D0EB6B9E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0DCF-CCCE-469D-8A36-AF25FA9FE82E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E434-9410-4D77-99FB-D116598D67E3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5B7-972A-419B-A2E9-66EF6032F05C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291C-BCBE-40AA-A072-05E0EAA4643E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91DB-8E4F-418D-8841-77224F578DA8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00A7-2C5F-45F4-B114-2953AD78B528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312D-ABD8-480E-8AC5-54713E1A1708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A77B-76FF-4E8E-ACD4-1F26643558D4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5DBB-0F1B-4AF2-A6DA-4C5835E41558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597A-C2EA-42AA-A347-6AA4581426A8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DSD-SEAA CONGRESS 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5618-CE79-4C63-873E-908EA9A0D549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C\Congreso DSD+SAEE 2013\Datos\Img\Mancha%20verd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988" y="5929313"/>
            <a:ext cx="15049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dondear rectángulo de esquina diagonal"/>
          <p:cNvSpPr/>
          <p:nvPr userDrawn="1"/>
        </p:nvSpPr>
        <p:spPr>
          <a:xfrm>
            <a:off x="0" y="214313"/>
            <a:ext cx="9144000" cy="1285875"/>
          </a:xfrm>
          <a:prstGeom prst="round2DiagRect">
            <a:avLst>
              <a:gd name="adj1" fmla="val 219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605D59-411A-44DB-816D-0FA7DF93E1FD}" type="datetime1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CEA </a:t>
            </a:r>
            <a:r>
              <a:rPr lang="es-ES" dirty="0" err="1" smtClean="0"/>
              <a:t>List</a:t>
            </a:r>
            <a:r>
              <a:rPr lang="es-ES" dirty="0" smtClean="0"/>
              <a:t> / NANO-INNOV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3950" y="6492875"/>
            <a:ext cx="47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D3786-72CE-4300-9F2C-4AA52EEA30BA}" type="slidenum">
              <a:rPr lang="es-ES"/>
              <a:pPr>
                <a:defRPr/>
              </a:pPr>
              <a:t>‹N°›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Many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programming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practical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approach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  <p:sp>
        <p:nvSpPr>
          <p:cNvPr id="2" name="AutoShape 2" descr="http://buag.univ-ag.fr/sites/buag.univ-ag.fr/files/bonhommeidee.png"/>
          <p:cNvSpPr>
            <a:spLocks noChangeAspect="1" noChangeArrowheads="1"/>
          </p:cNvSpPr>
          <p:nvPr/>
        </p:nvSpPr>
        <p:spPr bwMode="auto">
          <a:xfrm>
            <a:off x="155575" y="-1973263"/>
            <a:ext cx="2914650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-391159" y="2348880"/>
            <a:ext cx="64087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2800" dirty="0" smtClean="0">
                <a:latin typeface="+mj-lt"/>
              </a:rPr>
              <a:t>COMPAS </a:t>
            </a:r>
            <a:r>
              <a:rPr lang="fr-FR" sz="2800" dirty="0" err="1" smtClean="0">
                <a:latin typeface="+mj-lt"/>
              </a:rPr>
              <a:t>conference</a:t>
            </a:r>
            <a:endParaRPr lang="fr-FR" sz="2800" dirty="0" smtClean="0">
              <a:latin typeface="+mj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ＭＳ Ｐゴシック" pitchFamily="34" charset="-128"/>
                <a:cs typeface="+mj-cs"/>
              </a:rPr>
              <a:t>July 5-8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ＭＳ Ｐゴシック" pitchFamily="34" charset="-128"/>
                <a:cs typeface="+mj-cs"/>
              </a:rPr>
              <a:t>2016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800" dirty="0" smtClean="0">
              <a:latin typeface="+mj-lt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ＭＳ Ｐゴシック" pitchFamily="34" charset="-128"/>
                <a:cs typeface="+mj-cs"/>
              </a:rPr>
              <a:t>Pierre Bomel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latin typeface="+mj-lt"/>
                <a:ea typeface="ＭＳ Ｐゴシック" pitchFamily="34" charset="-128"/>
                <a:cs typeface="+mj-cs"/>
              </a:rPr>
              <a:t>Université de Bretagne Sud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latin typeface="+mj-lt"/>
                <a:ea typeface="ＭＳ Ｐゴシック" pitchFamily="34" charset="-128"/>
                <a:cs typeface="+mj-cs"/>
              </a:rPr>
              <a:t>Lab-STICC</a:t>
            </a:r>
            <a:r>
              <a:rPr lang="fr-FR" sz="2800" noProof="0" dirty="0" smtClean="0">
                <a:latin typeface="+mj-lt"/>
                <a:ea typeface="ＭＳ Ｐゴシック" pitchFamily="34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latin typeface="+mj-lt"/>
                <a:ea typeface="ＭＳ Ｐゴシック" pitchFamily="34" charset="-128"/>
                <a:cs typeface="+mj-cs"/>
              </a:rPr>
              <a:t>Lorient, France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156176" y="1961384"/>
            <a:ext cx="2454583" cy="1305436"/>
            <a:chOff x="6516216" y="3212976"/>
            <a:chExt cx="2454583" cy="13054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3212976"/>
              <a:ext cx="1563325" cy="984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516216" y="4149080"/>
              <a:ext cx="24545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http://www.univ-ubs.fr/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68144" y="3779748"/>
            <a:ext cx="2567558" cy="1449452"/>
            <a:chOff x="5652120" y="4581128"/>
            <a:chExt cx="2567558" cy="14494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4581128"/>
              <a:ext cx="249555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652120" y="5661248"/>
              <a:ext cx="24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http://www.lab-sticc.fr/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UPM’s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1666221" y="5085184"/>
            <a:ext cx="56015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Go to the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upm_madrid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directory: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upm_madrid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smtClean="0">
                <a:latin typeface="+mn-lt"/>
              </a:rPr>
              <a:t>Type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fr-FR" sz="1600" dirty="0" smtClean="0">
                <a:latin typeface="+mn-lt"/>
              </a:rPr>
              <a:t> to </a:t>
            </a:r>
            <a:r>
              <a:rPr lang="fr-FR" sz="1600" dirty="0" err="1" smtClean="0">
                <a:latin typeface="+mn-lt"/>
              </a:rPr>
              <a:t>see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what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inside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it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endParaRPr lang="fr-FR" sz="1600" dirty="0" smtClean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There are </a:t>
            </a:r>
            <a:r>
              <a:rPr lang="fr-FR" sz="1600" dirty="0" err="1" smtClean="0">
                <a:latin typeface="+mn-lt"/>
              </a:rPr>
              <a:t>several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sz="1600" dirty="0" smtClean="0">
                <a:latin typeface="+mn-lt"/>
              </a:rPr>
              <a:t>, a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fr-FR" sz="1600" dirty="0" smtClean="0">
                <a:latin typeface="+mn-lt"/>
              </a:rPr>
              <a:t>, and a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lang="fr-FR" sz="1600" dirty="0" smtClean="0">
                <a:latin typeface="+mn-lt"/>
              </a:rPr>
              <a:t> directories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(</a:t>
            </a:r>
            <a:r>
              <a:rPr lang="fr-FR" sz="1600" dirty="0" err="1" smtClean="0">
                <a:latin typeface="+mn-lt"/>
              </a:rPr>
              <a:t>upm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comes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a </a:t>
            </a:r>
            <a:r>
              <a:rPr lang="fr-FR" sz="1600" dirty="0" err="1" smtClean="0">
                <a:latin typeface="+mn-lt"/>
              </a:rPr>
              <a:t>previous</a:t>
            </a:r>
            <a:r>
              <a:rPr lang="fr-FR" sz="1600" dirty="0" smtClean="0">
                <a:latin typeface="+mn-lt"/>
              </a:rPr>
              <a:t> tutorial, </a:t>
            </a:r>
            <a:r>
              <a:rPr lang="fr-FR" sz="1600" dirty="0" err="1" smtClean="0">
                <a:latin typeface="+mn-lt"/>
              </a:rPr>
              <a:t>organized</a:t>
            </a:r>
            <a:r>
              <a:rPr lang="fr-FR" sz="1600" dirty="0" smtClean="0">
                <a:latin typeface="+mn-lt"/>
              </a:rPr>
              <a:t> at Madrid)</a:t>
            </a:r>
            <a:endParaRPr lang="fr-FR" sz="16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2348880"/>
            <a:ext cx="5153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UPM’s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directory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1916832"/>
            <a:ext cx="5153025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799" y="4387802"/>
            <a:ext cx="779072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Remember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each</a:t>
            </a:r>
            <a:r>
              <a:rPr lang="fr-FR" sz="1600" dirty="0" smtClean="0">
                <a:latin typeface="+mn-lt"/>
              </a:rPr>
              <a:t> one of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, or </a:t>
            </a:r>
            <a:r>
              <a:rPr lang="fr-FR" sz="1600" dirty="0" err="1" smtClean="0">
                <a:latin typeface="+mn-lt"/>
              </a:rPr>
              <a:t>each</a:t>
            </a:r>
            <a:r>
              <a:rPr lang="fr-FR" sz="1600" dirty="0" smtClean="0">
                <a:latin typeface="+mn-lt"/>
              </a:rPr>
              <a:t> group, has </a:t>
            </a:r>
            <a:r>
              <a:rPr lang="fr-FR" sz="1600" dirty="0" err="1" smtClean="0">
                <a:latin typeface="+mn-lt"/>
              </a:rPr>
              <a:t>received</a:t>
            </a:r>
            <a:r>
              <a:rPr lang="fr-FR" sz="1600" dirty="0" smtClean="0">
                <a:latin typeface="+mn-lt"/>
              </a:rPr>
              <a:t> a (</a:t>
            </a:r>
            <a:r>
              <a:rPr lang="fr-FR" sz="1600" i="1" dirty="0" smtClean="0">
                <a:latin typeface="+mn-lt"/>
              </a:rPr>
              <a:t>machine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i="1" dirty="0" err="1" smtClean="0">
                <a:latin typeface="+mn-lt"/>
              </a:rPr>
              <a:t>student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)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The </a:t>
            </a:r>
            <a:r>
              <a:rPr lang="fr-FR" sz="1600" i="1" dirty="0" smtClean="0">
                <a:latin typeface="+mn-lt"/>
              </a:rPr>
              <a:t>machine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err="1" smtClean="0">
                <a:latin typeface="+mn-lt"/>
              </a:rPr>
              <a:t>Kalray</a:t>
            </a:r>
            <a:r>
              <a:rPr lang="fr-FR" sz="1600" dirty="0" smtClean="0">
                <a:latin typeface="+mn-lt"/>
              </a:rPr>
              <a:t> machine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log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r>
              <a:rPr lang="fr-FR" sz="1600" dirty="0" smtClean="0">
                <a:latin typeface="+mn-lt"/>
              </a:rPr>
              <a:t>The </a:t>
            </a:r>
            <a:r>
              <a:rPr lang="fr-FR" sz="1600" i="1" dirty="0" err="1" smtClean="0">
                <a:latin typeface="+mn-lt"/>
              </a:rPr>
              <a:t>student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</a:t>
            </a:r>
            <a:r>
              <a:rPr lang="fr-FR" sz="1600" dirty="0" smtClean="0">
                <a:latin typeface="+mn-lt"/>
              </a:rPr>
              <a:t> directory </a:t>
            </a:r>
            <a:r>
              <a:rPr lang="fr-FR" sz="1600" dirty="0" err="1" smtClean="0">
                <a:latin typeface="+mn-lt"/>
              </a:rPr>
              <a:t>where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work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i.e. (1, 3) </a:t>
            </a:r>
          </a:p>
          <a:p>
            <a:pPr algn="ctr"/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allow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to log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solidFill>
                  <a:srgbClr val="FF0000"/>
                </a:solidFill>
                <a:latin typeface="+mn-lt"/>
              </a:rPr>
              <a:t>Kalray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machine # 1</a:t>
            </a:r>
          </a:p>
          <a:p>
            <a:pPr algn="ctr"/>
            <a:r>
              <a:rPr lang="fr-FR" sz="1600" dirty="0">
                <a:latin typeface="+mn-lt"/>
              </a:rPr>
              <a:t>a</a:t>
            </a:r>
            <a:r>
              <a:rPr lang="fr-FR" sz="1600" dirty="0" smtClean="0">
                <a:latin typeface="+mn-lt"/>
              </a:rPr>
              <a:t>nd use the </a:t>
            </a:r>
            <a:r>
              <a:rPr lang="fr-F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stud3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directory for </a:t>
            </a:r>
            <a:r>
              <a:rPr lang="fr-FR" sz="1600" dirty="0" err="1" smtClean="0">
                <a:latin typeface="+mn-lt"/>
              </a:rPr>
              <a:t>your</a:t>
            </a:r>
            <a:r>
              <a:rPr lang="fr-FR" sz="1600" dirty="0" smtClean="0">
                <a:latin typeface="+mn-lt"/>
              </a:rPr>
              <a:t> tests</a:t>
            </a:r>
          </a:p>
        </p:txBody>
      </p:sp>
    </p:spTree>
    <p:extLst>
      <p:ext uri="{BB962C8B-B14F-4D97-AF65-F5344CB8AC3E}">
        <p14:creationId xmlns:p14="http://schemas.microsoft.com/office/powerpoint/2010/main" val="17745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1092937" y="5085184"/>
            <a:ext cx="6958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If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go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any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</a:t>
            </a:r>
            <a:r>
              <a:rPr lang="fr-FR" sz="1600" dirty="0" smtClean="0">
                <a:latin typeface="+mn-lt"/>
              </a:rPr>
              <a:t> directory, </a:t>
            </a:r>
            <a:r>
              <a:rPr lang="fr-FR" sz="1600" dirty="0" err="1" smtClean="0">
                <a:latin typeface="+mn-lt"/>
              </a:rPr>
              <a:t>it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be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empty</a:t>
            </a:r>
            <a:r>
              <a:rPr lang="fr-FR" sz="1600" dirty="0" smtClean="0">
                <a:latin typeface="+mn-lt"/>
              </a:rPr>
              <a:t> at the </a:t>
            </a:r>
            <a:r>
              <a:rPr lang="fr-FR" sz="1600" dirty="0" err="1" smtClean="0">
                <a:latin typeface="+mn-lt"/>
              </a:rPr>
              <a:t>start</a:t>
            </a:r>
            <a:r>
              <a:rPr lang="fr-FR" sz="1600" dirty="0" smtClean="0">
                <a:latin typeface="+mn-lt"/>
              </a:rPr>
              <a:t> of </a:t>
            </a:r>
            <a:r>
              <a:rPr lang="fr-FR" sz="1600" dirty="0" err="1" smtClean="0">
                <a:latin typeface="+mn-lt"/>
              </a:rPr>
              <a:t>your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works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err="1" smtClean="0">
                <a:latin typeface="+mn-lt"/>
              </a:rPr>
              <a:t>Don’t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forget</a:t>
            </a:r>
            <a:r>
              <a:rPr lang="fr-FR" sz="1600" dirty="0" smtClean="0">
                <a:latin typeface="+mn-lt"/>
              </a:rPr>
              <a:t> to go in the good directory to </a:t>
            </a:r>
            <a:r>
              <a:rPr lang="fr-FR" sz="1600" dirty="0" err="1" smtClean="0">
                <a:latin typeface="+mn-lt"/>
              </a:rPr>
              <a:t>avoid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polluting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work</a:t>
            </a:r>
            <a:r>
              <a:rPr lang="fr-FR" sz="1600" dirty="0" smtClean="0">
                <a:latin typeface="+mn-lt"/>
              </a:rPr>
              <a:t> of </a:t>
            </a:r>
            <a:r>
              <a:rPr lang="fr-FR" sz="1600" dirty="0" err="1" smtClean="0">
                <a:latin typeface="+mn-lt"/>
              </a:rPr>
              <a:t>others</a:t>
            </a:r>
            <a:r>
              <a:rPr lang="fr-FR" sz="1600" dirty="0" smtClean="0">
                <a:latin typeface="+mn-lt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5" y="2348880"/>
            <a:ext cx="5153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logout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57362"/>
            <a:ext cx="5153025" cy="2162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26880"/>
            <a:ext cx="5153025" cy="2162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5427" y="2132856"/>
            <a:ext cx="31716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+mn-lt"/>
              </a:rPr>
              <a:t>To </a:t>
            </a:r>
            <a:r>
              <a:rPr lang="fr-FR" sz="1600" dirty="0" err="1" smtClean="0">
                <a:latin typeface="+mn-lt"/>
              </a:rPr>
              <a:t>logout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Kalray</a:t>
            </a:r>
            <a:r>
              <a:rPr lang="fr-FR" sz="1600" dirty="0" smtClean="0">
                <a:latin typeface="+mn-lt"/>
              </a:rPr>
              <a:t> machine</a:t>
            </a:r>
          </a:p>
          <a:p>
            <a:pPr algn="ctr"/>
            <a:r>
              <a:rPr lang="fr-FR" sz="1600" dirty="0">
                <a:latin typeface="+mn-lt"/>
                <a:cs typeface="Courier New" panose="02070309020205020404" pitchFamily="49" charset="0"/>
              </a:rPr>
              <a:t>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ype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or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CTRL-D</a:t>
            </a:r>
          </a:p>
          <a:p>
            <a:pPr algn="ctr"/>
            <a:endParaRPr lang="fr-FR" sz="1600" dirty="0" smtClean="0">
              <a:latin typeface="+mn-lt"/>
            </a:endParaRP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>
                <a:latin typeface="+mn-lt"/>
              </a:rPr>
              <a:t>To </a:t>
            </a:r>
            <a:r>
              <a:rPr lang="fr-FR" sz="1600" dirty="0" err="1">
                <a:latin typeface="+mn-lt"/>
              </a:rPr>
              <a:t>logout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from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labsticc</a:t>
            </a:r>
            <a:r>
              <a:rPr lang="fr-FR" sz="1600" dirty="0" smtClean="0">
                <a:latin typeface="+mn-lt"/>
              </a:rPr>
              <a:t> machine</a:t>
            </a:r>
            <a:endParaRPr lang="fr-FR" sz="1600" dirty="0">
              <a:latin typeface="+mn-lt"/>
            </a:endParaRPr>
          </a:p>
          <a:p>
            <a:pPr algn="ctr"/>
            <a:r>
              <a:rPr lang="fr-FR" sz="1600" dirty="0">
                <a:latin typeface="+mn-lt"/>
                <a:cs typeface="Courier New" panose="02070309020205020404" pitchFamily="49" charset="0"/>
              </a:rPr>
              <a:t>type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fr-FR" sz="1600" dirty="0">
                <a:latin typeface="+mn-lt"/>
                <a:cs typeface="Courier New" panose="02070309020205020404" pitchFamily="49" charset="0"/>
              </a:rPr>
              <a:t> or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CTRL-D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267744" y="2276872"/>
            <a:ext cx="3672408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364088" y="3702516"/>
            <a:ext cx="1512168" cy="1382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5576" y="4892468"/>
            <a:ext cx="1218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Don’t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forget</a:t>
            </a:r>
            <a:endParaRPr lang="fr-FR" sz="1600" dirty="0" smtClean="0">
              <a:latin typeface="+mn-lt"/>
            </a:endParaRPr>
          </a:p>
          <a:p>
            <a:pPr algn="ctr"/>
            <a:r>
              <a:rPr lang="fr-FR" sz="1600" dirty="0">
                <a:latin typeface="+mn-lt"/>
                <a:cs typeface="Courier New" panose="02070309020205020404" pitchFamily="49" charset="0"/>
              </a:rPr>
              <a:t>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o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always</a:t>
            </a:r>
            <a:endParaRPr lang="fr-FR" sz="1600" dirty="0" smtClean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>
                <a:latin typeface="+mn-lt"/>
                <a:cs typeface="Courier New" panose="02070309020205020404" pitchFamily="49" charset="0"/>
              </a:rPr>
              <a:t>l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ogout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!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275856" y="1643427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4972497" y="4133174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4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Copy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stud1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assumed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here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73" y="2564904"/>
            <a:ext cx="5153025" cy="2162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6060" y="5229200"/>
            <a:ext cx="6191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You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copy all the directories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fr-FR" sz="1600" dirty="0" smtClean="0">
                <a:latin typeface="+mn-lt"/>
              </a:rPr>
              <a:t> directory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yours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Copy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But,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inside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3620813" y="1517340"/>
            <a:ext cx="1048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871" y="1989085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opencl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18" name="Connecteur droit avec flèche 17"/>
          <p:cNvCxnSpPr>
            <a:stCxn id="13" idx="2"/>
            <a:endCxn id="8" idx="0"/>
          </p:cNvCxnSpPr>
          <p:nvPr/>
        </p:nvCxnSpPr>
        <p:spPr>
          <a:xfrm flipH="1">
            <a:off x="2601511" y="1855894"/>
            <a:ext cx="1543644" cy="121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e 4096"/>
          <p:cNvGrpSpPr/>
          <p:nvPr/>
        </p:nvGrpSpPr>
        <p:grpSpPr>
          <a:xfrm>
            <a:off x="417399" y="3071803"/>
            <a:ext cx="4039292" cy="3629494"/>
            <a:chOff x="1642446" y="2924944"/>
            <a:chExt cx="4998845" cy="3629494"/>
          </a:xfrm>
        </p:grpSpPr>
        <p:sp>
          <p:nvSpPr>
            <p:cNvPr id="8" name="Rectangle 7"/>
            <p:cNvSpPr/>
            <p:nvPr/>
          </p:nvSpPr>
          <p:spPr>
            <a:xfrm>
              <a:off x="3882778" y="2924944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openmp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4074" y="3961639"/>
              <a:ext cx="10486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barrier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1062" y="431311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mean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35509" y="4678777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6841" y="501733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42446" y="4482388"/>
              <a:ext cx="12955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arrier.c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3889" y="5252525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ean.c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9186" y="5969663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69175" y="5909981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cxnSp>
          <p:nvCxnSpPr>
            <p:cNvPr id="20" name="Connecteur droit avec flèche 19"/>
            <p:cNvCxnSpPr>
              <a:stCxn id="8" idx="2"/>
              <a:endCxn id="9" idx="0"/>
            </p:cNvCxnSpPr>
            <p:nvPr/>
          </p:nvCxnSpPr>
          <p:spPr>
            <a:xfrm flipH="1">
              <a:off x="3438417" y="3263498"/>
              <a:ext cx="906988" cy="698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8" idx="2"/>
              <a:endCxn id="10" idx="0"/>
            </p:cNvCxnSpPr>
            <p:nvPr/>
          </p:nvCxnSpPr>
          <p:spPr>
            <a:xfrm flipH="1">
              <a:off x="4160258" y="3263498"/>
              <a:ext cx="185147" cy="10496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8" idx="2"/>
              <a:endCxn id="11" idx="0"/>
            </p:cNvCxnSpPr>
            <p:nvPr/>
          </p:nvCxnSpPr>
          <p:spPr>
            <a:xfrm>
              <a:off x="4345405" y="3263498"/>
              <a:ext cx="491016" cy="14152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8" idx="2"/>
              <a:endCxn id="12" idx="0"/>
            </p:cNvCxnSpPr>
            <p:nvPr/>
          </p:nvCxnSpPr>
          <p:spPr>
            <a:xfrm>
              <a:off x="4345405" y="3263498"/>
              <a:ext cx="1370632" cy="17538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9" idx="2"/>
              <a:endCxn id="14" idx="3"/>
            </p:cNvCxnSpPr>
            <p:nvPr/>
          </p:nvCxnSpPr>
          <p:spPr>
            <a:xfrm flipH="1">
              <a:off x="2937993" y="4300193"/>
              <a:ext cx="500424" cy="4745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0" idx="2"/>
              <a:endCxn id="15" idx="0"/>
            </p:cNvCxnSpPr>
            <p:nvPr/>
          </p:nvCxnSpPr>
          <p:spPr>
            <a:xfrm flipH="1">
              <a:off x="3629947" y="4651665"/>
              <a:ext cx="530311" cy="6008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11" idx="2"/>
              <a:endCxn id="16" idx="0"/>
            </p:cNvCxnSpPr>
            <p:nvPr/>
          </p:nvCxnSpPr>
          <p:spPr>
            <a:xfrm flipH="1">
              <a:off x="4705244" y="5017331"/>
              <a:ext cx="131177" cy="952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12" idx="2"/>
              <a:endCxn id="17" idx="0"/>
            </p:cNvCxnSpPr>
            <p:nvPr/>
          </p:nvCxnSpPr>
          <p:spPr>
            <a:xfrm>
              <a:off x="5716037" y="5355885"/>
              <a:ext cx="339196" cy="5540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332471" y="2861531"/>
            <a:ext cx="117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akefile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65" name="Connecteur droit avec flèche 64"/>
          <p:cNvCxnSpPr>
            <a:stCxn id="6" idx="2"/>
            <a:endCxn id="64" idx="0"/>
          </p:cNvCxnSpPr>
          <p:nvPr/>
        </p:nvCxnSpPr>
        <p:spPr>
          <a:xfrm flipH="1">
            <a:off x="918529" y="2327639"/>
            <a:ext cx="429969" cy="533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3859720" y="2674841"/>
            <a:ext cx="3894347" cy="3629494"/>
            <a:chOff x="1642446" y="2924944"/>
            <a:chExt cx="4998845" cy="3629494"/>
          </a:xfrm>
        </p:grpSpPr>
        <p:sp>
          <p:nvSpPr>
            <p:cNvPr id="71" name="Rectangle 70"/>
            <p:cNvSpPr/>
            <p:nvPr/>
          </p:nvSpPr>
          <p:spPr>
            <a:xfrm>
              <a:off x="3944494" y="2924944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posix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4074" y="3961639"/>
              <a:ext cx="10486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barrier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21062" y="431311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mean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35509" y="4678777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76841" y="501733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42446" y="4482388"/>
              <a:ext cx="12955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arrier.c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043889" y="5252525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ean.c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19186" y="5969663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69175" y="5909981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cxnSp>
          <p:nvCxnSpPr>
            <p:cNvPr id="80" name="Connecteur droit avec flèche 79"/>
            <p:cNvCxnSpPr>
              <a:stCxn id="71" idx="2"/>
              <a:endCxn id="72" idx="0"/>
            </p:cNvCxnSpPr>
            <p:nvPr/>
          </p:nvCxnSpPr>
          <p:spPr>
            <a:xfrm flipH="1">
              <a:off x="3438417" y="3263498"/>
              <a:ext cx="906989" cy="698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>
              <a:stCxn id="71" idx="2"/>
              <a:endCxn id="73" idx="0"/>
            </p:cNvCxnSpPr>
            <p:nvPr/>
          </p:nvCxnSpPr>
          <p:spPr>
            <a:xfrm flipH="1">
              <a:off x="4160258" y="3263498"/>
              <a:ext cx="185148" cy="10496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>
              <a:stCxn id="71" idx="2"/>
              <a:endCxn id="74" idx="0"/>
            </p:cNvCxnSpPr>
            <p:nvPr/>
          </p:nvCxnSpPr>
          <p:spPr>
            <a:xfrm>
              <a:off x="4345406" y="3263498"/>
              <a:ext cx="491015" cy="14152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>
              <a:stCxn id="71" idx="2"/>
              <a:endCxn id="75" idx="0"/>
            </p:cNvCxnSpPr>
            <p:nvPr/>
          </p:nvCxnSpPr>
          <p:spPr>
            <a:xfrm>
              <a:off x="4345406" y="3263498"/>
              <a:ext cx="1370631" cy="17538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>
              <a:stCxn id="72" idx="2"/>
              <a:endCxn id="76" idx="3"/>
            </p:cNvCxnSpPr>
            <p:nvPr/>
          </p:nvCxnSpPr>
          <p:spPr>
            <a:xfrm flipH="1">
              <a:off x="2937993" y="4300193"/>
              <a:ext cx="500424" cy="4745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>
              <a:stCxn id="73" idx="2"/>
              <a:endCxn id="77" idx="0"/>
            </p:cNvCxnSpPr>
            <p:nvPr/>
          </p:nvCxnSpPr>
          <p:spPr>
            <a:xfrm flipH="1">
              <a:off x="3629947" y="4651665"/>
              <a:ext cx="530311" cy="6008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>
              <a:stCxn id="74" idx="2"/>
              <a:endCxn id="78" idx="0"/>
            </p:cNvCxnSpPr>
            <p:nvPr/>
          </p:nvCxnSpPr>
          <p:spPr>
            <a:xfrm flipH="1">
              <a:off x="4705244" y="5017331"/>
              <a:ext cx="131177" cy="952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>
              <a:stCxn id="75" idx="2"/>
              <a:endCxn id="79" idx="0"/>
            </p:cNvCxnSpPr>
            <p:nvPr/>
          </p:nvCxnSpPr>
          <p:spPr>
            <a:xfrm>
              <a:off x="5716037" y="5355885"/>
              <a:ext cx="339196" cy="5540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Connecteur droit avec flèche 87"/>
          <p:cNvCxnSpPr>
            <a:stCxn id="13" idx="2"/>
            <a:endCxn id="71" idx="1"/>
          </p:cNvCxnSpPr>
          <p:nvPr/>
        </p:nvCxnSpPr>
        <p:spPr>
          <a:xfrm>
            <a:off x="4145155" y="1855894"/>
            <a:ext cx="1507974" cy="98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13" idx="2"/>
            <a:endCxn id="6" idx="3"/>
          </p:cNvCxnSpPr>
          <p:nvPr/>
        </p:nvCxnSpPr>
        <p:spPr>
          <a:xfrm flipH="1">
            <a:off x="1811124" y="1855894"/>
            <a:ext cx="2334031" cy="302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33248" y="2217131"/>
            <a:ext cx="1418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hip-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48" name="Connecteur droit avec flèche 47"/>
          <p:cNvCxnSpPr>
            <a:stCxn id="13" idx="2"/>
            <a:endCxn id="47" idx="1"/>
          </p:cNvCxnSpPr>
          <p:nvPr/>
        </p:nvCxnSpPr>
        <p:spPr>
          <a:xfrm>
            <a:off x="4145155" y="1855894"/>
            <a:ext cx="2888093" cy="530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514684" y="3118492"/>
            <a:ext cx="1172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oddr.c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ean.h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54" name="Connecteur droit avec flèche 53"/>
          <p:cNvCxnSpPr>
            <a:stCxn id="47" idx="2"/>
            <a:endCxn id="53" idx="0"/>
          </p:cNvCxnSpPr>
          <p:nvPr/>
        </p:nvCxnSpPr>
        <p:spPr>
          <a:xfrm>
            <a:off x="7742738" y="2555685"/>
            <a:ext cx="358004" cy="562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Copy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But,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inside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  <p:grpSp>
        <p:nvGrpSpPr>
          <p:cNvPr id="4097" name="Groupe 4096"/>
          <p:cNvGrpSpPr/>
          <p:nvPr/>
        </p:nvGrpSpPr>
        <p:grpSpPr>
          <a:xfrm>
            <a:off x="1619672" y="1628800"/>
            <a:ext cx="4998845" cy="3629494"/>
            <a:chOff x="1642446" y="2924944"/>
            <a:chExt cx="4998845" cy="3629494"/>
          </a:xfrm>
        </p:grpSpPr>
        <p:sp>
          <p:nvSpPr>
            <p:cNvPr id="8" name="Rectangle 7"/>
            <p:cNvSpPr/>
            <p:nvPr/>
          </p:nvSpPr>
          <p:spPr>
            <a:xfrm>
              <a:off x="3512485" y="2924944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Openmp</a:t>
              </a:r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posix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4074" y="3961639"/>
              <a:ext cx="10486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barrier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1062" y="431311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mean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35509" y="4678777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6841" y="5017331"/>
              <a:ext cx="678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42446" y="4482388"/>
              <a:ext cx="12955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arrier.c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3889" y="5252525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ean.c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9186" y="5969663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mutex.c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69175" y="5909981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akefile</a:t>
              </a:r>
              <a:endPara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test.c</a:t>
              </a:r>
              <a:endParaRPr lang="fr-FR" sz="1600" dirty="0">
                <a:latin typeface="+mn-lt"/>
                <a:cs typeface="Courier New" panose="02070309020205020404" pitchFamily="49" charset="0"/>
              </a:endParaRPr>
            </a:p>
          </p:txBody>
        </p:sp>
        <p:cxnSp>
          <p:nvCxnSpPr>
            <p:cNvPr id="20" name="Connecteur droit avec flèche 19"/>
            <p:cNvCxnSpPr>
              <a:stCxn id="8" idx="2"/>
              <a:endCxn id="9" idx="0"/>
            </p:cNvCxnSpPr>
            <p:nvPr/>
          </p:nvCxnSpPr>
          <p:spPr>
            <a:xfrm flipH="1">
              <a:off x="3438417" y="3263498"/>
              <a:ext cx="906989" cy="698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8" idx="2"/>
              <a:endCxn id="10" idx="0"/>
            </p:cNvCxnSpPr>
            <p:nvPr/>
          </p:nvCxnSpPr>
          <p:spPr>
            <a:xfrm flipH="1">
              <a:off x="4160258" y="3263498"/>
              <a:ext cx="185148" cy="10496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8" idx="2"/>
              <a:endCxn id="11" idx="0"/>
            </p:cNvCxnSpPr>
            <p:nvPr/>
          </p:nvCxnSpPr>
          <p:spPr>
            <a:xfrm>
              <a:off x="4345406" y="3263498"/>
              <a:ext cx="491015" cy="14152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8" idx="2"/>
              <a:endCxn id="12" idx="0"/>
            </p:cNvCxnSpPr>
            <p:nvPr/>
          </p:nvCxnSpPr>
          <p:spPr>
            <a:xfrm>
              <a:off x="4345406" y="3263498"/>
              <a:ext cx="1370631" cy="17538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9" idx="2"/>
              <a:endCxn id="14" idx="3"/>
            </p:cNvCxnSpPr>
            <p:nvPr/>
          </p:nvCxnSpPr>
          <p:spPr>
            <a:xfrm flipH="1">
              <a:off x="2937993" y="4300193"/>
              <a:ext cx="500424" cy="4745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0" idx="2"/>
              <a:endCxn id="15" idx="0"/>
            </p:cNvCxnSpPr>
            <p:nvPr/>
          </p:nvCxnSpPr>
          <p:spPr>
            <a:xfrm flipH="1">
              <a:off x="3629947" y="4651665"/>
              <a:ext cx="530311" cy="6008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11" idx="2"/>
              <a:endCxn id="16" idx="0"/>
            </p:cNvCxnSpPr>
            <p:nvPr/>
          </p:nvCxnSpPr>
          <p:spPr>
            <a:xfrm flipH="1">
              <a:off x="4705244" y="5017331"/>
              <a:ext cx="131177" cy="952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12" idx="2"/>
              <a:endCxn id="17" idx="0"/>
            </p:cNvCxnSpPr>
            <p:nvPr/>
          </p:nvCxnSpPr>
          <p:spPr>
            <a:xfrm>
              <a:off x="5716037" y="5355885"/>
              <a:ext cx="339196" cy="5540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037847" y="5371660"/>
            <a:ext cx="70605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All </a:t>
            </a:r>
            <a:r>
              <a:rPr lang="fr-FR" sz="1600" dirty="0" err="1" smtClean="0">
                <a:latin typeface="+mn-lt"/>
              </a:rPr>
              <a:t>these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examples</a:t>
            </a:r>
            <a:r>
              <a:rPr lang="fr-FR" sz="1600" dirty="0" smtClean="0">
                <a:latin typeface="+mn-lt"/>
              </a:rPr>
              <a:t> (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barrier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fr-FR" sz="1600" dirty="0" smtClean="0">
                <a:latin typeface="+mn-lt"/>
              </a:rPr>
              <a:t>) are the </a:t>
            </a:r>
            <a:r>
              <a:rPr lang="fr-FR" sz="1600" dirty="0" err="1" smtClean="0">
                <a:latin typeface="+mn-lt"/>
              </a:rPr>
              <a:t>same</a:t>
            </a:r>
            <a:r>
              <a:rPr lang="fr-FR" sz="1600" dirty="0" smtClean="0">
                <a:latin typeface="+mn-lt"/>
              </a:rPr>
              <a:t>, </a:t>
            </a:r>
          </a:p>
          <a:p>
            <a:pPr algn="ctr"/>
            <a:r>
              <a:rPr lang="fr-FR" sz="1600" dirty="0" smtClean="0">
                <a:latin typeface="+mn-lt"/>
              </a:rPr>
              <a:t>but </a:t>
            </a:r>
            <a:r>
              <a:rPr lang="fr-FR" sz="1600" dirty="0" err="1" smtClean="0">
                <a:latin typeface="+mn-lt"/>
              </a:rPr>
              <a:t>expressed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openmp</a:t>
            </a:r>
            <a:r>
              <a:rPr lang="fr-FR" sz="1600" dirty="0" smtClean="0">
                <a:latin typeface="+mn-lt"/>
              </a:rPr>
              <a:t> and Posix threads.</a:t>
            </a:r>
          </a:p>
          <a:p>
            <a:pPr algn="ctr"/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They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show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you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how to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write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code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with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these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two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standards.</a:t>
            </a:r>
          </a:p>
          <a:p>
            <a:pPr algn="ctr"/>
            <a:endParaRPr lang="fr-FR" sz="16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is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systematic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demo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of all the directives or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functions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used</a:t>
            </a:r>
            <a:r>
              <a:rPr lang="fr-FR" sz="16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in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previous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slides.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Copy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But,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inside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  <p:sp>
        <p:nvSpPr>
          <p:cNvPr id="47" name="Rectangle 46"/>
          <p:cNvSpPr/>
          <p:nvPr/>
        </p:nvSpPr>
        <p:spPr>
          <a:xfrm>
            <a:off x="1519069" y="4941168"/>
            <a:ext cx="5914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is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systematic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demo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of all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functions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used</a:t>
            </a:r>
            <a:r>
              <a:rPr lang="fr-FR" sz="16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in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previous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slides</a:t>
            </a:r>
            <a:br>
              <a:rPr lang="fr-FR" sz="1600" dirty="0" smtClean="0">
                <a:latin typeface="+mn-lt"/>
                <a:cs typeface="Courier New" panose="02070309020205020404" pitchFamily="49" charset="0"/>
              </a:rPr>
            </a:b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applied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to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Kalray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machine.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23928" y="2708920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opencl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0497" y="3429000"/>
            <a:ext cx="117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akefile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27" name="Connecteur droit avec flèche 26"/>
          <p:cNvCxnSpPr>
            <a:stCxn id="24" idx="2"/>
            <a:endCxn id="25" idx="0"/>
          </p:cNvCxnSpPr>
          <p:nvPr/>
        </p:nvCxnSpPr>
        <p:spPr>
          <a:xfrm>
            <a:off x="4386555" y="3047474"/>
            <a:ext cx="0" cy="381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Copy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But,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inside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  <p:sp>
        <p:nvSpPr>
          <p:cNvPr id="47" name="Rectangle 46"/>
          <p:cNvSpPr/>
          <p:nvPr/>
        </p:nvSpPr>
        <p:spPr>
          <a:xfrm>
            <a:off x="196571" y="4941168"/>
            <a:ext cx="8559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hip-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is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demo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of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computing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of a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value,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with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all the clusters.</a:t>
            </a:r>
          </a:p>
          <a:p>
            <a:pPr algn="ctr"/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It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illustrates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cooperation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of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several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clusters to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produce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result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It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is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based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on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value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computing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programs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found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under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and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posix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2176721"/>
            <a:ext cx="1418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hip-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3344" y="3082047"/>
            <a:ext cx="1172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oddr.c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ean.h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10" name="Connecteur droit avec flèche 9"/>
          <p:cNvCxnSpPr>
            <a:stCxn id="8" idx="2"/>
            <a:endCxn id="9" idx="0"/>
          </p:cNvCxnSpPr>
          <p:nvPr/>
        </p:nvCxnSpPr>
        <p:spPr>
          <a:xfrm>
            <a:off x="4489402" y="2515275"/>
            <a:ext cx="0" cy="5667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2636912"/>
            <a:ext cx="6696744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39552" y="1916832"/>
            <a:ext cx="738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An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values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1 to N, N </a:t>
            </a:r>
            <a:r>
              <a:rPr lang="fr-FR" dirty="0" err="1" smtClean="0">
                <a:latin typeface="+mn-lt"/>
              </a:rPr>
              <a:t>being</a:t>
            </a:r>
            <a:r>
              <a:rPr lang="fr-FR" dirty="0" smtClean="0">
                <a:latin typeface="+mn-lt"/>
              </a:rPr>
              <a:t> the size of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285293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285293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2860590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N-2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876256" y="2860590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N-1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051720" y="285293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411760" y="285293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112272" y="3785164"/>
            <a:ext cx="67379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Its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 smtClean="0">
                <a:latin typeface="+mn-lt"/>
              </a:rPr>
              <a:t> value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sum</a:t>
            </a:r>
            <a:r>
              <a:rPr lang="fr-FR" dirty="0" smtClean="0">
                <a:latin typeface="+mn-lt"/>
              </a:rPr>
              <a:t> of all the T[i], </a:t>
            </a:r>
            <a:r>
              <a:rPr lang="fr-FR" dirty="0" err="1" smtClean="0">
                <a:latin typeface="+mn-lt"/>
              </a:rPr>
              <a:t>divided</a:t>
            </a:r>
            <a:r>
              <a:rPr lang="fr-FR" dirty="0" smtClean="0">
                <a:latin typeface="+mn-lt"/>
              </a:rPr>
              <a:t> by N.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Its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 smtClean="0">
                <a:latin typeface="+mn-lt"/>
              </a:rPr>
              <a:t> value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equal</a:t>
            </a:r>
            <a:r>
              <a:rPr lang="fr-FR" dirty="0" smtClean="0">
                <a:latin typeface="+mn-lt"/>
              </a:rPr>
              <a:t> to ((N-1)/2)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compute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one thread, or </a:t>
            </a:r>
            <a:r>
              <a:rPr lang="fr-FR" dirty="0" err="1" smtClean="0">
                <a:latin typeface="+mn-lt"/>
              </a:rPr>
              <a:t>several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ones</a:t>
            </a:r>
            <a:r>
              <a:rPr lang="fr-FR" dirty="0" smtClean="0">
                <a:latin typeface="+mn-lt"/>
              </a:rPr>
              <a:t>.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always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get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same</a:t>
            </a:r>
            <a:r>
              <a:rPr lang="fr-FR" dirty="0" smtClean="0">
                <a:latin typeface="+mn-lt"/>
              </a:rPr>
              <a:t> value, but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different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times.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7199784" y="3789040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Posix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Plan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51520" y="1988840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2000" dirty="0" smtClean="0">
                <a:latin typeface="+mj-lt"/>
              </a:rPr>
              <a:t>1</a:t>
            </a:r>
            <a:r>
              <a:rPr lang="fr-FR" sz="2000" baseline="30000" dirty="0" smtClean="0">
                <a:latin typeface="+mj-lt"/>
              </a:rPr>
              <a:t>rst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day</a:t>
            </a: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dirty="0" smtClean="0">
                <a:latin typeface="+mj-lt"/>
              </a:rPr>
              <a:t>	1</a:t>
            </a:r>
            <a:r>
              <a:rPr lang="fr-FR" sz="2000" baseline="30000" dirty="0" smtClean="0">
                <a:latin typeface="+mj-lt"/>
              </a:rPr>
              <a:t>rst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hour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 err="1" smtClean="0">
                <a:latin typeface="+mj-lt"/>
              </a:rPr>
              <a:t>from</a:t>
            </a:r>
            <a:r>
              <a:rPr lang="fr-FR" sz="2000" dirty="0" smtClean="0">
                <a:latin typeface="+mj-lt"/>
              </a:rPr>
              <a:t> the first computers to multithreading</a:t>
            </a: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dirty="0" smtClean="0">
                <a:latin typeface="+mj-lt"/>
              </a:rPr>
              <a:t>	2</a:t>
            </a:r>
            <a:r>
              <a:rPr lang="fr-FR" sz="2000" baseline="30000" dirty="0" smtClean="0">
                <a:latin typeface="+mj-lt"/>
              </a:rPr>
              <a:t>nd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hour</a:t>
            </a:r>
            <a:r>
              <a:rPr lang="fr-FR" sz="2000" dirty="0" smtClean="0">
                <a:latin typeface="+mj-lt"/>
              </a:rPr>
              <a:t>: software </a:t>
            </a:r>
            <a:r>
              <a:rPr lang="fr-FR" sz="2000" dirty="0" err="1" smtClean="0">
                <a:latin typeface="+mj-lt"/>
              </a:rPr>
              <a:t>paradigms</a:t>
            </a:r>
            <a:r>
              <a:rPr lang="fr-FR" sz="2000" dirty="0" smtClean="0">
                <a:latin typeface="+mj-lt"/>
              </a:rPr>
              <a:t> for </a:t>
            </a:r>
            <a:r>
              <a:rPr lang="fr-FR" sz="2000" dirty="0" err="1" smtClean="0">
                <a:latin typeface="+mj-lt"/>
              </a:rPr>
              <a:t>many</a:t>
            </a:r>
            <a:r>
              <a:rPr lang="fr-FR" sz="2000" dirty="0" smtClean="0">
                <a:latin typeface="+mj-lt"/>
              </a:rPr>
              <a:t>-</a:t>
            </a:r>
            <a:r>
              <a:rPr lang="fr-FR" sz="2000" dirty="0" err="1" smtClean="0">
                <a:latin typeface="+mj-lt"/>
              </a:rPr>
              <a:t>cores</a:t>
            </a:r>
            <a:endParaRPr lang="fr-FR" sz="2000" dirty="0" smtClean="0">
              <a:latin typeface="+mj-lt"/>
            </a:endParaRP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dirty="0" smtClean="0">
                <a:latin typeface="+mj-lt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fr-FR" sz="2000" baseline="30000" dirty="0" smtClean="0">
                <a:solidFill>
                  <a:srgbClr val="FF0000"/>
                </a:solidFill>
                <a:latin typeface="+mj-lt"/>
              </a:rPr>
              <a:t>rd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hour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Kalray’s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MPPA-256 and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project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presentation</a:t>
            </a:r>
            <a:endParaRPr lang="fr-FR" sz="2000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noProof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2</a:t>
            </a:r>
            <a:r>
              <a:rPr lang="fr-FR" sz="2000" baseline="30000" noProof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nd</a:t>
            </a:r>
            <a:r>
              <a:rPr lang="fr-FR" sz="2000" noProof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fr-FR" sz="2000" noProof="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day</a:t>
            </a:r>
            <a:endParaRPr lang="fr-FR" sz="2000" noProof="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+mj-cs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	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Your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project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with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remote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Kalray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machines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at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j-cs"/>
              </a:rPr>
              <a:t> UBS</a:t>
            </a:r>
            <a:endParaRPr lang="fr-FR" sz="2000" noProof="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124333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700808"/>
            <a:ext cx="154055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>
            <a:stCxn id="6" idx="1"/>
            <a:endCxn id="5" idx="3"/>
          </p:cNvCxnSpPr>
          <p:nvPr/>
        </p:nvCxnSpPr>
        <p:spPr>
          <a:xfrm flipH="1">
            <a:off x="6175378" y="2168860"/>
            <a:ext cx="9169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6012160" y="2996952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OpenCL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84168" y="3789040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MPI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804248" y="3285753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OpenMP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182514" y="4401124"/>
            <a:ext cx="67789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latin typeface="+mn-lt"/>
            </a:endParaRPr>
          </a:p>
          <a:p>
            <a:r>
              <a:rPr lang="fr-FR" i="1" dirty="0" smtClean="0">
                <a:latin typeface="+mn-lt"/>
              </a:rPr>
              <a:t>(3)</a:t>
            </a:r>
            <a:r>
              <a:rPr lang="fr-FR" dirty="0" smtClean="0">
                <a:latin typeface="+mn-lt"/>
              </a:rPr>
              <a:t> It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also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equal</a:t>
            </a:r>
            <a:r>
              <a:rPr lang="fr-FR" dirty="0" smtClean="0">
                <a:latin typeface="+mn-lt"/>
              </a:rPr>
              <a:t> to ((N-1)/2)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compute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one thread, or </a:t>
            </a:r>
            <a:r>
              <a:rPr lang="fr-FR" dirty="0" err="1" smtClean="0">
                <a:latin typeface="+mn-lt"/>
              </a:rPr>
              <a:t>several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ones</a:t>
            </a:r>
            <a:r>
              <a:rPr lang="fr-FR" dirty="0" smtClean="0">
                <a:latin typeface="+mn-lt"/>
              </a:rPr>
              <a:t>.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always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get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same</a:t>
            </a:r>
            <a:r>
              <a:rPr lang="fr-FR" dirty="0" smtClean="0">
                <a:latin typeface="+mn-lt"/>
              </a:rPr>
              <a:t> value, but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different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times. </a:t>
            </a:r>
            <a:endParaRPr lang="fr-F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2065278"/>
                <a:ext cx="8082213" cy="2212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/>
                  <a:t>(1) 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num>
                      <m:den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fr-FR" i="1" dirty="0" smtClean="0"/>
                  <a:t>			If P</a:t>
                </a:r>
                <a:r>
                  <a:rPr lang="fr-F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fr-FR" dirty="0" smtClean="0"/>
                  <a:t>	</a:t>
                </a:r>
                <a:r>
                  <a:rPr lang="fr-FR" dirty="0" err="1" smtClean="0">
                    <a:latin typeface="+mn-lt"/>
                  </a:rPr>
                  <a:t>with</a:t>
                </a:r>
                <a:r>
                  <a:rPr lang="fr-FR" dirty="0" smtClean="0">
                    <a:latin typeface="+mn-lt"/>
                  </a:rPr>
                  <a:t> T the </a:t>
                </a:r>
                <a:r>
                  <a:rPr lang="fr-FR" dirty="0" err="1" smtClean="0">
                    <a:latin typeface="+mn-lt"/>
                  </a:rPr>
                  <a:t>number</a:t>
                </a:r>
                <a:r>
                  <a:rPr lang="fr-FR" dirty="0" smtClean="0">
                    <a:latin typeface="+mn-lt"/>
                  </a:rPr>
                  <a:t> of threads</a:t>
                </a:r>
              </a:p>
              <a:p>
                <a:endParaRPr lang="fr-FR" dirty="0" smtClean="0"/>
              </a:p>
              <a:p>
                <a:r>
                  <a:rPr lang="fr-FR" i="1" dirty="0" smtClean="0"/>
                  <a:t>M</a:t>
                </a:r>
                <a:r>
                  <a:rPr lang="fr-F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i="1" dirty="0"/>
                  <a:t>	</a:t>
                </a:r>
                <a:r>
                  <a:rPr lang="fr-FR" i="1" dirty="0" smtClean="0"/>
                  <a:t>  (2)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nary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fr-FR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fr-FR" i="1" dirty="0" smtClean="0"/>
                  <a:t> </a:t>
                </a:r>
              </a:p>
              <a:p>
                <a:r>
                  <a:rPr lang="fr-FR" dirty="0"/>
                  <a:t>	</a:t>
                </a:r>
                <a:r>
                  <a:rPr lang="fr-FR" dirty="0" smtClean="0"/>
                  <a:t>  </a:t>
                </a:r>
                <a:r>
                  <a:rPr lang="fr-FR" i="1" dirty="0" smtClean="0"/>
                  <a:t>M</a:t>
                </a:r>
                <a:r>
                  <a:rPr lang="fr-FR" dirty="0" smtClean="0"/>
                  <a:t> = </a:t>
                </a:r>
                <a:r>
                  <a:rPr lang="fr-FR" dirty="0" smtClean="0">
                    <a:latin typeface="+mn-lt"/>
                  </a:rPr>
                  <a:t>the </a:t>
                </a:r>
                <a:r>
                  <a:rPr lang="fr-FR" dirty="0" err="1" smtClean="0">
                    <a:latin typeface="+mn-lt"/>
                  </a:rPr>
                  <a:t>mean</a:t>
                </a:r>
                <a:r>
                  <a:rPr lang="fr-FR" dirty="0" smtClean="0">
                    <a:latin typeface="+mn-lt"/>
                  </a:rPr>
                  <a:t> value of the </a:t>
                </a:r>
                <a:r>
                  <a:rPr lang="fr-FR" dirty="0" err="1" smtClean="0">
                    <a:latin typeface="+mn-lt"/>
                  </a:rPr>
                  <a:t>mean</a:t>
                </a:r>
                <a:r>
                  <a:rPr lang="fr-FR" dirty="0" smtClean="0">
                    <a:latin typeface="+mn-lt"/>
                  </a:rPr>
                  <a:t> values </a:t>
                </a:r>
                <a:r>
                  <a:rPr lang="fr-FR" i="1" dirty="0" smtClean="0">
                    <a:latin typeface="+mn-lt"/>
                  </a:rPr>
                  <a:t>M(i)</a:t>
                </a:r>
                <a:r>
                  <a:rPr lang="fr-FR" dirty="0" smtClean="0">
                    <a:latin typeface="+mn-lt"/>
                  </a:rPr>
                  <a:t> </a:t>
                </a:r>
                <a:r>
                  <a:rPr lang="fr-FR" dirty="0" err="1" smtClean="0">
                    <a:latin typeface="+mn-lt"/>
                  </a:rPr>
                  <a:t>computed</a:t>
                </a:r>
                <a:r>
                  <a:rPr lang="fr-FR" dirty="0" smtClean="0">
                    <a:latin typeface="+mn-lt"/>
                  </a:rPr>
                  <a:t> by the threads</a:t>
                </a:r>
                <a:r>
                  <a:rPr lang="fr-FR" i="1" dirty="0" smtClean="0">
                    <a:latin typeface="+mn-lt"/>
                  </a:rPr>
                  <a:t> (2)</a:t>
                </a:r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5278"/>
                <a:ext cx="8082213" cy="2212529"/>
              </a:xfrm>
              <a:prstGeom prst="rect">
                <a:avLst/>
              </a:prstGeom>
              <a:blipFill>
                <a:blip r:embed="rId3"/>
                <a:stretch>
                  <a:fillRect l="-679" b="-3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5525" y="1556792"/>
            <a:ext cx="752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+mn-lt"/>
              </a:rPr>
              <a:t>Mean</a:t>
            </a:r>
            <a:r>
              <a:rPr lang="fr-FR" dirty="0">
                <a:latin typeface="+mn-lt"/>
              </a:rPr>
              <a:t> value = M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sum</a:t>
            </a:r>
            <a:r>
              <a:rPr lang="fr-FR" dirty="0">
                <a:latin typeface="+mn-lt"/>
              </a:rPr>
              <a:t> of all the T[i], </a:t>
            </a:r>
            <a:r>
              <a:rPr lang="fr-FR" dirty="0" err="1">
                <a:latin typeface="+mn-lt"/>
              </a:rPr>
              <a:t>divided</a:t>
            </a:r>
            <a:r>
              <a:rPr lang="fr-FR" dirty="0">
                <a:latin typeface="+mn-lt"/>
              </a:rPr>
              <a:t> by </a:t>
            </a:r>
            <a:r>
              <a:rPr lang="fr-FR" dirty="0" smtClean="0">
                <a:latin typeface="+mn-lt"/>
              </a:rPr>
              <a:t>N </a:t>
            </a:r>
            <a:r>
              <a:rPr lang="fr-FR" i="1" dirty="0">
                <a:latin typeface="+mn-lt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9538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8677795" cy="3690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5757776"/>
            <a:ext cx="424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Build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executable</a:t>
            </a:r>
            <a:r>
              <a:rPr lang="fr-FR" dirty="0" smtClean="0">
                <a:latin typeface="+mn-lt"/>
              </a:rPr>
              <a:t> files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+mn-lt"/>
              </a:rPr>
              <a:t>You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ignore the </a:t>
            </a:r>
            <a:r>
              <a:rPr lang="fr-FR" dirty="0" err="1" smtClean="0">
                <a:latin typeface="+mn-lt"/>
              </a:rPr>
              <a:t>error</a:t>
            </a:r>
            <a:r>
              <a:rPr lang="fr-FR" dirty="0" smtClean="0">
                <a:latin typeface="+mn-lt"/>
              </a:rPr>
              <a:t> message, all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OK</a:t>
            </a:r>
            <a:endParaRPr lang="fr-FR" dirty="0">
              <a:latin typeface="+mn-lt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02882" y="4407986"/>
            <a:ext cx="6817390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1691681" y="4124816"/>
            <a:ext cx="2016223" cy="1632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1600" y="3533114"/>
            <a:ext cx="1008112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647615" y="4941296"/>
            <a:ext cx="14810" cy="100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856159"/>
            <a:ext cx="6838993" cy="2138363"/>
          </a:xfrm>
          <a:prstGeom prst="rect">
            <a:avLst/>
          </a:prstGeom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323528" y="4456855"/>
            <a:ext cx="76994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New files have been </a:t>
            </a:r>
            <a:r>
              <a:rPr lang="fr-FR" dirty="0" err="1" smtClean="0">
                <a:latin typeface="+mn-lt"/>
              </a:rPr>
              <a:t>produced</a:t>
            </a:r>
            <a:r>
              <a:rPr lang="fr-FR" dirty="0" smtClean="0">
                <a:latin typeface="+mn-lt"/>
              </a:rPr>
              <a:t>:</a:t>
            </a:r>
          </a:p>
          <a:p>
            <a:r>
              <a:rPr lang="fr-FR" dirty="0" smtClean="0">
                <a:latin typeface="+mn-lt"/>
              </a:rPr>
              <a:t>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executable</a:t>
            </a:r>
            <a:r>
              <a:rPr lang="fr-FR" dirty="0" smtClean="0">
                <a:latin typeface="+mn-lt"/>
              </a:rPr>
              <a:t> for </a:t>
            </a:r>
            <a:r>
              <a:rPr lang="fr-FR" dirty="0" err="1" smtClean="0">
                <a:latin typeface="+mn-lt"/>
              </a:rPr>
              <a:t>each</a:t>
            </a:r>
            <a:r>
              <a:rPr lang="fr-FR" dirty="0" smtClean="0">
                <a:latin typeface="+mn-lt"/>
              </a:rPr>
              <a:t> cluster</a:t>
            </a:r>
          </a:p>
          <a:p>
            <a:r>
              <a:rPr lang="fr-FR" dirty="0" smtClean="0">
                <a:latin typeface="+mn-lt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executable</a:t>
            </a:r>
            <a:r>
              <a:rPr lang="fr-FR" dirty="0" smtClean="0">
                <a:latin typeface="+mn-lt"/>
              </a:rPr>
              <a:t> for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core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file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must </a:t>
            </a:r>
            <a:r>
              <a:rPr lang="fr-FR" dirty="0" err="1" smtClean="0">
                <a:latin typeface="+mn-lt"/>
              </a:rPr>
              <a:t>provide</a:t>
            </a:r>
            <a:r>
              <a:rPr lang="fr-FR" dirty="0" smtClean="0">
                <a:latin typeface="+mn-lt"/>
              </a:rPr>
              <a:t> to the </a:t>
            </a:r>
            <a:r>
              <a:rPr lang="fr-FR" dirty="0" err="1" smtClean="0">
                <a:latin typeface="+mn-lt"/>
              </a:rPr>
              <a:t>Kalray</a:t>
            </a:r>
            <a:r>
              <a:rPr lang="fr-FR" dirty="0" smtClean="0">
                <a:latin typeface="+mn-lt"/>
              </a:rPr>
              <a:t> machine to boot</a:t>
            </a:r>
          </a:p>
          <a:p>
            <a:r>
              <a:rPr lang="fr-FR" dirty="0" err="1" smtClean="0">
                <a:latin typeface="+mn-lt"/>
              </a:rPr>
              <a:t>We’ll</a:t>
            </a:r>
            <a:r>
              <a:rPr lang="fr-FR" dirty="0" smtClean="0">
                <a:latin typeface="+mn-lt"/>
              </a:rPr>
              <a:t> come back </a:t>
            </a:r>
            <a:r>
              <a:rPr lang="fr-FR" dirty="0" err="1" smtClean="0">
                <a:latin typeface="+mn-lt"/>
              </a:rPr>
              <a:t>later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explain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these</a:t>
            </a:r>
            <a:r>
              <a:rPr lang="fr-FR" dirty="0" smtClean="0">
                <a:latin typeface="+mn-lt"/>
              </a:rPr>
              <a:t> files, and </a:t>
            </a:r>
            <a:r>
              <a:rPr lang="fr-FR" dirty="0" err="1" smtClean="0">
                <a:latin typeface="+mn-lt"/>
              </a:rPr>
              <a:t>why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they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necessary</a:t>
            </a:r>
            <a:endParaRPr lang="fr-FR" dirty="0">
              <a:latin typeface="+mn-lt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43608" y="2245485"/>
            <a:ext cx="5112568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9" idx="4"/>
          </p:cNvCxnSpPr>
          <p:nvPr/>
        </p:nvCxnSpPr>
        <p:spPr>
          <a:xfrm flipV="1">
            <a:off x="3563888" y="2706659"/>
            <a:ext cx="36004" cy="1750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323528" y="4456855"/>
            <a:ext cx="80711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execute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OpenMP</a:t>
            </a:r>
            <a:r>
              <a:rPr lang="fr-FR" dirty="0" smtClean="0">
                <a:latin typeface="+mn-lt"/>
              </a:rPr>
              <a:t> application type :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boot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It </a:t>
            </a:r>
            <a:r>
              <a:rPr lang="fr-FR" dirty="0" err="1" smtClean="0">
                <a:latin typeface="+mn-lt"/>
              </a:rPr>
              <a:t>means</a:t>
            </a:r>
            <a:r>
              <a:rPr lang="fr-FR" dirty="0" smtClean="0">
                <a:latin typeface="+mn-lt"/>
              </a:rPr>
              <a:t> "boot the application on cluster # 1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".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It </a:t>
            </a:r>
            <a:r>
              <a:rPr lang="fr-FR" dirty="0" err="1" smtClean="0">
                <a:latin typeface="+mn-lt"/>
              </a:rPr>
              <a:t>prints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 smtClean="0">
                <a:latin typeface="+mn-lt"/>
              </a:rPr>
              <a:t> value of the values </a:t>
            </a:r>
            <a:r>
              <a:rPr lang="fr-FR" dirty="0" err="1" smtClean="0">
                <a:latin typeface="+mn-lt"/>
              </a:rPr>
              <a:t>stored</a:t>
            </a:r>
            <a:r>
              <a:rPr lang="fr-FR" dirty="0" smtClean="0">
                <a:latin typeface="+mn-lt"/>
              </a:rPr>
              <a:t> in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dirty="0" smtClean="0">
                <a:latin typeface="+mn-lt"/>
              </a:rPr>
              <a:t> and </a:t>
            </a:r>
            <a:r>
              <a:rPr lang="fr-FR" dirty="0" err="1" smtClean="0">
                <a:latin typeface="+mn-lt"/>
              </a:rPr>
              <a:t>its</a:t>
            </a:r>
            <a:r>
              <a:rPr lang="fr-FR" dirty="0" smtClean="0">
                <a:latin typeface="+mn-lt"/>
              </a:rPr>
              <a:t> computation time.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It </a:t>
            </a:r>
            <a:r>
              <a:rPr lang="fr-FR" dirty="0" err="1" smtClean="0">
                <a:latin typeface="+mn-lt"/>
              </a:rPr>
              <a:t>tooks</a:t>
            </a:r>
            <a:r>
              <a:rPr lang="fr-FR" dirty="0" smtClean="0">
                <a:latin typeface="+mn-lt"/>
              </a:rPr>
              <a:t> .904 ms to </a:t>
            </a:r>
            <a:r>
              <a:rPr lang="fr-FR" dirty="0" err="1" smtClean="0">
                <a:latin typeface="+mn-lt"/>
              </a:rPr>
              <a:t>compute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value.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856159"/>
            <a:ext cx="6677025" cy="216217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619672" y="2433112"/>
            <a:ext cx="2376264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>
            <a:endCxn id="9" idx="4"/>
          </p:cNvCxnSpPr>
          <p:nvPr/>
        </p:nvCxnSpPr>
        <p:spPr>
          <a:xfrm flipV="1">
            <a:off x="1403648" y="2894286"/>
            <a:ext cx="1404156" cy="1556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3419872" y="2865398"/>
            <a:ext cx="1520552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619672" y="3332807"/>
            <a:ext cx="2539780" cy="2760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2005012"/>
            <a:ext cx="6677025" cy="2847975"/>
          </a:xfrm>
          <a:prstGeom prst="rect">
            <a:avLst/>
          </a:prstGeom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make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323528" y="5016728"/>
            <a:ext cx="767716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execute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OpenMP</a:t>
            </a:r>
            <a:r>
              <a:rPr lang="fr-FR" dirty="0" smtClean="0">
                <a:latin typeface="+mn-lt"/>
              </a:rPr>
              <a:t> application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1 thread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boot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endParaRPr lang="fr-FR" dirty="0" smtClean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new computation time ?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		10.6 ms have been </a:t>
            </a:r>
            <a:r>
              <a:rPr lang="fr-FR" dirty="0" err="1" smtClean="0">
                <a:latin typeface="+mn-lt"/>
              </a:rPr>
              <a:t>necessary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one thread  !</a:t>
            </a:r>
          </a:p>
        </p:txBody>
      </p:sp>
      <p:sp>
        <p:nvSpPr>
          <p:cNvPr id="9" name="Ellipse 8"/>
          <p:cNvSpPr/>
          <p:nvPr/>
        </p:nvSpPr>
        <p:spPr>
          <a:xfrm>
            <a:off x="2051720" y="3140968"/>
            <a:ext cx="2376264" cy="46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3239852" y="3602142"/>
            <a:ext cx="1130168" cy="1339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2005012"/>
            <a:ext cx="6677025" cy="2847975"/>
          </a:xfrm>
          <a:prstGeom prst="rect">
            <a:avLst/>
          </a:prstGeom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1 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impact of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number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threads on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time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755576" y="4701697"/>
            <a:ext cx="68708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turn</a:t>
            </a:r>
            <a:r>
              <a:rPr lang="fr-FR" dirty="0" smtClean="0">
                <a:latin typeface="+mn-lt"/>
              </a:rPr>
              <a:t> !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Execute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same</a:t>
            </a:r>
            <a:r>
              <a:rPr lang="fr-FR" dirty="0" smtClean="0">
                <a:latin typeface="+mn-lt"/>
              </a:rPr>
              <a:t> program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theads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(1, 2, …)</a:t>
            </a:r>
          </a:p>
          <a:p>
            <a:r>
              <a:rPr lang="fr-FR" dirty="0" err="1" smtClean="0">
                <a:latin typeface="+mn-lt"/>
              </a:rPr>
              <a:t>Draw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curve</a:t>
            </a:r>
            <a:r>
              <a:rPr lang="fr-FR" dirty="0" smtClean="0">
                <a:latin typeface="+mn-lt"/>
              </a:rPr>
              <a:t> (x =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threads, y =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time)</a:t>
            </a:r>
          </a:p>
          <a:p>
            <a:r>
              <a:rPr lang="fr-FR" dirty="0" smtClean="0">
                <a:latin typeface="+mn-lt"/>
              </a:rPr>
              <a:t>Can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tell me </a:t>
            </a:r>
            <a:r>
              <a:rPr lang="fr-FR" dirty="0" err="1" smtClean="0">
                <a:latin typeface="+mn-lt"/>
              </a:rPr>
              <a:t>what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maximum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 for a cluster ?</a:t>
            </a:r>
          </a:p>
          <a:p>
            <a:r>
              <a:rPr lang="fr-FR" dirty="0" err="1" smtClean="0">
                <a:latin typeface="+mn-lt"/>
              </a:rPr>
              <a:t>Was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worth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parallelize</a:t>
            </a:r>
            <a:r>
              <a:rPr lang="fr-FR" dirty="0" smtClean="0">
                <a:latin typeface="+mn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27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1 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draw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curve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(x = threads, y =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time)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/>
          </a:p>
        </p:txBody>
      </p:sp>
      <p:cxnSp>
        <p:nvCxnSpPr>
          <p:cNvPr id="5" name="Connecteur droit avec flèche 4"/>
          <p:cNvCxnSpPr>
            <a:endCxn id="60" idx="1"/>
          </p:cNvCxnSpPr>
          <p:nvPr/>
        </p:nvCxnSpPr>
        <p:spPr>
          <a:xfrm>
            <a:off x="457200" y="5965146"/>
            <a:ext cx="6966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959982" y="2292739"/>
            <a:ext cx="8872" cy="391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57200" y="5676863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57200" y="5383072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57200" y="510345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57200" y="480966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57200" y="4525008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7200" y="423121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7200" y="3951600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57200" y="3657809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7200" y="336009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57200" y="306630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7200" y="278668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57200" y="2492896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0" y="545863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.1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0" y="516659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.2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0" y="490127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.3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0" y="46092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.4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0" y="432688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.5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0" y="403485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.6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0" y="37695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.7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0" y="347749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.8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0" y="31576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.9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0" y="286559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1.0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0" y="260026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1.1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0" y="230823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1.2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71469" y="189235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ms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7423740" y="578048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threads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5229200"/>
            <a:ext cx="72728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3568" y="1988840"/>
            <a:ext cx="6336704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1 : I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suggest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take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few minutes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have a look to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 code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75909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schedule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(auto)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(thread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for(thread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0; thread &lt; threads; thread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    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i;    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double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*base;    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0.0;    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base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(thread *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thread_size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for(i=0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i&lt;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thread_size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i++)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base[i];    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[thread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/((double)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thread_size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 </a:t>
            </a:r>
          </a:p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end of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0.0;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for(i=0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i&lt;threads; i++)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[i];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((double)threads);  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((double)(ARRAY_SIZE-1))/2.0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the final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9017" y="314096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Parallel</a:t>
            </a:r>
            <a:endParaRPr lang="fr-FR" dirty="0" smtClean="0"/>
          </a:p>
          <a:p>
            <a:pPr algn="ctr"/>
            <a:r>
              <a:rPr lang="fr-FR" dirty="0" smtClean="0"/>
              <a:t>part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3352511" y="626693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Sequential</a:t>
            </a:r>
            <a:r>
              <a:rPr lang="fr-FR" dirty="0" smtClean="0"/>
              <a:t> part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0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2 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what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impact of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number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threads on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time,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Posix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755576" y="4701697"/>
            <a:ext cx="687085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turn</a:t>
            </a:r>
            <a:r>
              <a:rPr lang="fr-FR" dirty="0" smtClean="0">
                <a:latin typeface="+mn-lt"/>
              </a:rPr>
              <a:t> !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Execute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same</a:t>
            </a:r>
            <a:r>
              <a:rPr lang="fr-FR" dirty="0" smtClean="0">
                <a:latin typeface="+mn-lt"/>
              </a:rPr>
              <a:t> program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theads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(1, 2, …)</a:t>
            </a:r>
          </a:p>
          <a:p>
            <a:r>
              <a:rPr lang="fr-FR" dirty="0" err="1" smtClean="0">
                <a:latin typeface="+mn-lt"/>
              </a:rPr>
              <a:t>Draw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curve</a:t>
            </a:r>
            <a:r>
              <a:rPr lang="fr-FR" dirty="0" smtClean="0">
                <a:latin typeface="+mn-lt"/>
              </a:rPr>
              <a:t> (x =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threads, y =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time)</a:t>
            </a:r>
          </a:p>
          <a:p>
            <a:r>
              <a:rPr lang="fr-FR" dirty="0" smtClean="0">
                <a:latin typeface="+mn-lt"/>
              </a:rPr>
              <a:t>Can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tell me </a:t>
            </a:r>
            <a:r>
              <a:rPr lang="fr-FR" dirty="0" err="1" smtClean="0">
                <a:latin typeface="+mn-lt"/>
              </a:rPr>
              <a:t>what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maximum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 for a cluster ?</a:t>
            </a:r>
          </a:p>
          <a:p>
            <a:r>
              <a:rPr lang="fr-FR" dirty="0" err="1" smtClean="0">
                <a:latin typeface="+mn-lt"/>
              </a:rPr>
              <a:t>Was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worth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parallelize</a:t>
            </a:r>
            <a:r>
              <a:rPr lang="fr-FR" dirty="0" smtClean="0">
                <a:latin typeface="+mn-lt"/>
              </a:rPr>
              <a:t> ?</a:t>
            </a:r>
          </a:p>
          <a:p>
            <a:r>
              <a:rPr lang="fr-FR" dirty="0" err="1" smtClean="0">
                <a:latin typeface="+mn-lt"/>
              </a:rPr>
              <a:t>Which</a:t>
            </a:r>
            <a:r>
              <a:rPr lang="fr-FR" dirty="0" smtClean="0">
                <a:latin typeface="+mn-lt"/>
              </a:rPr>
              <a:t> one </a:t>
            </a:r>
            <a:r>
              <a:rPr lang="fr-FR" dirty="0" err="1" smtClean="0">
                <a:latin typeface="+mn-lt"/>
              </a:rPr>
              <a:t>OpenMP</a:t>
            </a:r>
            <a:r>
              <a:rPr lang="fr-FR" dirty="0" smtClean="0">
                <a:latin typeface="+mn-lt"/>
              </a:rPr>
              <a:t>/Posix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best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1" y="1622117"/>
            <a:ext cx="8426599" cy="2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2 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draw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curve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(x = threads, y =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computing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time)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Pthreads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"/>
          </a:p>
        </p:txBody>
      </p:sp>
      <p:cxnSp>
        <p:nvCxnSpPr>
          <p:cNvPr id="5" name="Connecteur droit avec flèche 4"/>
          <p:cNvCxnSpPr>
            <a:endCxn id="60" idx="1"/>
          </p:cNvCxnSpPr>
          <p:nvPr/>
        </p:nvCxnSpPr>
        <p:spPr>
          <a:xfrm>
            <a:off x="457200" y="5965146"/>
            <a:ext cx="6966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959982" y="2292739"/>
            <a:ext cx="8872" cy="391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57200" y="5676863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57200" y="5383072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57200" y="510345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57200" y="480966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57200" y="4525008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7200" y="423121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7200" y="3951600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57200" y="3657809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7200" y="336009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57200" y="306630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7200" y="278668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57200" y="2492896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0" y="545863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.1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0" y="516659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.2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0" y="490127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.3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0" y="46092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.4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0" y="432688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.5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0" y="403485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.6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0" y="37695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.7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0" y="347749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.8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0" y="31576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.9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0" y="286559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1.0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0" y="260026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1.1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0" y="230823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1.2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71469" y="189235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ms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7423740" y="578048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threads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Detailed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plan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23528" y="1651286"/>
            <a:ext cx="8712968" cy="50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2000" dirty="0" smtClean="0">
                <a:latin typeface="+mj-lt"/>
              </a:rPr>
              <a:t>	How to login and </a:t>
            </a:r>
            <a:r>
              <a:rPr lang="fr-FR" sz="2000" dirty="0" err="1" smtClean="0">
                <a:latin typeface="+mj-lt"/>
              </a:rPr>
              <a:t>logout</a:t>
            </a:r>
            <a:endParaRPr lang="fr-FR" sz="2000" dirty="0">
              <a:latin typeface="+mj-lt"/>
            </a:endParaRPr>
          </a:p>
          <a:p>
            <a:pPr>
              <a:defRPr/>
            </a:pPr>
            <a:r>
              <a:rPr lang="fr-FR" sz="2000" dirty="0" smtClean="0">
                <a:latin typeface="+mj-lt"/>
              </a:rPr>
              <a:t>	Copy all the </a:t>
            </a:r>
            <a:r>
              <a:rPr lang="fr-FR" sz="2000" dirty="0" err="1" smtClean="0">
                <a:latin typeface="+mj-lt"/>
              </a:rPr>
              <a:t>examples</a:t>
            </a:r>
            <a:r>
              <a:rPr lang="fr-FR" sz="2000" dirty="0" smtClean="0">
                <a:latin typeface="+mj-lt"/>
              </a:rPr>
              <a:t> in </a:t>
            </a:r>
            <a:r>
              <a:rPr lang="fr-FR" sz="2000" dirty="0" err="1" smtClean="0">
                <a:latin typeface="+mj-lt"/>
              </a:rPr>
              <a:t>your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working</a:t>
            </a:r>
            <a:r>
              <a:rPr lang="fr-FR" sz="2000" dirty="0" smtClean="0">
                <a:latin typeface="+mj-lt"/>
              </a:rPr>
              <a:t> directory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err="1">
                <a:latin typeface="+mj-lt"/>
              </a:rPr>
              <a:t>M</a:t>
            </a:r>
            <a:r>
              <a:rPr lang="fr-FR" sz="2000" dirty="0" err="1" smtClean="0">
                <a:latin typeface="+mj-lt"/>
              </a:rPr>
              <a:t>ake</a:t>
            </a:r>
            <a:r>
              <a:rPr lang="fr-FR" sz="2000" dirty="0" smtClean="0">
                <a:latin typeface="+mj-lt"/>
              </a:rPr>
              <a:t> a </a:t>
            </a:r>
            <a:r>
              <a:rPr lang="fr-FR" sz="2000" dirty="0" err="1" smtClean="0">
                <a:latin typeface="+mj-lt"/>
              </a:rPr>
              <a:t>try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 err="1" smtClean="0">
                <a:latin typeface="+mj-lt"/>
              </a:rPr>
              <a:t>compute</a:t>
            </a:r>
            <a:r>
              <a:rPr lang="fr-FR" sz="2000" dirty="0" smtClean="0">
                <a:latin typeface="+mj-lt"/>
              </a:rPr>
              <a:t> the </a:t>
            </a:r>
            <a:r>
              <a:rPr lang="fr-FR" sz="2000" dirty="0" err="1" smtClean="0">
                <a:latin typeface="+mj-lt"/>
              </a:rPr>
              <a:t>mean</a:t>
            </a:r>
            <a:r>
              <a:rPr lang="fr-FR" sz="2000" dirty="0" smtClean="0">
                <a:latin typeface="+mj-lt"/>
              </a:rPr>
              <a:t> of an </a:t>
            </a:r>
            <a:r>
              <a:rPr lang="fr-FR" sz="2000" dirty="0" err="1" smtClean="0">
                <a:latin typeface="+mj-lt"/>
              </a:rPr>
              <a:t>array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OpenMP</a:t>
            </a: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err="1">
                <a:latin typeface="+mj-lt"/>
              </a:rPr>
              <a:t>E</a:t>
            </a:r>
            <a:r>
              <a:rPr lang="fr-FR" sz="2000" dirty="0" err="1" smtClean="0">
                <a:latin typeface="+mj-lt"/>
              </a:rPr>
              <a:t>xercise</a:t>
            </a:r>
            <a:r>
              <a:rPr lang="fr-FR" sz="2000" dirty="0" smtClean="0">
                <a:latin typeface="+mj-lt"/>
              </a:rPr>
              <a:t> 1:  </a:t>
            </a:r>
            <a:r>
              <a:rPr lang="fr-FR" sz="2000" dirty="0" err="1" smtClean="0">
                <a:latin typeface="+mj-lt"/>
              </a:rPr>
              <a:t>measure</a:t>
            </a:r>
            <a:r>
              <a:rPr lang="fr-FR" sz="2000" dirty="0" smtClean="0">
                <a:latin typeface="+mj-lt"/>
              </a:rPr>
              <a:t> the impact of the </a:t>
            </a:r>
            <a:r>
              <a:rPr lang="fr-FR" sz="2000" dirty="0" err="1" smtClean="0">
                <a:latin typeface="+mj-lt"/>
              </a:rPr>
              <a:t>number</a:t>
            </a:r>
            <a:r>
              <a:rPr lang="fr-FR" sz="2000" dirty="0" smtClean="0">
                <a:latin typeface="+mj-lt"/>
              </a:rPr>
              <a:t> of threads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err="1">
                <a:latin typeface="+mj-lt"/>
              </a:rPr>
              <a:t>E</a:t>
            </a:r>
            <a:r>
              <a:rPr lang="fr-FR" sz="2000" dirty="0" err="1" smtClean="0">
                <a:latin typeface="+mj-lt"/>
              </a:rPr>
              <a:t>xercise</a:t>
            </a:r>
            <a:r>
              <a:rPr lang="fr-FR" sz="2000" dirty="0" smtClean="0">
                <a:latin typeface="+mj-lt"/>
              </a:rPr>
              <a:t> 2:  do the </a:t>
            </a:r>
            <a:r>
              <a:rPr lang="fr-FR" sz="2000" dirty="0" err="1" smtClean="0">
                <a:latin typeface="+mj-lt"/>
              </a:rPr>
              <a:t>same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again</a:t>
            </a:r>
            <a:r>
              <a:rPr lang="fr-FR" sz="2000" dirty="0" smtClean="0">
                <a:latin typeface="+mj-lt"/>
              </a:rPr>
              <a:t>, but </a:t>
            </a:r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Posix Threads, 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  	and compare </a:t>
            </a:r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OpenMP’s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results</a:t>
            </a:r>
            <a:r>
              <a:rPr lang="fr-FR" sz="20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	</a:t>
            </a:r>
            <a:r>
              <a:rPr lang="fr-FR" sz="2000" dirty="0" err="1" smtClean="0">
                <a:latin typeface="+mj-lt"/>
              </a:rPr>
              <a:t>Which</a:t>
            </a:r>
            <a:r>
              <a:rPr lang="fr-FR" sz="2000" dirty="0" smtClean="0">
                <a:latin typeface="+mj-lt"/>
              </a:rPr>
              <a:t> one </a:t>
            </a:r>
            <a:r>
              <a:rPr lang="fr-FR" sz="2000" dirty="0" err="1" smtClean="0">
                <a:latin typeface="+mj-lt"/>
              </a:rPr>
              <a:t>is</a:t>
            </a:r>
            <a:r>
              <a:rPr lang="fr-FR" sz="2000" dirty="0" smtClean="0">
                <a:latin typeface="+mj-lt"/>
              </a:rPr>
              <a:t> the best ?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err="1">
                <a:latin typeface="+mj-lt"/>
              </a:rPr>
              <a:t>D</a:t>
            </a:r>
            <a:r>
              <a:rPr lang="fr-FR" sz="2000" dirty="0" err="1" smtClean="0">
                <a:latin typeface="+mj-lt"/>
              </a:rPr>
              <a:t>etailled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presentation</a:t>
            </a:r>
            <a:r>
              <a:rPr lang="fr-FR" sz="2000" dirty="0" smtClean="0">
                <a:latin typeface="+mj-lt"/>
              </a:rPr>
              <a:t> of the software </a:t>
            </a:r>
            <a:r>
              <a:rPr lang="fr-FR" sz="2000" dirty="0" err="1" smtClean="0">
                <a:latin typeface="+mj-lt"/>
              </a:rPr>
              <a:t>environment</a:t>
            </a:r>
            <a:r>
              <a:rPr lang="fr-FR" sz="2000" dirty="0" smtClean="0">
                <a:latin typeface="+mj-lt"/>
              </a:rPr>
              <a:t> and </a:t>
            </a:r>
            <a:r>
              <a:rPr lang="fr-FR" sz="2000" dirty="0" err="1" smtClean="0">
                <a:latin typeface="+mj-lt"/>
              </a:rPr>
              <a:t>tools</a:t>
            </a:r>
            <a:endParaRPr lang="fr-FR" sz="2000" dirty="0" smtClean="0">
              <a:latin typeface="+mj-lt"/>
            </a:endParaRP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err="1">
                <a:latin typeface="+mj-lt"/>
              </a:rPr>
              <a:t>E</a:t>
            </a:r>
            <a:r>
              <a:rPr lang="fr-FR" sz="2000" dirty="0" err="1" smtClean="0">
                <a:latin typeface="+mj-lt"/>
              </a:rPr>
              <a:t>xercise</a:t>
            </a:r>
            <a:r>
              <a:rPr lang="fr-FR" sz="2000" dirty="0" smtClean="0">
                <a:latin typeface="+mj-lt"/>
              </a:rPr>
              <a:t> 3: at chip </a:t>
            </a:r>
            <a:r>
              <a:rPr lang="fr-FR" sz="2000" dirty="0" err="1" smtClean="0">
                <a:latin typeface="+mj-lt"/>
              </a:rPr>
              <a:t>level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you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will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now</a:t>
            </a:r>
            <a:r>
              <a:rPr lang="fr-FR" sz="2000" dirty="0" smtClean="0">
                <a:latin typeface="+mj-lt"/>
              </a:rPr>
              <a:t> use 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	</a:t>
            </a:r>
            <a:r>
              <a:rPr lang="fr-FR" sz="2000" dirty="0" err="1" smtClean="0">
                <a:latin typeface="+mj-lt"/>
              </a:rPr>
              <a:t>from</a:t>
            </a:r>
            <a:r>
              <a:rPr lang="fr-FR" sz="2000" dirty="0" smtClean="0">
                <a:latin typeface="+mj-lt"/>
              </a:rPr>
              <a:t> 1 thread on a single cluster (1 </a:t>
            </a:r>
            <a:r>
              <a:rPr lang="fr-FR" sz="2000" dirty="0" err="1" smtClean="0">
                <a:latin typeface="+mj-lt"/>
              </a:rPr>
              <a:t>core</a:t>
            </a:r>
            <a:r>
              <a:rPr lang="fr-FR" sz="2000" dirty="0" smtClean="0">
                <a:latin typeface="+mj-lt"/>
              </a:rPr>
              <a:t>)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	to 16 clusters of 16 threads </a:t>
            </a:r>
            <a:r>
              <a:rPr lang="fr-FR" sz="2000" dirty="0" err="1" smtClean="0">
                <a:latin typeface="+mj-lt"/>
              </a:rPr>
              <a:t>each</a:t>
            </a:r>
            <a:r>
              <a:rPr lang="fr-FR" sz="2000" dirty="0" smtClean="0">
                <a:latin typeface="+mj-lt"/>
              </a:rPr>
              <a:t> (256 </a:t>
            </a:r>
            <a:r>
              <a:rPr lang="fr-FR" sz="2000" dirty="0" err="1" smtClean="0">
                <a:latin typeface="+mj-lt"/>
              </a:rPr>
              <a:t>cores</a:t>
            </a:r>
            <a:r>
              <a:rPr lang="fr-FR" sz="2000" dirty="0" smtClean="0">
                <a:latin typeface="+mj-lt"/>
              </a:rPr>
              <a:t>)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M</a:t>
            </a:r>
            <a:r>
              <a:rPr lang="fr-FR" sz="2000" dirty="0" smtClean="0">
                <a:latin typeface="+mj-lt"/>
              </a:rPr>
              <a:t>ini-</a:t>
            </a:r>
            <a:r>
              <a:rPr lang="fr-FR" sz="2000" dirty="0" err="1" smtClean="0">
                <a:latin typeface="+mj-lt"/>
              </a:rPr>
              <a:t>project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 err="1" smtClean="0">
                <a:latin typeface="+mj-lt"/>
              </a:rPr>
              <a:t>find</a:t>
            </a:r>
            <a:r>
              <a:rPr lang="fr-FR" sz="2000" dirty="0" smtClean="0">
                <a:latin typeface="+mj-lt"/>
              </a:rPr>
              <a:t> a min/max values </a:t>
            </a:r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all the </a:t>
            </a:r>
            <a:r>
              <a:rPr lang="fr-FR" sz="2000" dirty="0" err="1" smtClean="0">
                <a:latin typeface="+mj-lt"/>
              </a:rPr>
              <a:t>chip’s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computing</a:t>
            </a:r>
            <a:r>
              <a:rPr lang="fr-FR" sz="2000" dirty="0" smtClean="0">
                <a:latin typeface="+mj-lt"/>
              </a:rPr>
              <a:t> power</a:t>
            </a:r>
          </a:p>
          <a:p>
            <a:pPr>
              <a:defRPr/>
            </a:pPr>
            <a:r>
              <a:rPr lang="fr-FR" sz="2000" dirty="0">
                <a:latin typeface="+mj-lt"/>
              </a:rPr>
              <a:t>	P</a:t>
            </a:r>
            <a:r>
              <a:rPr lang="fr-FR" sz="2000" dirty="0" smtClean="0">
                <a:latin typeface="+mj-lt"/>
              </a:rPr>
              <a:t>roject: </a:t>
            </a:r>
            <a:r>
              <a:rPr lang="fr-FR" sz="2000" dirty="0" err="1" smtClean="0">
                <a:latin typeface="+mj-lt"/>
              </a:rPr>
              <a:t>estimate</a:t>
            </a:r>
            <a:r>
              <a:rPr lang="fr-FR" sz="2000" dirty="0" smtClean="0">
                <a:latin typeface="+mj-lt"/>
              </a:rPr>
              <a:t> PI</a:t>
            </a:r>
          </a:p>
        </p:txBody>
      </p:sp>
    </p:spTree>
    <p:extLst>
      <p:ext uri="{BB962C8B-B14F-4D97-AF65-F5344CB8AC3E}">
        <p14:creationId xmlns:p14="http://schemas.microsoft.com/office/powerpoint/2010/main" val="18512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2 : I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suggest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take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few minutes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have a look to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OpenMP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 code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7849"/>
            <a:ext cx="6934200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5418093" y="256490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Parallel</a:t>
            </a:r>
            <a:endParaRPr lang="fr-FR" dirty="0" smtClean="0"/>
          </a:p>
          <a:p>
            <a:pPr algn="ctr"/>
            <a:r>
              <a:rPr lang="fr-FR" dirty="0" smtClean="0"/>
              <a:t>part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78" y="5655196"/>
            <a:ext cx="4295775" cy="79057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734846" y="6445771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Sequential</a:t>
            </a:r>
            <a:r>
              <a:rPr lang="fr-FR" dirty="0" smtClean="0"/>
              <a:t> part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Booting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MPPA-256 at system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level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9383" y="6331036"/>
            <a:ext cx="738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Communication and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done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through</a:t>
            </a:r>
            <a:r>
              <a:rPr lang="fr-FR" dirty="0" smtClean="0">
                <a:latin typeface="+mn-lt"/>
              </a:rPr>
              <a:t> PCI (</a:t>
            </a:r>
            <a:r>
              <a:rPr lang="fr-FR" dirty="0" err="1" smtClean="0">
                <a:latin typeface="+mn-lt"/>
              </a:rPr>
              <a:t>shared</a:t>
            </a:r>
            <a:r>
              <a:rPr lang="fr-FR" dirty="0" smtClean="0">
                <a:latin typeface="+mn-lt"/>
              </a:rPr>
              <a:t> memory)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694" y="3068959"/>
            <a:ext cx="3122589" cy="30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07" y="3783575"/>
            <a:ext cx="1807692" cy="1337692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3779911" y="3212976"/>
            <a:ext cx="0" cy="2736304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95217" y="595459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PCI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987824" y="4452421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905622" y="4452421"/>
            <a:ext cx="45035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114988" y="2670175"/>
            <a:ext cx="1" cy="54280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355976" y="2670175"/>
            <a:ext cx="1759012" cy="0"/>
          </a:xfrm>
          <a:prstGeom prst="straightConnector1">
            <a:avLst/>
          </a:prstGeom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355975" y="2670175"/>
            <a:ext cx="20372" cy="17822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3028950" y="2349315"/>
            <a:ext cx="3398156" cy="2061454"/>
          </a:xfrm>
          <a:custGeom>
            <a:avLst/>
            <a:gdLst>
              <a:gd name="connsiteX0" fmla="*/ 0 w 3398156"/>
              <a:gd name="connsiteY0" fmla="*/ 1908360 h 2061454"/>
              <a:gd name="connsiteX1" fmla="*/ 1152525 w 3398156"/>
              <a:gd name="connsiteY1" fmla="*/ 1898835 h 2061454"/>
              <a:gd name="connsiteX2" fmla="*/ 1181100 w 3398156"/>
              <a:gd name="connsiteY2" fmla="*/ 241485 h 2061454"/>
              <a:gd name="connsiteX3" fmla="*/ 3114675 w 3398156"/>
              <a:gd name="connsiteY3" fmla="*/ 108135 h 2061454"/>
              <a:gd name="connsiteX4" fmla="*/ 3276600 w 3398156"/>
              <a:gd name="connsiteY4" fmla="*/ 1193985 h 2061454"/>
              <a:gd name="connsiteX5" fmla="*/ 2038350 w 3398156"/>
              <a:gd name="connsiteY5" fmla="*/ 1289235 h 20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8156" h="2061454">
                <a:moveTo>
                  <a:pt x="0" y="1908360"/>
                </a:moveTo>
                <a:cubicBezTo>
                  <a:pt x="477837" y="2042503"/>
                  <a:pt x="955675" y="2176647"/>
                  <a:pt x="1152525" y="1898835"/>
                </a:cubicBezTo>
                <a:cubicBezTo>
                  <a:pt x="1349375" y="1621023"/>
                  <a:pt x="854075" y="539935"/>
                  <a:pt x="1181100" y="241485"/>
                </a:cubicBezTo>
                <a:cubicBezTo>
                  <a:pt x="1508125" y="-56965"/>
                  <a:pt x="2765425" y="-50615"/>
                  <a:pt x="3114675" y="108135"/>
                </a:cubicBezTo>
                <a:cubicBezTo>
                  <a:pt x="3463925" y="266885"/>
                  <a:pt x="3455987" y="997135"/>
                  <a:pt x="3276600" y="1193985"/>
                </a:cubicBezTo>
                <a:cubicBezTo>
                  <a:pt x="3097213" y="1390835"/>
                  <a:pt x="2567781" y="1340035"/>
                  <a:pt x="2038350" y="128923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31449" y="1606511"/>
            <a:ext cx="8221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The MPPA-256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accessible via the PCI bus, </a:t>
            </a:r>
            <a:r>
              <a:rPr lang="fr-FR" dirty="0" err="1" smtClean="0">
                <a:latin typeface="+mn-lt"/>
              </a:rPr>
              <a:t>inside</a:t>
            </a:r>
            <a:r>
              <a:rPr lang="fr-FR" dirty="0" smtClean="0">
                <a:latin typeface="+mn-lt"/>
              </a:rPr>
              <a:t> the MPPA-</a:t>
            </a:r>
            <a:r>
              <a:rPr lang="fr-FR" dirty="0" err="1" smtClean="0">
                <a:latin typeface="+mn-lt"/>
              </a:rPr>
              <a:t>developer</a:t>
            </a:r>
            <a:r>
              <a:rPr lang="fr-FR" dirty="0" smtClean="0">
                <a:latin typeface="+mn-lt"/>
              </a:rPr>
              <a:t> box.</a:t>
            </a:r>
          </a:p>
          <a:p>
            <a:pPr algn="ctr"/>
            <a:r>
              <a:rPr lang="fr-FR" dirty="0" smtClean="0">
                <a:latin typeface="+mn-lt"/>
              </a:rPr>
              <a:t>Phase 1: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MPPA-256 </a:t>
            </a:r>
            <a:r>
              <a:rPr lang="fr-FR" dirty="0" err="1" smtClean="0">
                <a:latin typeface="+mn-lt"/>
              </a:rPr>
              <a:t>means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load</a:t>
            </a:r>
            <a:r>
              <a:rPr lang="fr-FR" dirty="0" smtClean="0">
                <a:latin typeface="+mn-lt"/>
              </a:rPr>
              <a:t> an </a:t>
            </a:r>
            <a:r>
              <a:rPr lang="fr-FR" dirty="0" err="1" smtClean="0">
                <a:latin typeface="+mn-lt"/>
              </a:rPr>
              <a:t>executable</a:t>
            </a:r>
            <a:r>
              <a:rPr lang="fr-FR" dirty="0" smtClean="0">
                <a:latin typeface="+mn-lt"/>
              </a:rPr>
              <a:t> file in the IODDR0 </a:t>
            </a:r>
            <a:r>
              <a:rPr lang="fr-FR" dirty="0" err="1" smtClean="0">
                <a:latin typeface="+mn-lt"/>
              </a:rPr>
              <a:t>core</a:t>
            </a:r>
            <a:r>
              <a:rPr lang="fr-FR" dirty="0" smtClean="0">
                <a:latin typeface="+mn-lt"/>
              </a:rPr>
              <a:t>.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004048" y="2204864"/>
            <a:ext cx="2952328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Booting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MPPA-256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at chip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level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15955" y="1672115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Phase 2: 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clusters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IODDR0.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3122589" cy="30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3438178" y="3212977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438178" y="3212977"/>
            <a:ext cx="86409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38178" y="3212977"/>
            <a:ext cx="864096" cy="14762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54046" y="5932982"/>
            <a:ext cx="6145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Communication and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done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through</a:t>
            </a:r>
            <a:r>
              <a:rPr lang="fr-FR" dirty="0" smtClean="0">
                <a:latin typeface="+mn-lt"/>
              </a:rPr>
              <a:t> 2 </a:t>
            </a:r>
            <a:r>
              <a:rPr lang="fr-FR" dirty="0" err="1" smtClean="0">
                <a:latin typeface="+mn-lt"/>
              </a:rPr>
              <a:t>NoCs</a:t>
            </a:r>
            <a:r>
              <a:rPr lang="fr-FR" dirty="0" smtClean="0">
                <a:latin typeface="+mn-lt"/>
              </a:rPr>
              <a:t>:</a:t>
            </a:r>
          </a:p>
          <a:p>
            <a:pPr algn="ctr"/>
            <a:r>
              <a:rPr lang="fr-FR" dirty="0" err="1" smtClean="0">
                <a:latin typeface="+mn-lt"/>
              </a:rPr>
              <a:t>DNoC</a:t>
            </a:r>
            <a:r>
              <a:rPr lang="fr-FR" dirty="0" smtClean="0">
                <a:latin typeface="+mn-lt"/>
              </a:rPr>
              <a:t> "data </a:t>
            </a:r>
            <a:r>
              <a:rPr lang="fr-FR" dirty="0" err="1" smtClean="0">
                <a:latin typeface="+mn-lt"/>
              </a:rPr>
              <a:t>NoC</a:t>
            </a:r>
            <a:r>
              <a:rPr lang="fr-FR" dirty="0" smtClean="0">
                <a:latin typeface="+mn-lt"/>
              </a:rPr>
              <a:t>" and </a:t>
            </a:r>
            <a:r>
              <a:rPr lang="fr-FR" dirty="0" err="1" smtClean="0">
                <a:latin typeface="+mn-lt"/>
              </a:rPr>
              <a:t>CNoC</a:t>
            </a:r>
            <a:r>
              <a:rPr lang="fr-FR" dirty="0" smtClean="0">
                <a:latin typeface="+mn-lt"/>
              </a:rPr>
              <a:t> "control </a:t>
            </a:r>
            <a:r>
              <a:rPr lang="fr-FR" dirty="0" err="1" smtClean="0">
                <a:latin typeface="+mn-lt"/>
              </a:rPr>
              <a:t>NoC</a:t>
            </a:r>
            <a:r>
              <a:rPr lang="fr-FR" dirty="0" smtClean="0">
                <a:latin typeface="+mn-lt"/>
              </a:rPr>
              <a:t>"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3347864" y="2041447"/>
            <a:ext cx="2952328" cy="109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28" y="2575391"/>
            <a:ext cx="3248943" cy="3248943"/>
          </a:xfrm>
          <a:prstGeom prst="rect">
            <a:avLst/>
          </a:prstGeom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Booting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MPPA-256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at cluster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level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4890" y="1812924"/>
            <a:ext cx="799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Phase 3: </a:t>
            </a: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core</a:t>
            </a:r>
            <a:r>
              <a:rPr lang="fr-FR" dirty="0" smtClean="0">
                <a:latin typeface="+mn-lt"/>
              </a:rPr>
              <a:t> 0,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required</a:t>
            </a:r>
            <a:r>
              <a:rPr lang="fr-FR" dirty="0" smtClean="0">
                <a:latin typeface="+mn-lt"/>
              </a:rPr>
              <a:t> threads on </a:t>
            </a:r>
            <a:r>
              <a:rPr lang="fr-FR" dirty="0" err="1" smtClean="0">
                <a:latin typeface="+mn-lt"/>
              </a:rPr>
              <a:t>other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cores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within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its</a:t>
            </a:r>
            <a:r>
              <a:rPr lang="fr-FR" dirty="0" smtClean="0">
                <a:latin typeface="+mn-lt"/>
              </a:rPr>
              <a:t> cluster.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485356" y="4290814"/>
            <a:ext cx="1986744" cy="12051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491880" y="4199863"/>
            <a:ext cx="396044" cy="597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383868" y="4259628"/>
            <a:ext cx="72008" cy="1164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491880" y="4293096"/>
            <a:ext cx="1980220" cy="3764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8405" y="5932982"/>
            <a:ext cx="757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Communication and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done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through</a:t>
            </a:r>
            <a:r>
              <a:rPr lang="fr-FR" dirty="0" smtClean="0">
                <a:latin typeface="+mn-lt"/>
              </a:rPr>
              <a:t> a 2 MB </a:t>
            </a:r>
            <a:r>
              <a:rPr lang="fr-FR" dirty="0" err="1" smtClean="0">
                <a:latin typeface="+mn-lt"/>
              </a:rPr>
              <a:t>shared</a:t>
            </a:r>
            <a:r>
              <a:rPr lang="fr-FR" dirty="0" smtClean="0">
                <a:latin typeface="+mn-lt"/>
              </a:rPr>
              <a:t> memory.</a:t>
            </a:r>
          </a:p>
        </p:txBody>
      </p:sp>
    </p:spTree>
    <p:extLst>
      <p:ext uri="{BB962C8B-B14F-4D97-AF65-F5344CB8AC3E}">
        <p14:creationId xmlns:p14="http://schemas.microsoft.com/office/powerpoint/2010/main" val="3662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Some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tools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just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for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523" y="1501643"/>
            <a:ext cx="30263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+mn-lt"/>
              </a:rPr>
              <a:t>Because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Kalray’s</a:t>
            </a:r>
            <a:r>
              <a:rPr lang="fr-FR" dirty="0" smtClean="0">
                <a:latin typeface="+mn-lt"/>
              </a:rPr>
              <a:t> code and doc</a:t>
            </a:r>
          </a:p>
          <a:p>
            <a:pPr algn="ctr"/>
            <a:r>
              <a:rPr lang="fr-FR" dirty="0" err="1">
                <a:latin typeface="+mn-lt"/>
              </a:rPr>
              <a:t>i</a:t>
            </a:r>
            <a:r>
              <a:rPr lang="fr-FR" dirty="0" err="1" smtClean="0">
                <a:latin typeface="+mn-lt"/>
              </a:rPr>
              <a:t>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too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complex</a:t>
            </a:r>
            <a:r>
              <a:rPr lang="fr-FR" dirty="0" smtClean="0">
                <a:latin typeface="+mn-lt"/>
              </a:rPr>
              <a:t> for </a:t>
            </a:r>
            <a:r>
              <a:rPr lang="fr-FR" dirty="0" err="1" smtClean="0">
                <a:latin typeface="+mn-lt"/>
              </a:rPr>
              <a:t>beginners</a:t>
            </a:r>
            <a:endParaRPr lang="fr-FR" dirty="0" smtClean="0">
              <a:latin typeface="+mn-lt"/>
            </a:endParaRPr>
          </a:p>
          <a:p>
            <a:pPr algn="ctr"/>
            <a:r>
              <a:rPr lang="fr-FR" dirty="0" err="1" smtClean="0">
                <a:latin typeface="+mn-lt"/>
              </a:rPr>
              <a:t>I’ve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developped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reduced</a:t>
            </a:r>
            <a:endParaRPr lang="fr-FR" dirty="0" smtClean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v</a:t>
            </a:r>
            <a:r>
              <a:rPr lang="fr-FR" dirty="0" smtClean="0">
                <a:latin typeface="+mn-lt"/>
              </a:rPr>
              <a:t>ersion of </a:t>
            </a:r>
            <a:r>
              <a:rPr lang="fr-FR" i="1" dirty="0" err="1" smtClean="0">
                <a:latin typeface="+mn-lt"/>
              </a:rPr>
              <a:t>only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what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you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need</a:t>
            </a:r>
            <a:endParaRPr lang="fr-FR" i="1" dirty="0" smtClean="0">
              <a:latin typeface="+mn-lt"/>
            </a:endParaRPr>
          </a:p>
          <a:p>
            <a:pPr algn="ctr"/>
            <a:r>
              <a:rPr lang="fr-FR" i="1" dirty="0" smtClean="0">
                <a:latin typeface="+mn-lt"/>
              </a:rPr>
              <a:t>for </a:t>
            </a:r>
            <a:r>
              <a:rPr lang="fr-FR" i="1" dirty="0" err="1" smtClean="0">
                <a:latin typeface="+mn-lt"/>
              </a:rPr>
              <a:t>your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project</a:t>
            </a:r>
            <a:r>
              <a:rPr lang="fr-FR" dirty="0" smtClean="0">
                <a:latin typeface="+mn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7112" y="2144738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9184" y="5951522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oot.c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225" y="3511798"/>
            <a:ext cx="1789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akefile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makefile.vars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ppa_256.h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0110" y="4954104"/>
            <a:ext cx="154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ioddr_lib.c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oddr_lib.h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7884" y="3371911"/>
            <a:ext cx="1789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luster_lib.c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luster_lib.h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27" name="Connecteur droit avec flèche 26"/>
          <p:cNvCxnSpPr>
            <a:stCxn id="13" idx="2"/>
            <a:endCxn id="14" idx="0"/>
          </p:cNvCxnSpPr>
          <p:nvPr/>
        </p:nvCxnSpPr>
        <p:spPr>
          <a:xfrm>
            <a:off x="4788024" y="2483292"/>
            <a:ext cx="693787" cy="3468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3" idx="2"/>
            <a:endCxn id="15" idx="0"/>
          </p:cNvCxnSpPr>
          <p:nvPr/>
        </p:nvCxnSpPr>
        <p:spPr>
          <a:xfrm flipH="1">
            <a:off x="1833861" y="2483292"/>
            <a:ext cx="2954163" cy="1028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3" idx="2"/>
            <a:endCxn id="17" idx="0"/>
          </p:cNvCxnSpPr>
          <p:nvPr/>
        </p:nvCxnSpPr>
        <p:spPr>
          <a:xfrm>
            <a:off x="4788024" y="2483292"/>
            <a:ext cx="2513291" cy="2470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3" idx="2"/>
            <a:endCxn id="19" idx="0"/>
          </p:cNvCxnSpPr>
          <p:nvPr/>
        </p:nvCxnSpPr>
        <p:spPr>
          <a:xfrm>
            <a:off x="4788024" y="2483292"/>
            <a:ext cx="3284496" cy="888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80382" y="5077216"/>
            <a:ext cx="1172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arams.c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arams.h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46" name="Connecteur droit avec flèche 45"/>
          <p:cNvCxnSpPr>
            <a:stCxn id="13" idx="2"/>
            <a:endCxn id="45" idx="0"/>
          </p:cNvCxnSpPr>
          <p:nvPr/>
        </p:nvCxnSpPr>
        <p:spPr>
          <a:xfrm flipH="1">
            <a:off x="2266440" y="2483292"/>
            <a:ext cx="2521584" cy="2593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92446" y="5828412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ync.c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ync.h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54" name="Connecteur droit avec flèche 53"/>
          <p:cNvCxnSpPr>
            <a:stCxn id="13" idx="2"/>
            <a:endCxn id="53" idx="0"/>
          </p:cNvCxnSpPr>
          <p:nvPr/>
        </p:nvCxnSpPr>
        <p:spPr>
          <a:xfrm flipH="1">
            <a:off x="3755073" y="2483292"/>
            <a:ext cx="1032951" cy="3345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ariables for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compilers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9722" y="1628800"/>
            <a:ext cx="6687600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You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compile all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C/C++ codes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GCC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BUT !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You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use </a:t>
            </a:r>
            <a:r>
              <a:rPr lang="fr-FR" dirty="0" err="1" smtClean="0">
                <a:latin typeface="+mn-lt"/>
              </a:rPr>
              <a:t>different</a:t>
            </a:r>
            <a:r>
              <a:rPr lang="fr-FR" dirty="0" smtClean="0">
                <a:latin typeface="+mn-lt"/>
              </a:rPr>
              <a:t> versions of GCC, </a:t>
            </a:r>
            <a:r>
              <a:rPr lang="fr-FR" dirty="0" err="1" smtClean="0">
                <a:latin typeface="+mn-lt"/>
              </a:rPr>
              <a:t>depending</a:t>
            </a:r>
            <a:r>
              <a:rPr lang="fr-FR" dirty="0" smtClean="0">
                <a:latin typeface="+mn-lt"/>
              </a:rPr>
              <a:t> on the </a:t>
            </a:r>
            <a:r>
              <a:rPr lang="fr-FR" dirty="0" err="1" smtClean="0">
                <a:latin typeface="+mn-lt"/>
              </a:rPr>
              <a:t>target</a:t>
            </a:r>
            <a:r>
              <a:rPr lang="fr-FR" dirty="0" smtClean="0">
                <a:latin typeface="+mn-lt"/>
              </a:rPr>
              <a:t>.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There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one </a:t>
            </a:r>
            <a:r>
              <a:rPr lang="fr-FR" dirty="0" err="1" smtClean="0">
                <a:latin typeface="+mn-lt"/>
              </a:rPr>
              <a:t>gcc</a:t>
            </a:r>
            <a:r>
              <a:rPr lang="fr-FR" dirty="0" smtClean="0">
                <a:latin typeface="+mn-lt"/>
              </a:rPr>
              <a:t> for the MPPA-</a:t>
            </a:r>
            <a:r>
              <a:rPr lang="fr-FR" dirty="0" err="1" smtClean="0">
                <a:latin typeface="+mn-lt"/>
              </a:rPr>
              <a:t>developper</a:t>
            </a:r>
            <a:r>
              <a:rPr lang="fr-FR" dirty="0" smtClean="0">
                <a:latin typeface="+mn-lt"/>
              </a:rPr>
              <a:t> (</a:t>
            </a:r>
            <a:r>
              <a:rPr lang="fr-FR" dirty="0" err="1" smtClean="0">
                <a:latin typeface="+mn-lt"/>
              </a:rPr>
              <a:t>just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regular</a:t>
            </a:r>
            <a:r>
              <a:rPr lang="fr-FR" dirty="0" smtClean="0">
                <a:latin typeface="+mn-lt"/>
              </a:rPr>
              <a:t> PC)</a:t>
            </a:r>
          </a:p>
          <a:p>
            <a:pPr algn="ctr"/>
            <a:r>
              <a:rPr lang="fr-FR" dirty="0" smtClean="0">
                <a:latin typeface="+mn-lt"/>
              </a:rPr>
              <a:t>There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another</a:t>
            </a:r>
            <a:r>
              <a:rPr lang="fr-FR" dirty="0" smtClean="0">
                <a:latin typeface="+mn-lt"/>
              </a:rPr>
              <a:t> GCC for the IODDR0</a:t>
            </a:r>
          </a:p>
          <a:p>
            <a:pPr algn="ctr"/>
            <a:r>
              <a:rPr lang="fr-FR" dirty="0" smtClean="0">
                <a:latin typeface="+mn-lt"/>
              </a:rPr>
              <a:t>And </a:t>
            </a:r>
            <a:r>
              <a:rPr lang="fr-FR" dirty="0" err="1" smtClean="0">
                <a:latin typeface="+mn-lt"/>
              </a:rPr>
              <a:t>another</a:t>
            </a:r>
            <a:r>
              <a:rPr lang="fr-FR" dirty="0" smtClean="0">
                <a:latin typeface="+mn-lt"/>
              </a:rPr>
              <a:t> one for the clusters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All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coded</a:t>
            </a:r>
            <a:r>
              <a:rPr lang="fr-FR" dirty="0" smtClean="0">
                <a:latin typeface="+mn-lt"/>
              </a:rPr>
              <a:t> once in the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 smtClean="0">
                <a:latin typeface="+mn-lt"/>
              </a:rPr>
              <a:t> files, </a:t>
            </a:r>
            <a:r>
              <a:rPr lang="fr-FR" dirty="0" err="1" smtClean="0">
                <a:latin typeface="+mn-lt"/>
              </a:rPr>
              <a:t>never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modify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them</a:t>
            </a:r>
            <a:r>
              <a:rPr lang="fr-FR" dirty="0" smtClean="0">
                <a:latin typeface="+mn-lt"/>
              </a:rPr>
              <a:t>.</a:t>
            </a:r>
          </a:p>
          <a:p>
            <a:pPr algn="ctr"/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CC		C compiler for PC</a:t>
            </a:r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CPP		C++ compiler for PC</a:t>
            </a:r>
          </a:p>
          <a:p>
            <a:r>
              <a:rPr lang="fr-FR" dirty="0">
                <a:latin typeface="+mn-lt"/>
              </a:rPr>
              <a:t>K1CC	</a:t>
            </a:r>
            <a:r>
              <a:rPr lang="fr-FR" dirty="0" smtClean="0">
                <a:latin typeface="+mn-lt"/>
              </a:rPr>
              <a:t>	C </a:t>
            </a:r>
            <a:r>
              <a:rPr lang="fr-FR" dirty="0">
                <a:latin typeface="+mn-lt"/>
              </a:rPr>
              <a:t>compiler for </a:t>
            </a:r>
            <a:r>
              <a:rPr lang="fr-FR" dirty="0" smtClean="0">
                <a:latin typeface="+mn-lt"/>
              </a:rPr>
              <a:t>CLUSTERS </a:t>
            </a:r>
            <a:r>
              <a:rPr lang="fr-FR" dirty="0">
                <a:latin typeface="+mn-lt"/>
              </a:rPr>
              <a:t>(</a:t>
            </a:r>
            <a:r>
              <a:rPr lang="fr-FR" dirty="0" err="1">
                <a:latin typeface="+mn-lt"/>
              </a:rPr>
              <a:t>core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codename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k1)</a:t>
            </a:r>
          </a:p>
          <a:p>
            <a:r>
              <a:rPr lang="fr-FR" dirty="0">
                <a:latin typeface="+mn-lt"/>
              </a:rPr>
              <a:t>K1CPP	</a:t>
            </a:r>
            <a:r>
              <a:rPr lang="fr-FR" dirty="0" smtClean="0">
                <a:latin typeface="+mn-lt"/>
              </a:rPr>
              <a:t>	C</a:t>
            </a:r>
            <a:r>
              <a:rPr lang="fr-FR" dirty="0">
                <a:latin typeface="+mn-lt"/>
              </a:rPr>
              <a:t>++ compiler for CLUSTERS</a:t>
            </a:r>
            <a:r>
              <a:rPr lang="fr-FR" dirty="0" smtClean="0">
                <a:latin typeface="+mn-lt"/>
              </a:rPr>
              <a:t> </a:t>
            </a:r>
          </a:p>
          <a:p>
            <a:r>
              <a:rPr lang="fr-FR" dirty="0" smtClean="0">
                <a:latin typeface="+mn-lt"/>
              </a:rPr>
              <a:t>K1IOCC</a:t>
            </a:r>
            <a:r>
              <a:rPr lang="fr-FR" dirty="0">
                <a:latin typeface="+mn-lt"/>
              </a:rPr>
              <a:t>	</a:t>
            </a:r>
            <a:r>
              <a:rPr lang="fr-FR" dirty="0" smtClean="0">
                <a:latin typeface="+mn-lt"/>
              </a:rPr>
              <a:t>	C </a:t>
            </a:r>
            <a:r>
              <a:rPr lang="fr-FR" dirty="0">
                <a:latin typeface="+mn-lt"/>
              </a:rPr>
              <a:t>compiler for </a:t>
            </a:r>
            <a:r>
              <a:rPr lang="fr-FR" dirty="0" err="1" smtClean="0">
                <a:latin typeface="+mn-lt"/>
              </a:rPr>
              <a:t>IODDRs</a:t>
            </a:r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K1IOCPP</a:t>
            </a:r>
            <a:r>
              <a:rPr lang="fr-FR" dirty="0">
                <a:latin typeface="+mn-lt"/>
              </a:rPr>
              <a:t>	</a:t>
            </a:r>
            <a:r>
              <a:rPr lang="fr-FR" dirty="0" smtClean="0">
                <a:latin typeface="+mn-lt"/>
              </a:rPr>
              <a:t>	C</a:t>
            </a:r>
            <a:r>
              <a:rPr lang="fr-FR" dirty="0">
                <a:latin typeface="+mn-lt"/>
              </a:rPr>
              <a:t>++ compiler </a:t>
            </a:r>
            <a:r>
              <a:rPr lang="fr-FR" dirty="0" smtClean="0">
                <a:latin typeface="+mn-lt"/>
              </a:rPr>
              <a:t>for </a:t>
            </a:r>
            <a:r>
              <a:rPr lang="fr-FR" dirty="0" err="1" smtClean="0">
                <a:latin typeface="+mn-lt"/>
              </a:rPr>
              <a:t>IODDRs</a:t>
            </a:r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657" y="1772816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akefile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akefile.vars</a:t>
            </a:r>
            <a:endParaRPr lang="fr-FR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teacher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openmp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mean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makefile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Image 4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92" y="2327315"/>
            <a:ext cx="8243143" cy="40508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872" y="1687810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Look at the use of K1CC</a:t>
            </a:r>
            <a:endParaRPr lang="fr-FR" dirty="0">
              <a:latin typeface="+mn-lt"/>
            </a:endParaRPr>
          </a:p>
        </p:txBody>
      </p:sp>
      <p:cxnSp>
        <p:nvCxnSpPr>
          <p:cNvPr id="4" name="Connecteur droit avec flèche 3"/>
          <p:cNvCxnSpPr>
            <a:stCxn id="2" idx="2"/>
          </p:cNvCxnSpPr>
          <p:nvPr/>
        </p:nvCxnSpPr>
        <p:spPr>
          <a:xfrm flipH="1">
            <a:off x="2051720" y="2057142"/>
            <a:ext cx="2644303" cy="1947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71600" y="3933056"/>
            <a:ext cx="1080120" cy="56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8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4336896" y="1628800"/>
            <a:ext cx="1675264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PC "world"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23" name="Rectangle 4122"/>
          <p:cNvSpPr/>
          <p:nvPr/>
        </p:nvSpPr>
        <p:spPr>
          <a:xfrm>
            <a:off x="243159" y="1551679"/>
            <a:ext cx="345638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MPPA "world"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build+boot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path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04760" y="2073568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oot.c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284" y="582944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ultibin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ioddr+cluster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>
            <a:stCxn id="43" idx="2"/>
            <a:endCxn id="61" idx="0"/>
          </p:cNvCxnSpPr>
          <p:nvPr/>
        </p:nvCxnSpPr>
        <p:spPr>
          <a:xfrm>
            <a:off x="1140999" y="4169228"/>
            <a:ext cx="838713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8" idx="2"/>
            <a:endCxn id="61" idx="0"/>
          </p:cNvCxnSpPr>
          <p:nvPr/>
        </p:nvCxnSpPr>
        <p:spPr>
          <a:xfrm flipH="1">
            <a:off x="1979712" y="4169228"/>
            <a:ext cx="864665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2"/>
            <a:endCxn id="9" idx="0"/>
          </p:cNvCxnSpPr>
          <p:nvPr/>
        </p:nvCxnSpPr>
        <p:spPr>
          <a:xfrm>
            <a:off x="5167387" y="2412122"/>
            <a:ext cx="0" cy="349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6654" y="1906471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204" y="2761419"/>
            <a:ext cx="968366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Connecteur droit avec flèche 31"/>
          <p:cNvCxnSpPr>
            <a:stCxn id="9" idx="2"/>
            <a:endCxn id="82" idx="0"/>
          </p:cNvCxnSpPr>
          <p:nvPr/>
        </p:nvCxnSpPr>
        <p:spPr>
          <a:xfrm>
            <a:off x="5167387" y="3310785"/>
            <a:ext cx="20376" cy="1499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1381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K1IOCC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Connecteur droit avec flèche 39"/>
          <p:cNvCxnSpPr>
            <a:stCxn id="26" idx="2"/>
            <a:endCxn id="39" idx="0"/>
          </p:cNvCxnSpPr>
          <p:nvPr/>
        </p:nvCxnSpPr>
        <p:spPr>
          <a:xfrm>
            <a:off x="1140997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0087" y="3830674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44" name="Connecteur droit avec flèche 43"/>
          <p:cNvCxnSpPr>
            <a:stCxn id="39" idx="2"/>
            <a:endCxn id="43" idx="0"/>
          </p:cNvCxnSpPr>
          <p:nvPr/>
        </p:nvCxnSpPr>
        <p:spPr>
          <a:xfrm>
            <a:off x="1140998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96601" y="1906471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luster.c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74759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K1CC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7" name="Connecteur droit avec flèche 56"/>
          <p:cNvCxnSpPr>
            <a:stCxn id="55" idx="2"/>
            <a:endCxn id="56" idx="0"/>
          </p:cNvCxnSpPr>
          <p:nvPr/>
        </p:nvCxnSpPr>
        <p:spPr>
          <a:xfrm>
            <a:off x="2844375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20034" y="3830674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59" name="Connecteur droit avec flèche 58"/>
          <p:cNvCxnSpPr>
            <a:stCxn id="56" idx="2"/>
            <a:endCxn id="58" idx="0"/>
          </p:cNvCxnSpPr>
          <p:nvPr/>
        </p:nvCxnSpPr>
        <p:spPr>
          <a:xfrm>
            <a:off x="2844376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7584" y="4725144"/>
            <a:ext cx="2304256" cy="695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8" name="Connecteur droit avec flèche 67"/>
          <p:cNvCxnSpPr>
            <a:stCxn id="61" idx="2"/>
            <a:endCxn id="13" idx="0"/>
          </p:cNvCxnSpPr>
          <p:nvPr/>
        </p:nvCxnSpPr>
        <p:spPr>
          <a:xfrm flipH="1">
            <a:off x="1971352" y="5420436"/>
            <a:ext cx="8360" cy="409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703580" y="4810501"/>
            <a:ext cx="968366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3" name="Connecteur droit avec flèche 82"/>
          <p:cNvCxnSpPr>
            <a:stCxn id="13" idx="3"/>
            <a:endCxn id="82" idx="1"/>
          </p:cNvCxnSpPr>
          <p:nvPr/>
        </p:nvCxnSpPr>
        <p:spPr>
          <a:xfrm flipV="1">
            <a:off x="2989419" y="5085184"/>
            <a:ext cx="1714161" cy="1036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02" y="4404122"/>
            <a:ext cx="1409184" cy="13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Connecteur droit avec flèche 92"/>
          <p:cNvCxnSpPr>
            <a:stCxn id="82" idx="3"/>
            <a:endCxn id="90" idx="1"/>
          </p:cNvCxnSpPr>
          <p:nvPr/>
        </p:nvCxnSpPr>
        <p:spPr>
          <a:xfrm>
            <a:off x="5671946" y="5085184"/>
            <a:ext cx="1205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739715" y="5766246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Phases 1+2+3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418886" y="1772655"/>
            <a:ext cx="23254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n-lt"/>
              </a:rPr>
              <a:t>Suffixes conventions</a:t>
            </a:r>
          </a:p>
          <a:p>
            <a:r>
              <a:rPr lang="fr-FR" dirty="0">
                <a:latin typeface="+mn-lt"/>
              </a:rPr>
              <a:t>f</a:t>
            </a:r>
            <a:r>
              <a:rPr lang="fr-FR" dirty="0" smtClean="0">
                <a:latin typeface="+mn-lt"/>
              </a:rPr>
              <a:t>or file </a:t>
            </a:r>
            <a:r>
              <a:rPr lang="fr-FR" dirty="0" err="1" smtClean="0">
                <a:latin typeface="+mn-lt"/>
              </a:rPr>
              <a:t>names</a:t>
            </a:r>
            <a:r>
              <a:rPr lang="fr-FR" dirty="0" smtClean="0">
                <a:latin typeface="+mn-lt"/>
              </a:rPr>
              <a:t>:</a:t>
            </a:r>
          </a:p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*.o	   = pc</a:t>
            </a:r>
          </a:p>
          <a:p>
            <a:r>
              <a:rPr lang="fr-FR" dirty="0" smtClean="0">
                <a:latin typeface="+mn-lt"/>
              </a:rPr>
              <a:t>*.</a:t>
            </a:r>
            <a:r>
              <a:rPr lang="fr-FR" dirty="0" err="1" smtClean="0">
                <a:latin typeface="+mn-lt"/>
              </a:rPr>
              <a:t>io.o</a:t>
            </a:r>
            <a:r>
              <a:rPr lang="fr-FR" dirty="0">
                <a:latin typeface="+mn-lt"/>
              </a:rPr>
              <a:t>	</a:t>
            </a:r>
            <a:r>
              <a:rPr lang="fr-FR" dirty="0" smtClean="0">
                <a:latin typeface="+mn-lt"/>
              </a:rPr>
              <a:t>   = </a:t>
            </a:r>
            <a:r>
              <a:rPr lang="fr-FR" dirty="0" err="1" smtClean="0">
                <a:latin typeface="+mn-lt"/>
              </a:rPr>
              <a:t>ioddr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*.cluster.io = cluster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build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or clean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tools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7584" y="3284984"/>
            <a:ext cx="358476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remove</a:t>
            </a:r>
            <a:r>
              <a:rPr lang="fr-FR" dirty="0" smtClean="0">
                <a:latin typeface="+mn-lt"/>
              </a:rPr>
              <a:t> all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all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the system 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 boot</a:t>
            </a:r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the cluster lib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3303662"/>
            <a:ext cx="266611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clean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boot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cluster_lib.a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573" y="1844824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akefile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akefile.vars</a:t>
            </a:r>
            <a:endParaRPr lang="fr-FR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User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parameters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acces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argc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argv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46712" y="1590698"/>
            <a:ext cx="643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As </a:t>
            </a:r>
            <a:r>
              <a:rPr lang="fr-FR" dirty="0" err="1" smtClean="0">
                <a:latin typeface="+mn-lt"/>
              </a:rPr>
              <a:t>well</a:t>
            </a:r>
            <a:r>
              <a:rPr lang="fr-FR" dirty="0" smtClean="0">
                <a:latin typeface="+mn-lt"/>
              </a:rPr>
              <a:t> as the boot program,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and the cluster</a:t>
            </a:r>
          </a:p>
          <a:p>
            <a:pPr algn="ctr"/>
            <a:r>
              <a:rPr lang="fr-FR" dirty="0">
                <a:latin typeface="+mn-lt"/>
              </a:rPr>
              <a:t>b</a:t>
            </a:r>
            <a:r>
              <a:rPr lang="fr-FR" dirty="0" smtClean="0">
                <a:latin typeface="+mn-lt"/>
              </a:rPr>
              <a:t>oot programs have </a:t>
            </a:r>
            <a:r>
              <a:rPr lang="fr-FR" dirty="0" err="1" smtClean="0">
                <a:latin typeface="+mn-lt"/>
              </a:rPr>
              <a:t>acces</a:t>
            </a:r>
            <a:r>
              <a:rPr lang="fr-FR" dirty="0" smtClean="0">
                <a:latin typeface="+mn-lt"/>
              </a:rPr>
              <a:t> to a copy of the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argc</a:t>
            </a:r>
            <a:r>
              <a:rPr lang="fr-FR" dirty="0" smtClean="0">
                <a:latin typeface="+mn-lt"/>
              </a:rPr>
              <a:t> +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argv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parameters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38" y="166909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arams.c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params.h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464513"/>
            <a:ext cx="54232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params.h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{ … }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1789" y="3395312"/>
            <a:ext cx="542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have </a:t>
            </a:r>
            <a:r>
              <a:rPr lang="fr-FR" dirty="0" err="1" smtClean="0">
                <a:latin typeface="+mn-lt"/>
              </a:rPr>
              <a:t>prepared</a:t>
            </a:r>
            <a:r>
              <a:rPr lang="fr-FR" dirty="0" smtClean="0">
                <a:latin typeface="+mn-lt"/>
              </a:rPr>
              <a:t> a set of </a:t>
            </a:r>
            <a:r>
              <a:rPr lang="fr-FR" dirty="0" err="1" smtClean="0">
                <a:latin typeface="+mn-lt"/>
              </a:rPr>
              <a:t>parameters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used</a:t>
            </a:r>
            <a:r>
              <a:rPr lang="fr-FR" dirty="0" smtClean="0">
                <a:latin typeface="+mn-lt"/>
              </a:rPr>
              <a:t>,</a:t>
            </a:r>
          </a:p>
          <a:p>
            <a:pPr algn="ctr"/>
            <a:r>
              <a:rPr lang="fr-FR" dirty="0">
                <a:latin typeface="+mn-lt"/>
              </a:rPr>
              <a:t>a</a:t>
            </a:r>
            <a:r>
              <a:rPr lang="fr-FR" dirty="0" smtClean="0">
                <a:latin typeface="+mn-lt"/>
              </a:rPr>
              <a:t>nd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also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add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own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parameters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704" y="4201240"/>
            <a:ext cx="170110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-i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 cluster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pci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0/1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-i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iorank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tb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0/1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-ti 0/1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3963" y="4193661"/>
            <a:ext cx="498085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+mn-lt"/>
              </a:rPr>
              <a:t>n</a:t>
            </a:r>
            <a:r>
              <a:rPr lang="fr-FR" dirty="0" err="1" smtClean="0">
                <a:latin typeface="+mn-lt"/>
              </a:rPr>
              <a:t>ame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multibin</a:t>
            </a:r>
            <a:r>
              <a:rPr lang="fr-FR" dirty="0" smtClean="0">
                <a:latin typeface="+mn-lt"/>
              </a:rPr>
              <a:t> file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+mn-lt"/>
              </a:rPr>
              <a:t>n</a:t>
            </a:r>
            <a:r>
              <a:rPr lang="fr-FR" dirty="0" err="1" smtClean="0">
                <a:latin typeface="+mn-lt"/>
              </a:rPr>
              <a:t>ame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file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latin typeface="+mn-lt"/>
              </a:rPr>
              <a:t>n</a:t>
            </a:r>
            <a:r>
              <a:rPr lang="fr-FR" dirty="0" err="1" smtClean="0">
                <a:latin typeface="+mn-lt"/>
              </a:rPr>
              <a:t>ame</a:t>
            </a:r>
            <a:r>
              <a:rPr lang="fr-FR" dirty="0" smtClean="0">
                <a:latin typeface="+mn-lt"/>
              </a:rPr>
              <a:t> of the cluster file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</a:p>
          <a:p>
            <a:r>
              <a:rPr lang="fr-FR" dirty="0" smtClean="0">
                <a:latin typeface="+mn-lt"/>
              </a:rPr>
              <a:t>PCI Interface </a:t>
            </a:r>
            <a:r>
              <a:rPr lang="fr-FR" dirty="0" err="1" smtClean="0">
                <a:latin typeface="+mn-lt"/>
              </a:rPr>
              <a:t>selection</a:t>
            </a:r>
            <a:r>
              <a:rPr lang="fr-FR" dirty="0" smtClean="0">
                <a:latin typeface="+mn-lt"/>
              </a:rPr>
              <a:t> 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fr-FR" dirty="0" err="1">
                <a:latin typeface="+mn-lt"/>
              </a:rPr>
              <a:t>i</a:t>
            </a:r>
            <a:r>
              <a:rPr lang="fr-FR" dirty="0" err="1" smtClean="0">
                <a:latin typeface="+mn-lt"/>
              </a:rPr>
              <a:t>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rank</a:t>
            </a:r>
            <a:r>
              <a:rPr lang="fr-FR" dirty="0" smtClean="0">
                <a:latin typeface="+mn-lt"/>
              </a:rPr>
              <a:t>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128</a:t>
            </a:r>
          </a:p>
          <a:p>
            <a:r>
              <a:rPr lang="fr-FR" dirty="0" err="1">
                <a:latin typeface="+mn-lt"/>
              </a:rPr>
              <a:t>n</a:t>
            </a:r>
            <a:r>
              <a:rPr lang="fr-FR" dirty="0" err="1" smtClean="0">
                <a:latin typeface="+mn-lt"/>
              </a:rPr>
              <a:t>umber</a:t>
            </a:r>
            <a:r>
              <a:rPr lang="fr-FR" dirty="0" smtClean="0">
                <a:latin typeface="+mn-lt"/>
              </a:rPr>
              <a:t> of clusters to boot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fr-FR" dirty="0" err="1">
                <a:latin typeface="+mn-lt"/>
              </a:rPr>
              <a:t>n</a:t>
            </a:r>
            <a:r>
              <a:rPr lang="fr-FR" dirty="0" err="1" smtClean="0">
                <a:latin typeface="+mn-lt"/>
              </a:rPr>
              <a:t>umber</a:t>
            </a:r>
            <a:r>
              <a:rPr lang="fr-FR" dirty="0" smtClean="0">
                <a:latin typeface="+mn-lt"/>
              </a:rPr>
              <a:t> of threads to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race host boot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race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Login to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Kalray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machine and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directory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447524" y="4347979"/>
            <a:ext cx="709501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Unfortunately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we</a:t>
            </a:r>
            <a:r>
              <a:rPr lang="fr-FR" sz="1600" dirty="0" smtClean="0">
                <a:latin typeface="+mn-lt"/>
              </a:rPr>
              <a:t> have </a:t>
            </a:r>
            <a:r>
              <a:rPr lang="fr-FR" sz="1600" dirty="0" err="1" smtClean="0">
                <a:latin typeface="+mn-lt"/>
              </a:rPr>
              <a:t>only</a:t>
            </a:r>
            <a:r>
              <a:rPr lang="fr-FR" sz="1600" dirty="0" smtClean="0">
                <a:latin typeface="+mn-lt"/>
              </a:rPr>
              <a:t> one login </a:t>
            </a:r>
            <a:r>
              <a:rPr lang="fr-FR" sz="1600" dirty="0" err="1" smtClean="0">
                <a:latin typeface="+mn-lt"/>
              </a:rPr>
              <a:t>account</a:t>
            </a:r>
            <a:r>
              <a:rPr lang="fr-FR" sz="1600" dirty="0" smtClean="0">
                <a:latin typeface="+mn-lt"/>
              </a:rPr>
              <a:t> on </a:t>
            </a:r>
            <a:r>
              <a:rPr lang="fr-FR" sz="1600" dirty="0" err="1" smtClean="0">
                <a:latin typeface="+mn-lt"/>
              </a:rPr>
              <a:t>our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Kalray</a:t>
            </a:r>
            <a:r>
              <a:rPr lang="fr-FR" sz="1600" dirty="0" smtClean="0">
                <a:latin typeface="+mn-lt"/>
              </a:rPr>
              <a:t> machines.</a:t>
            </a:r>
          </a:p>
          <a:p>
            <a:pPr algn="ctr"/>
            <a:r>
              <a:rPr lang="fr-FR" sz="1600" dirty="0" smtClean="0">
                <a:latin typeface="+mn-lt"/>
              </a:rPr>
              <a:t>So, </a:t>
            </a:r>
            <a:r>
              <a:rPr lang="fr-FR" sz="1600" dirty="0" err="1" smtClean="0">
                <a:latin typeface="+mn-lt"/>
              </a:rPr>
              <a:t>each</a:t>
            </a:r>
            <a:r>
              <a:rPr lang="fr-FR" sz="1600" dirty="0" smtClean="0">
                <a:latin typeface="+mn-lt"/>
              </a:rPr>
              <a:t> one of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, or </a:t>
            </a:r>
            <a:r>
              <a:rPr lang="fr-FR" sz="1600" dirty="0" err="1" smtClean="0">
                <a:latin typeface="+mn-lt"/>
              </a:rPr>
              <a:t>each</a:t>
            </a:r>
            <a:r>
              <a:rPr lang="fr-FR" sz="1600" dirty="0" smtClean="0">
                <a:latin typeface="+mn-lt"/>
              </a:rPr>
              <a:t> group, has </a:t>
            </a:r>
            <a:r>
              <a:rPr lang="fr-FR" sz="1600" dirty="0" err="1" smtClean="0">
                <a:latin typeface="+mn-lt"/>
              </a:rPr>
              <a:t>received</a:t>
            </a:r>
            <a:r>
              <a:rPr lang="fr-FR" sz="1600" dirty="0" smtClean="0">
                <a:latin typeface="+mn-lt"/>
              </a:rPr>
              <a:t> a (</a:t>
            </a:r>
            <a:r>
              <a:rPr lang="fr-FR" sz="1600" i="1" dirty="0" smtClean="0">
                <a:latin typeface="+mn-lt"/>
              </a:rPr>
              <a:t>machine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i="1" dirty="0" err="1" smtClean="0">
                <a:latin typeface="+mn-lt"/>
              </a:rPr>
              <a:t>student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)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The </a:t>
            </a:r>
            <a:r>
              <a:rPr lang="fr-FR" sz="1600" i="1" dirty="0" smtClean="0">
                <a:latin typeface="+mn-lt"/>
              </a:rPr>
              <a:t>machine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err="1" smtClean="0">
                <a:latin typeface="+mn-lt"/>
              </a:rPr>
              <a:t>Kalray</a:t>
            </a:r>
            <a:r>
              <a:rPr lang="fr-FR" sz="1600" dirty="0" smtClean="0">
                <a:latin typeface="+mn-lt"/>
              </a:rPr>
              <a:t> machine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log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r>
              <a:rPr lang="fr-FR" sz="1600" dirty="0" smtClean="0">
                <a:latin typeface="+mn-lt"/>
              </a:rPr>
              <a:t>The </a:t>
            </a:r>
            <a:r>
              <a:rPr lang="fr-FR" sz="1600" i="1" dirty="0" err="1" smtClean="0">
                <a:latin typeface="+mn-lt"/>
              </a:rPr>
              <a:t>student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number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number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stud</a:t>
            </a:r>
            <a:r>
              <a:rPr lang="fr-FR" sz="1600" dirty="0" smtClean="0">
                <a:latin typeface="+mn-lt"/>
              </a:rPr>
              <a:t> directory </a:t>
            </a:r>
            <a:r>
              <a:rPr lang="fr-FR" sz="1600" dirty="0" err="1" smtClean="0">
                <a:latin typeface="+mn-lt"/>
              </a:rPr>
              <a:t>where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work</a:t>
            </a:r>
            <a:r>
              <a:rPr lang="fr-FR" sz="1600" dirty="0" smtClean="0">
                <a:latin typeface="+mn-lt"/>
              </a:rPr>
              <a:t>.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i.e. (1, 3) </a:t>
            </a:r>
          </a:p>
          <a:p>
            <a:pPr algn="ctr"/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allow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you</a:t>
            </a:r>
            <a:r>
              <a:rPr lang="fr-FR" sz="1600" dirty="0" smtClean="0">
                <a:latin typeface="+mn-lt"/>
              </a:rPr>
              <a:t> to log </a:t>
            </a:r>
            <a:r>
              <a:rPr lang="fr-FR" sz="1600" dirty="0" err="1" smtClean="0">
                <a:latin typeface="+mn-lt"/>
              </a:rPr>
              <a:t>into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solidFill>
                  <a:srgbClr val="FF0000"/>
                </a:solidFill>
                <a:latin typeface="+mn-lt"/>
              </a:rPr>
              <a:t>Kalray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machine # 1</a:t>
            </a:r>
          </a:p>
          <a:p>
            <a:pPr algn="ctr"/>
            <a:r>
              <a:rPr lang="fr-FR" sz="1600" dirty="0">
                <a:latin typeface="+mn-lt"/>
              </a:rPr>
              <a:t>a</a:t>
            </a:r>
            <a:r>
              <a:rPr lang="fr-FR" sz="1600" dirty="0" smtClean="0">
                <a:latin typeface="+mn-lt"/>
              </a:rPr>
              <a:t>nd use the </a:t>
            </a:r>
            <a:r>
              <a:rPr lang="fr-FR" sz="16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stud3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directory for </a:t>
            </a:r>
            <a:r>
              <a:rPr lang="fr-FR" sz="1600" dirty="0" err="1" smtClean="0">
                <a:latin typeface="+mn-lt"/>
              </a:rPr>
              <a:t>your</a:t>
            </a:r>
            <a:r>
              <a:rPr lang="fr-FR" sz="1600" dirty="0" smtClean="0">
                <a:latin typeface="+mn-lt"/>
              </a:rPr>
              <a:t> tests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827" y="1918394"/>
            <a:ext cx="1807692" cy="13376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4617" y="171421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866" y="249980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ccesscore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3866" y="323657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upm-madrid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653" y="406504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&lt;n&gt;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98885"/>
            <a:ext cx="1807692" cy="13376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47673" y="353609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Kalray-1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250052" y="351186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Kalray-2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5" idx="2"/>
            <a:endCxn id="18" idx="0"/>
          </p:cNvCxnSpPr>
          <p:nvPr/>
        </p:nvCxnSpPr>
        <p:spPr>
          <a:xfrm flipH="1">
            <a:off x="1035490" y="2083551"/>
            <a:ext cx="1" cy="41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8" idx="2"/>
            <a:endCxn id="19" idx="0"/>
          </p:cNvCxnSpPr>
          <p:nvPr/>
        </p:nvCxnSpPr>
        <p:spPr>
          <a:xfrm>
            <a:off x="1035490" y="2869137"/>
            <a:ext cx="0" cy="36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9" idx="2"/>
            <a:endCxn id="20" idx="0"/>
          </p:cNvCxnSpPr>
          <p:nvPr/>
        </p:nvCxnSpPr>
        <p:spPr>
          <a:xfrm>
            <a:off x="1035490" y="3605909"/>
            <a:ext cx="0" cy="45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User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parameters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acces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argc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argv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3938" y="166909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arams.c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params.h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639" y="1661781"/>
            <a:ext cx="7311617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params.h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	// analyse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clusters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get_clusters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threads 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get_threads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char *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get_param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("-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myparam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myparam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ascii to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4687589"/>
            <a:ext cx="40446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oot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myparam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228" y="5490097"/>
            <a:ext cx="6101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Will </a:t>
            </a:r>
            <a:r>
              <a:rPr lang="fr-FR" dirty="0" err="1" smtClean="0">
                <a:latin typeface="+mn-lt"/>
              </a:rPr>
              <a:t>build</a:t>
            </a:r>
            <a:r>
              <a:rPr lang="fr-FR" dirty="0" smtClean="0">
                <a:latin typeface="+mn-lt"/>
              </a:rPr>
              <a:t> a "boot" program </a:t>
            </a:r>
            <a:r>
              <a:rPr lang="fr-FR" dirty="0" err="1" smtClean="0">
                <a:latin typeface="+mn-lt"/>
              </a:rPr>
              <a:t>which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discover</a:t>
            </a:r>
            <a:r>
              <a:rPr lang="fr-FR" dirty="0" smtClean="0">
                <a:latin typeface="+mn-lt"/>
              </a:rPr>
              <a:t> at </a:t>
            </a:r>
            <a:r>
              <a:rPr lang="fr-FR" dirty="0" err="1" smtClean="0">
                <a:latin typeface="+mn-lt"/>
              </a:rPr>
              <a:t>runtime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that</a:t>
            </a:r>
            <a:endParaRPr lang="fr-FR" dirty="0" smtClean="0">
              <a:latin typeface="+mn-lt"/>
            </a:endParaRPr>
          </a:p>
          <a:p>
            <a:pPr algn="ctr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lusters</a:t>
            </a:r>
            <a:r>
              <a:rPr lang="fr-FR" dirty="0" smtClean="0">
                <a:latin typeface="+mn-lt"/>
              </a:rPr>
              <a:t> = 2</a:t>
            </a:r>
          </a:p>
          <a:p>
            <a:pPr algn="ctr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hreads</a:t>
            </a:r>
            <a:r>
              <a:rPr lang="fr-FR" dirty="0" smtClean="0">
                <a:latin typeface="+mn-lt"/>
              </a:rPr>
              <a:t> = 3</a:t>
            </a:r>
          </a:p>
          <a:p>
            <a:pPr algn="ctr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yparam</a:t>
            </a:r>
            <a:r>
              <a:rPr lang="fr-FR" dirty="0" smtClean="0">
                <a:latin typeface="+mn-lt"/>
              </a:rPr>
              <a:t> = 12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User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parameters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acces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argc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argv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99592" y="3005118"/>
            <a:ext cx="358681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A set of </a:t>
            </a:r>
            <a:r>
              <a:rPr lang="fr-FR" dirty="0" err="1" smtClean="0">
                <a:latin typeface="+mn-lt"/>
              </a:rPr>
              <a:t>Kalray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specific</a:t>
            </a:r>
            <a:r>
              <a:rPr lang="fr-FR" dirty="0" smtClean="0">
                <a:latin typeface="+mn-lt"/>
              </a:rPr>
              <a:t> constants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host boot program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default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 program</a:t>
            </a:r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Library of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functions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Library of cluster </a:t>
            </a:r>
            <a:r>
              <a:rPr lang="fr-FR" dirty="0" err="1" smtClean="0">
                <a:latin typeface="+mn-lt"/>
              </a:rPr>
              <a:t>functions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Library of </a:t>
            </a:r>
            <a:r>
              <a:rPr lang="fr-FR" dirty="0" err="1" smtClean="0">
                <a:latin typeface="+mn-lt"/>
              </a:rPr>
              <a:t>sync</a:t>
            </a:r>
            <a:r>
              <a:rPr lang="fr-FR" dirty="0" smtClean="0">
                <a:latin typeface="+mn-lt"/>
              </a:rPr>
              <a:t>. and </a:t>
            </a:r>
            <a:r>
              <a:rPr lang="fr-FR" dirty="0" err="1" smtClean="0">
                <a:latin typeface="+mn-lt"/>
              </a:rPr>
              <a:t>comm</a:t>
            </a:r>
            <a:r>
              <a:rPr lang="fr-FR" dirty="0" smtClean="0">
                <a:latin typeface="+mn-lt"/>
              </a:rPr>
              <a:t>. </a:t>
            </a:r>
            <a:r>
              <a:rPr lang="fr-FR" dirty="0" err="1" smtClean="0">
                <a:latin typeface="+mn-lt"/>
              </a:rPr>
              <a:t>functions</a:t>
            </a:r>
            <a:endParaRPr lang="fr-F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3023796"/>
            <a:ext cx="2252540" cy="31393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mppa_256.h</a:t>
            </a: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oot.c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ioddr.c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ioddr_lib.c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</a:t>
            </a: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cluster_lib.c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</a:t>
            </a: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ync.c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0729" y="1897551"/>
            <a:ext cx="610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You </a:t>
            </a:r>
            <a:r>
              <a:rPr lang="fr-FR" dirty="0" err="1" smtClean="0">
                <a:latin typeface="+mn-lt"/>
              </a:rPr>
              <a:t>don’t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need</a:t>
            </a:r>
            <a:r>
              <a:rPr lang="fr-FR" dirty="0" smtClean="0">
                <a:latin typeface="+mn-lt"/>
              </a:rPr>
              <a:t> to look in </a:t>
            </a:r>
            <a:r>
              <a:rPr lang="fr-FR" dirty="0" err="1" smtClean="0">
                <a:latin typeface="+mn-lt"/>
              </a:rPr>
              <a:t>details</a:t>
            </a:r>
            <a:r>
              <a:rPr lang="fr-FR" dirty="0" smtClean="0">
                <a:latin typeface="+mn-lt"/>
              </a:rPr>
              <a:t> to the </a:t>
            </a:r>
            <a:r>
              <a:rPr lang="fr-FR" dirty="0" err="1" smtClean="0">
                <a:latin typeface="+mn-lt"/>
              </a:rPr>
              <a:t>following</a:t>
            </a:r>
            <a:r>
              <a:rPr lang="fr-FR" dirty="0" smtClean="0">
                <a:latin typeface="+mn-lt"/>
              </a:rPr>
              <a:t> files.</a:t>
            </a:r>
          </a:p>
          <a:p>
            <a:pPr algn="ctr"/>
            <a:r>
              <a:rPr lang="fr-FR" dirty="0" smtClean="0">
                <a:latin typeface="+mn-lt"/>
              </a:rPr>
              <a:t>But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may</a:t>
            </a:r>
            <a:r>
              <a:rPr lang="fr-FR" dirty="0" smtClean="0">
                <a:latin typeface="+mn-lt"/>
              </a:rPr>
              <a:t> look at </a:t>
            </a:r>
            <a:r>
              <a:rPr lang="fr-FR" dirty="0" err="1" smtClean="0">
                <a:latin typeface="+mn-lt"/>
              </a:rPr>
              <a:t>them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learn</a:t>
            </a:r>
            <a:r>
              <a:rPr lang="fr-FR" dirty="0" smtClean="0">
                <a:latin typeface="+mn-lt"/>
              </a:rPr>
              <a:t> how to boot the MPPA-256.</a:t>
            </a:r>
          </a:p>
        </p:txBody>
      </p:sp>
    </p:spTree>
    <p:extLst>
      <p:ext uri="{BB962C8B-B14F-4D97-AF65-F5344CB8AC3E}">
        <p14:creationId xmlns:p14="http://schemas.microsoft.com/office/powerpoint/2010/main" val="41780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teacher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posix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mean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9632" y="2536212"/>
            <a:ext cx="3475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A </a:t>
            </a:r>
            <a:r>
              <a:rPr lang="fr-FR" dirty="0" err="1" smtClean="0">
                <a:latin typeface="+mn-lt"/>
              </a:rPr>
              <a:t>makefile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reusing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our</a:t>
            </a:r>
            <a:r>
              <a:rPr lang="fr-FR" dirty="0" smtClean="0">
                <a:latin typeface="+mn-lt"/>
              </a:rPr>
              <a:t> conventions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only</a:t>
            </a:r>
            <a:r>
              <a:rPr lang="fr-FR" dirty="0" smtClean="0">
                <a:latin typeface="+mn-lt"/>
              </a:rPr>
              <a:t> source file</a:t>
            </a:r>
            <a:endParaRPr lang="fr-F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2554890"/>
            <a:ext cx="1287532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4424821"/>
            <a:ext cx="1451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remove</a:t>
            </a:r>
            <a:r>
              <a:rPr lang="fr-FR" dirty="0" smtClean="0">
                <a:latin typeface="+mn-lt"/>
              </a:rPr>
              <a:t> all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all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4443499"/>
            <a:ext cx="1563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clean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392196"/>
            <a:ext cx="64087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15616" y="4293096"/>
            <a:ext cx="64087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4336896" y="4169228"/>
            <a:ext cx="1675264" cy="1420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PC "world"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23" name="Rectangle 4122"/>
          <p:cNvSpPr/>
          <p:nvPr/>
        </p:nvSpPr>
        <p:spPr>
          <a:xfrm>
            <a:off x="243159" y="1551679"/>
            <a:ext cx="345638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MPPA "world"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teacher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posix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mean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3284" y="582944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ultibin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ioddr+cluster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>
            <a:stCxn id="43" idx="2"/>
            <a:endCxn id="61" idx="0"/>
          </p:cNvCxnSpPr>
          <p:nvPr/>
        </p:nvCxnSpPr>
        <p:spPr>
          <a:xfrm>
            <a:off x="1140999" y="4169228"/>
            <a:ext cx="838713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8" idx="2"/>
            <a:endCxn id="61" idx="0"/>
          </p:cNvCxnSpPr>
          <p:nvPr/>
        </p:nvCxnSpPr>
        <p:spPr>
          <a:xfrm flipH="1">
            <a:off x="1979712" y="4169228"/>
            <a:ext cx="864665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9793" y="1906471"/>
            <a:ext cx="1542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381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Connecteur droit avec flèche 39"/>
          <p:cNvCxnSpPr>
            <a:stCxn id="26" idx="2"/>
            <a:endCxn id="39" idx="0"/>
          </p:cNvCxnSpPr>
          <p:nvPr/>
        </p:nvCxnSpPr>
        <p:spPr>
          <a:xfrm>
            <a:off x="1140997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0087" y="3830674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44" name="Connecteur droit avec flèche 43"/>
          <p:cNvCxnSpPr>
            <a:stCxn id="39" idx="2"/>
            <a:endCxn id="43" idx="0"/>
          </p:cNvCxnSpPr>
          <p:nvPr/>
        </p:nvCxnSpPr>
        <p:spPr>
          <a:xfrm>
            <a:off x="1140998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381746" y="19064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74759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K1CC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7" name="Connecteur droit avec flèche 56"/>
          <p:cNvCxnSpPr>
            <a:stCxn id="55" idx="2"/>
            <a:endCxn id="56" idx="0"/>
          </p:cNvCxnSpPr>
          <p:nvPr/>
        </p:nvCxnSpPr>
        <p:spPr>
          <a:xfrm>
            <a:off x="2844375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20034" y="3830674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59" name="Connecteur droit avec flèche 58"/>
          <p:cNvCxnSpPr>
            <a:stCxn id="56" idx="2"/>
            <a:endCxn id="58" idx="0"/>
          </p:cNvCxnSpPr>
          <p:nvPr/>
        </p:nvCxnSpPr>
        <p:spPr>
          <a:xfrm>
            <a:off x="2844376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7584" y="4725144"/>
            <a:ext cx="2304256" cy="695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8" name="Connecteur droit avec flèche 67"/>
          <p:cNvCxnSpPr>
            <a:stCxn id="61" idx="2"/>
            <a:endCxn id="13" idx="0"/>
          </p:cNvCxnSpPr>
          <p:nvPr/>
        </p:nvCxnSpPr>
        <p:spPr>
          <a:xfrm flipH="1">
            <a:off x="1971352" y="5420436"/>
            <a:ext cx="8360" cy="409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703580" y="4810501"/>
            <a:ext cx="968366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3" name="Connecteur droit avec flèche 82"/>
          <p:cNvCxnSpPr>
            <a:stCxn id="13" idx="3"/>
            <a:endCxn id="82" idx="1"/>
          </p:cNvCxnSpPr>
          <p:nvPr/>
        </p:nvCxnSpPr>
        <p:spPr>
          <a:xfrm flipV="1">
            <a:off x="2989419" y="5085184"/>
            <a:ext cx="1714161" cy="1036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02" y="4404122"/>
            <a:ext cx="1409184" cy="13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Connecteur droit avec flèche 92"/>
          <p:cNvCxnSpPr>
            <a:stCxn id="82" idx="3"/>
            <a:endCxn id="90" idx="1"/>
          </p:cNvCxnSpPr>
          <p:nvPr/>
        </p:nvCxnSpPr>
        <p:spPr>
          <a:xfrm>
            <a:off x="5671946" y="5085184"/>
            <a:ext cx="1205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739715" y="5766246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Phases 1+2+3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910895" y="1761951"/>
            <a:ext cx="5143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make</a:t>
            </a:r>
            <a:r>
              <a:rPr lang="fr-FR" dirty="0" smtClean="0">
                <a:latin typeface="+mn-lt"/>
              </a:rPr>
              <a:t> a copy of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 program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build</a:t>
            </a:r>
            <a:r>
              <a:rPr lang="fr-FR" dirty="0" smtClean="0">
                <a:latin typeface="+mn-lt"/>
              </a:rPr>
              <a:t> a new cluster boot program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reuse</a:t>
            </a:r>
            <a:r>
              <a:rPr lang="fr-FR" dirty="0" smtClean="0">
                <a:latin typeface="+mn-lt"/>
              </a:rPr>
              <a:t> the boot program to boot the MPPA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All the </a:t>
            </a:r>
            <a:r>
              <a:rPr lang="fr-FR" dirty="0" err="1" smtClean="0">
                <a:latin typeface="+mn-lt"/>
              </a:rPr>
              <a:t>examples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based</a:t>
            </a:r>
            <a:r>
              <a:rPr lang="fr-FR" dirty="0" smtClean="0">
                <a:latin typeface="+mn-lt"/>
              </a:rPr>
              <a:t> on the </a:t>
            </a:r>
            <a:r>
              <a:rPr lang="fr-FR" dirty="0" err="1" smtClean="0">
                <a:latin typeface="+mn-lt"/>
              </a:rPr>
              <a:t>same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process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5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conclude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about the "cluster-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centric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" world.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5900" y="2102266"/>
            <a:ext cx="857997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suggest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to use a </a:t>
            </a:r>
            <a:r>
              <a:rPr lang="fr-FR" dirty="0" err="1" smtClean="0">
                <a:latin typeface="+mn-lt"/>
              </a:rPr>
              <a:t>graphical</a:t>
            </a:r>
            <a:r>
              <a:rPr lang="fr-FR" dirty="0" smtClean="0">
                <a:latin typeface="+mn-lt"/>
              </a:rPr>
              <a:t> editor </a:t>
            </a:r>
            <a:r>
              <a:rPr lang="fr-FR" dirty="0" err="1" smtClean="0">
                <a:latin typeface="+mn-lt"/>
              </a:rPr>
              <a:t>like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fr-FR" dirty="0" smtClean="0">
                <a:latin typeface="+mn-lt"/>
              </a:rPr>
              <a:t>.</a:t>
            </a: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For the </a:t>
            </a:r>
            <a:r>
              <a:rPr lang="fr-FR" dirty="0" err="1" smtClean="0">
                <a:latin typeface="+mn-lt"/>
              </a:rPr>
              <a:t>ones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who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like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I’ve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attached</a:t>
            </a:r>
            <a:r>
              <a:rPr lang="fr-FR" dirty="0" smtClean="0">
                <a:latin typeface="+mn-lt"/>
              </a:rPr>
              <a:t> English and </a:t>
            </a:r>
            <a:r>
              <a:rPr lang="fr-FR" dirty="0" err="1" smtClean="0">
                <a:latin typeface="+mn-lt"/>
              </a:rPr>
              <a:t>Spanich</a:t>
            </a:r>
            <a:r>
              <a:rPr lang="fr-FR" dirty="0" smtClean="0">
                <a:latin typeface="+mn-lt"/>
              </a:rPr>
              <a:t> versions of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fr-FR" dirty="0" err="1" smtClean="0">
                <a:latin typeface="+mn-lt"/>
              </a:rPr>
              <a:t>’s</a:t>
            </a:r>
            <a:r>
              <a:rPr lang="fr-FR" dirty="0" smtClean="0">
                <a:latin typeface="+mn-lt"/>
              </a:rPr>
              <a:t> quick </a:t>
            </a:r>
            <a:r>
              <a:rPr lang="fr-FR" dirty="0" err="1" smtClean="0">
                <a:latin typeface="+mn-lt"/>
              </a:rPr>
              <a:t>ref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card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know all to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able 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own</a:t>
            </a:r>
            <a:r>
              <a:rPr lang="fr-FR" dirty="0" smtClean="0">
                <a:latin typeface="+mn-lt"/>
              </a:rPr>
              <a:t> cluster-</a:t>
            </a:r>
            <a:r>
              <a:rPr lang="fr-FR" dirty="0" err="1" smtClean="0">
                <a:latin typeface="+mn-lt"/>
              </a:rPr>
              <a:t>based</a:t>
            </a:r>
            <a:r>
              <a:rPr lang="fr-FR" dirty="0" smtClean="0">
                <a:latin typeface="+mn-lt"/>
              </a:rPr>
              <a:t> application !!!!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1431" y="2852936"/>
            <a:ext cx="21146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edit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9872" y="4514929"/>
            <a:ext cx="14253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to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produce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application 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03648" y="2492896"/>
            <a:ext cx="538051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This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include</a:t>
            </a:r>
            <a:r>
              <a:rPr lang="fr-FR" dirty="0" smtClean="0">
                <a:latin typeface="+mn-lt"/>
              </a:rPr>
              <a:t>: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	- communication </a:t>
            </a:r>
            <a:r>
              <a:rPr lang="fr-FR" dirty="0" err="1" smtClean="0">
                <a:latin typeface="+mn-lt"/>
              </a:rPr>
              <a:t>between</a:t>
            </a:r>
            <a:r>
              <a:rPr lang="fr-FR" dirty="0" smtClean="0">
                <a:latin typeface="+mn-lt"/>
              </a:rPr>
              <a:t> clusters and </a:t>
            </a:r>
            <a:r>
              <a:rPr lang="fr-FR" dirty="0" err="1" smtClean="0">
                <a:latin typeface="+mn-lt"/>
              </a:rPr>
              <a:t>ioddrs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	- </a:t>
            </a:r>
            <a:r>
              <a:rPr lang="fr-FR" dirty="0" err="1" smtClean="0">
                <a:latin typeface="+mn-lt"/>
              </a:rPr>
              <a:t>synchronization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	- </a:t>
            </a:r>
            <a:r>
              <a:rPr lang="fr-FR" dirty="0" err="1" smtClean="0">
                <a:latin typeface="+mn-lt"/>
              </a:rPr>
              <a:t>creation</a:t>
            </a:r>
            <a:r>
              <a:rPr lang="fr-FR" dirty="0" smtClean="0">
                <a:latin typeface="+mn-lt"/>
              </a:rPr>
              <a:t> of a custom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 program</a:t>
            </a: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Hopefully</a:t>
            </a:r>
            <a:r>
              <a:rPr lang="fr-FR" dirty="0" smtClean="0">
                <a:latin typeface="+mn-lt"/>
              </a:rPr>
              <a:t>, all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available</a:t>
            </a:r>
            <a:r>
              <a:rPr lang="fr-FR" dirty="0" smtClean="0">
                <a:latin typeface="+mn-lt"/>
              </a:rPr>
              <a:t> at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teacher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/chip-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level</a:t>
            </a:r>
            <a:endParaRPr lang="fr-FR" dirty="0" smtClean="0">
              <a:latin typeface="+mn-lt"/>
              <a:cs typeface="Courier New" panose="02070309020205020404" pitchFamily="49" charset="0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1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teacher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endParaRPr lang="en-GB" sz="2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9632" y="2536212"/>
            <a:ext cx="34753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A </a:t>
            </a:r>
            <a:r>
              <a:rPr lang="fr-FR" dirty="0" err="1" smtClean="0">
                <a:latin typeface="+mn-lt"/>
              </a:rPr>
              <a:t>makefile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reusing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our</a:t>
            </a:r>
            <a:r>
              <a:rPr lang="fr-FR" dirty="0" smtClean="0">
                <a:latin typeface="+mn-lt"/>
              </a:rPr>
              <a:t> conventions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cluster source file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specific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source file</a:t>
            </a:r>
            <a:endParaRPr lang="fr-F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2554890"/>
            <a:ext cx="1976823" cy="1477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mean.h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oddr.c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4784861"/>
            <a:ext cx="1451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remove</a:t>
            </a:r>
            <a:r>
              <a:rPr lang="fr-FR" dirty="0" smtClean="0">
                <a:latin typeface="+mn-lt"/>
              </a:rPr>
              <a:t> all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all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4803539"/>
            <a:ext cx="1563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  <a:r>
              <a:rPr lang="fr-F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clean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endParaRPr lang="fr-F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392195"/>
            <a:ext cx="6768752" cy="1750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15616" y="4653136"/>
            <a:ext cx="64087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4336896" y="4169228"/>
            <a:ext cx="1675264" cy="1420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PC "world"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23" name="Rectangle 4122"/>
          <p:cNvSpPr/>
          <p:nvPr/>
        </p:nvSpPr>
        <p:spPr>
          <a:xfrm>
            <a:off x="243159" y="1551679"/>
            <a:ext cx="345638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MPPA "world"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teacher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/chip-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3284" y="582944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ultibin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ioddr+cluster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>
            <a:stCxn id="43" idx="2"/>
            <a:endCxn id="61" idx="0"/>
          </p:cNvCxnSpPr>
          <p:nvPr/>
        </p:nvCxnSpPr>
        <p:spPr>
          <a:xfrm>
            <a:off x="1140999" y="4169228"/>
            <a:ext cx="838713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8" idx="2"/>
            <a:endCxn id="61" idx="0"/>
          </p:cNvCxnSpPr>
          <p:nvPr/>
        </p:nvCxnSpPr>
        <p:spPr>
          <a:xfrm flipH="1">
            <a:off x="1979712" y="4169228"/>
            <a:ext cx="864665" cy="555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6653" y="1906471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381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K1IOCC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Connecteur droit avec flèche 39"/>
          <p:cNvCxnSpPr>
            <a:stCxn id="26" idx="2"/>
            <a:endCxn id="39" idx="0"/>
          </p:cNvCxnSpPr>
          <p:nvPr/>
        </p:nvCxnSpPr>
        <p:spPr>
          <a:xfrm>
            <a:off x="1140997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0087" y="3830674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ioddr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44" name="Connecteur droit avec flèche 43"/>
          <p:cNvCxnSpPr>
            <a:stCxn id="39" idx="2"/>
            <a:endCxn id="43" idx="0"/>
          </p:cNvCxnSpPr>
          <p:nvPr/>
        </p:nvCxnSpPr>
        <p:spPr>
          <a:xfrm>
            <a:off x="1140998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381746" y="19064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mean.c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74759" y="2777614"/>
            <a:ext cx="1139233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K1CC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7" name="Connecteur droit avec flèche 56"/>
          <p:cNvCxnSpPr>
            <a:stCxn id="55" idx="2"/>
            <a:endCxn id="56" idx="0"/>
          </p:cNvCxnSpPr>
          <p:nvPr/>
        </p:nvCxnSpPr>
        <p:spPr>
          <a:xfrm>
            <a:off x="2844375" y="2245025"/>
            <a:ext cx="1" cy="53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20034" y="3830674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59" name="Connecteur droit avec flèche 58"/>
          <p:cNvCxnSpPr>
            <a:stCxn id="56" idx="2"/>
            <a:endCxn id="58" idx="0"/>
          </p:cNvCxnSpPr>
          <p:nvPr/>
        </p:nvCxnSpPr>
        <p:spPr>
          <a:xfrm>
            <a:off x="2844376" y="3326980"/>
            <a:ext cx="1" cy="50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7584" y="4725144"/>
            <a:ext cx="2304256" cy="695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multibin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8" name="Connecteur droit avec flèche 67"/>
          <p:cNvCxnSpPr>
            <a:stCxn id="61" idx="2"/>
            <a:endCxn id="13" idx="0"/>
          </p:cNvCxnSpPr>
          <p:nvPr/>
        </p:nvCxnSpPr>
        <p:spPr>
          <a:xfrm flipH="1">
            <a:off x="1971352" y="5420436"/>
            <a:ext cx="8360" cy="409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703580" y="4810501"/>
            <a:ext cx="968366" cy="549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3" name="Connecteur droit avec flèche 82"/>
          <p:cNvCxnSpPr>
            <a:stCxn id="13" idx="3"/>
            <a:endCxn id="82" idx="1"/>
          </p:cNvCxnSpPr>
          <p:nvPr/>
        </p:nvCxnSpPr>
        <p:spPr>
          <a:xfrm flipV="1">
            <a:off x="2989419" y="5085184"/>
            <a:ext cx="1714161" cy="1036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02" y="4404122"/>
            <a:ext cx="1409184" cy="13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Connecteur droit avec flèche 92"/>
          <p:cNvCxnSpPr>
            <a:stCxn id="82" idx="3"/>
            <a:endCxn id="90" idx="1"/>
          </p:cNvCxnSpPr>
          <p:nvPr/>
        </p:nvCxnSpPr>
        <p:spPr>
          <a:xfrm>
            <a:off x="5671946" y="5085184"/>
            <a:ext cx="1205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739715" y="5766246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Phases 1+2+3</a:t>
            </a:r>
            <a:endParaRPr lang="fr-F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910895" y="1761951"/>
            <a:ext cx="5143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build</a:t>
            </a:r>
            <a:r>
              <a:rPr lang="fr-FR" dirty="0" smtClean="0">
                <a:latin typeface="+mn-lt"/>
              </a:rPr>
              <a:t> a new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 program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build</a:t>
            </a:r>
            <a:r>
              <a:rPr lang="fr-FR" dirty="0" smtClean="0">
                <a:latin typeface="+mn-lt"/>
              </a:rPr>
              <a:t> a new cluster boot program</a:t>
            </a:r>
          </a:p>
          <a:p>
            <a:endParaRPr lang="fr-FR" dirty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reuse</a:t>
            </a:r>
            <a:r>
              <a:rPr lang="fr-FR" dirty="0" smtClean="0">
                <a:latin typeface="+mn-lt"/>
              </a:rPr>
              <a:t> the boot program to boot the MPPA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uses the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tools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/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sync.c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functions</a:t>
            </a:r>
            <a:endParaRPr lang="fr-F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060848"/>
            <a:ext cx="8464053" cy="41594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91680" y="1554577"/>
            <a:ext cx="590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Look at the use of K1CC 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the cluster boot program</a:t>
            </a:r>
            <a:endParaRPr lang="fr-FR" dirty="0">
              <a:latin typeface="+mn-lt"/>
            </a:endParaRPr>
          </a:p>
        </p:txBody>
      </p:sp>
      <p:cxnSp>
        <p:nvCxnSpPr>
          <p:cNvPr id="30" name="Connecteur droit avec flèche 29"/>
          <p:cNvCxnSpPr>
            <a:stCxn id="29" idx="2"/>
            <a:endCxn id="31" idx="7"/>
          </p:cNvCxnSpPr>
          <p:nvPr/>
        </p:nvCxnSpPr>
        <p:spPr>
          <a:xfrm flipH="1">
            <a:off x="1821532" y="1923909"/>
            <a:ext cx="2820251" cy="1944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899592" y="3816482"/>
            <a:ext cx="1080120" cy="351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331640" y="6342065"/>
            <a:ext cx="601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Look at the use of K1IOCC to </a:t>
            </a:r>
            <a:r>
              <a:rPr lang="fr-FR" dirty="0" err="1" smtClean="0">
                <a:latin typeface="+mn-lt"/>
              </a:rPr>
              <a:t>create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boot program</a:t>
            </a:r>
            <a:endParaRPr lang="fr-FR" dirty="0">
              <a:latin typeface="+mn-lt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971600" y="4289596"/>
            <a:ext cx="1080120" cy="43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1" name="Connecteur droit avec flèche 40"/>
          <p:cNvCxnSpPr>
            <a:stCxn id="37" idx="0"/>
            <a:endCxn id="38" idx="5"/>
          </p:cNvCxnSpPr>
          <p:nvPr/>
        </p:nvCxnSpPr>
        <p:spPr>
          <a:xfrm flipH="1" flipV="1">
            <a:off x="1893540" y="4661360"/>
            <a:ext cx="2445590" cy="168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818477" y="4289595"/>
            <a:ext cx="1080120" cy="43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avec flèche 48"/>
          <p:cNvCxnSpPr>
            <a:stCxn id="37" idx="0"/>
            <a:endCxn id="48" idx="3"/>
          </p:cNvCxnSpPr>
          <p:nvPr/>
        </p:nvCxnSpPr>
        <p:spPr>
          <a:xfrm flipV="1">
            <a:off x="4339130" y="4661359"/>
            <a:ext cx="2637527" cy="1680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6818477" y="3774370"/>
            <a:ext cx="1080120" cy="43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3" name="Connecteur droit avec flèche 52"/>
          <p:cNvCxnSpPr>
            <a:stCxn id="29" idx="2"/>
            <a:endCxn id="52" idx="1"/>
          </p:cNvCxnSpPr>
          <p:nvPr/>
        </p:nvCxnSpPr>
        <p:spPr>
          <a:xfrm>
            <a:off x="4641783" y="1923909"/>
            <a:ext cx="2334874" cy="1914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573016"/>
            <a:ext cx="8905875" cy="1457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8894" y="1941329"/>
            <a:ext cx="613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1/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to 0,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clusters</a:t>
            </a:r>
            <a:endParaRPr lang="fr-FR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1974" y="5388823"/>
            <a:ext cx="411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3</a:t>
            </a:r>
            <a:r>
              <a:rPr lang="fr-FR" dirty="0" smtClean="0">
                <a:latin typeface="+mn-lt"/>
              </a:rPr>
              <a:t>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4040" y="2660536"/>
            <a:ext cx="558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2/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the user </a:t>
            </a:r>
            <a:r>
              <a:rPr lang="fr-FR" dirty="0" err="1" smtClean="0">
                <a:latin typeface="+mn-lt"/>
              </a:rPr>
              <a:t>parameters</a:t>
            </a:r>
            <a:endParaRPr lang="fr-F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6116637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4/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communication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cxnSp>
        <p:nvCxnSpPr>
          <p:cNvPr id="21" name="Connecteur droit avec flèche 20"/>
          <p:cNvCxnSpPr>
            <a:endCxn id="22" idx="1"/>
          </p:cNvCxnSpPr>
          <p:nvPr/>
        </p:nvCxnSpPr>
        <p:spPr>
          <a:xfrm flipH="1">
            <a:off x="560273" y="2310661"/>
            <a:ext cx="483336" cy="156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119062" y="3818274"/>
            <a:ext cx="3012778" cy="402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Create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Putty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session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700808"/>
            <a:ext cx="3779939" cy="334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00808"/>
            <a:ext cx="4886179" cy="432983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835696" y="2564904"/>
            <a:ext cx="1296144" cy="521352"/>
          </a:xfrm>
          <a:prstGeom prst="ellipse">
            <a:avLst/>
          </a:prstGeom>
          <a:solidFill>
            <a:srgbClr val="FF7C8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372200" y="2204864"/>
            <a:ext cx="514421" cy="449344"/>
          </a:xfrm>
          <a:prstGeom prst="ellipse">
            <a:avLst/>
          </a:prstGeom>
          <a:solidFill>
            <a:srgbClr val="FF7C8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1835696" y="3573016"/>
            <a:ext cx="1296144" cy="521352"/>
          </a:xfrm>
          <a:prstGeom prst="ellipse">
            <a:avLst/>
          </a:prstGeom>
          <a:solidFill>
            <a:srgbClr val="FF7C8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3846738" y="4094368"/>
            <a:ext cx="1296144" cy="521352"/>
          </a:xfrm>
          <a:prstGeom prst="ellipse">
            <a:avLst/>
          </a:prstGeom>
          <a:solidFill>
            <a:srgbClr val="FF7C8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avec flèche 12"/>
          <p:cNvCxnSpPr>
            <a:stCxn id="18" idx="1"/>
          </p:cNvCxnSpPr>
          <p:nvPr/>
        </p:nvCxnSpPr>
        <p:spPr>
          <a:xfrm flipH="1" flipV="1">
            <a:off x="4793071" y="4615720"/>
            <a:ext cx="1291097" cy="134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084168" y="563906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to click</a:t>
            </a:r>
          </a:p>
          <a:p>
            <a:pPr algn="ctr"/>
            <a:r>
              <a:rPr lang="fr-FR" dirty="0"/>
              <a:t>o</a:t>
            </a:r>
            <a:r>
              <a:rPr lang="fr-FR" dirty="0" smtClean="0"/>
              <a:t>n "Save"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4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573016"/>
            <a:ext cx="8905875" cy="1457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8894" y="1941329"/>
            <a:ext cx="613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1/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to 0,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clusters</a:t>
            </a:r>
            <a:endParaRPr lang="fr-FR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1974" y="5388823"/>
            <a:ext cx="411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3</a:t>
            </a:r>
            <a:r>
              <a:rPr lang="fr-FR" dirty="0" smtClean="0">
                <a:latin typeface="+mn-lt"/>
              </a:rPr>
              <a:t>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4040" y="2660536"/>
            <a:ext cx="558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2/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the user </a:t>
            </a:r>
            <a:r>
              <a:rPr lang="fr-FR" dirty="0" err="1" smtClean="0">
                <a:latin typeface="+mn-lt"/>
              </a:rPr>
              <a:t>parameters</a:t>
            </a:r>
            <a:endParaRPr lang="fr-F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6116637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4/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communication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cxnSp>
        <p:nvCxnSpPr>
          <p:cNvPr id="21" name="Connecteur droit avec flèche 20"/>
          <p:cNvCxnSpPr>
            <a:endCxn id="27" idx="0"/>
          </p:cNvCxnSpPr>
          <p:nvPr/>
        </p:nvCxnSpPr>
        <p:spPr>
          <a:xfrm flipH="1">
            <a:off x="1345642" y="3029868"/>
            <a:ext cx="346038" cy="1086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3500" y="4116164"/>
            <a:ext cx="2564284" cy="464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2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573016"/>
            <a:ext cx="8905875" cy="1457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0902" y="1941329"/>
            <a:ext cx="608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1/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to 0,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clusters</a:t>
            </a:r>
            <a:endParaRPr lang="fr-FR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3982" y="5388823"/>
            <a:ext cx="411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3</a:t>
            </a:r>
            <a:r>
              <a:rPr lang="fr-FR" dirty="0" smtClean="0">
                <a:latin typeface="+mn-lt"/>
              </a:rPr>
              <a:t>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6048" y="2660536"/>
            <a:ext cx="558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2/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the user </a:t>
            </a:r>
            <a:r>
              <a:rPr lang="fr-FR" dirty="0" err="1" smtClean="0">
                <a:latin typeface="+mn-lt"/>
              </a:rPr>
              <a:t>parameters</a:t>
            </a:r>
            <a:endParaRPr lang="fr-F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6116637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4/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communication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501974" y="4653136"/>
            <a:ext cx="261715" cy="719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7010" y="4292223"/>
            <a:ext cx="3034829" cy="360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7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573016"/>
            <a:ext cx="8905875" cy="1457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8894" y="1941329"/>
            <a:ext cx="608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1/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to 0,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booting</a:t>
            </a:r>
            <a:r>
              <a:rPr lang="fr-FR" dirty="0" smtClean="0">
                <a:latin typeface="+mn-lt"/>
              </a:rPr>
              <a:t> the clusters</a:t>
            </a:r>
            <a:endParaRPr lang="fr-FR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1974" y="5388823"/>
            <a:ext cx="411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3</a:t>
            </a:r>
            <a:r>
              <a:rPr lang="fr-FR" dirty="0" smtClean="0">
                <a:latin typeface="+mn-lt"/>
              </a:rPr>
              <a:t>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synchronization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4040" y="2660536"/>
            <a:ext cx="558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2/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ioddr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library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the user </a:t>
            </a:r>
            <a:r>
              <a:rPr lang="fr-FR" dirty="0" err="1" smtClean="0">
                <a:latin typeface="+mn-lt"/>
              </a:rPr>
              <a:t>parameters</a:t>
            </a:r>
            <a:endParaRPr lang="fr-F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6116637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4/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communication </a:t>
            </a:r>
            <a:r>
              <a:rPr lang="fr-FR" dirty="0" err="1" smtClean="0">
                <a:latin typeface="+mn-lt"/>
              </a:rPr>
              <a:t>library</a:t>
            </a:r>
            <a:endParaRPr lang="fr-FR" dirty="0">
              <a:latin typeface="+mn-lt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115616" y="4869157"/>
            <a:ext cx="1" cy="1247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63500" y="4572523"/>
            <a:ext cx="6308700" cy="296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638595"/>
            <a:ext cx="8905875" cy="14573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27584" y="3484681"/>
            <a:ext cx="6845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4/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initialize</a:t>
            </a:r>
            <a:r>
              <a:rPr lang="fr-FR" dirty="0" smtClean="0">
                <a:latin typeface="+mn-lt"/>
              </a:rPr>
              <a:t> the communication </a:t>
            </a:r>
            <a:r>
              <a:rPr lang="fr-FR" dirty="0" err="1" smtClean="0">
                <a:latin typeface="+mn-lt"/>
              </a:rPr>
              <a:t>library</a:t>
            </a:r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It </a:t>
            </a:r>
            <a:r>
              <a:rPr lang="fr-FR" dirty="0" err="1" smtClean="0">
                <a:latin typeface="+mn-lt"/>
              </a:rPr>
              <a:t>means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that</a:t>
            </a:r>
            <a:r>
              <a:rPr lang="fr-FR" dirty="0" smtClean="0">
                <a:latin typeface="+mn-lt"/>
              </a:rPr>
              <a:t> the clusters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able to </a:t>
            </a:r>
            <a:r>
              <a:rPr lang="fr-FR" dirty="0" err="1" smtClean="0">
                <a:latin typeface="+mn-lt"/>
              </a:rPr>
              <a:t>write</a:t>
            </a:r>
            <a:r>
              <a:rPr lang="fr-FR" dirty="0" smtClean="0">
                <a:latin typeface="+mn-lt"/>
              </a:rPr>
              <a:t> a data in the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cxnSp>
        <p:nvCxnSpPr>
          <p:cNvPr id="21" name="Connecteur droit avec flèche 20"/>
          <p:cNvCxnSpPr>
            <a:stCxn id="20" idx="0"/>
            <a:endCxn id="32" idx="4"/>
          </p:cNvCxnSpPr>
          <p:nvPr/>
        </p:nvCxnSpPr>
        <p:spPr>
          <a:xfrm flipH="1" flipV="1">
            <a:off x="3217850" y="2927996"/>
            <a:ext cx="1032563" cy="55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63500" y="2631362"/>
            <a:ext cx="6308700" cy="296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71600" y="4598995"/>
            <a:ext cx="6696744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means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187624" y="4815019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2160" y="4822673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32240" y="4822673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7704" y="481501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6" name="Accolade ouvrante 5"/>
          <p:cNvSpPr/>
          <p:nvPr/>
        </p:nvSpPr>
        <p:spPr>
          <a:xfrm rot="16200000">
            <a:off x="4121950" y="2319777"/>
            <a:ext cx="396044" cy="67402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07704" y="5853263"/>
            <a:ext cx="5142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There are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elements</a:t>
            </a:r>
            <a:r>
              <a:rPr lang="fr-FR" dirty="0" smtClean="0">
                <a:latin typeface="+mn-lt"/>
              </a:rPr>
              <a:t> in the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array</a:t>
            </a:r>
            <a:endParaRPr lang="fr-FR" dirty="0" smtClean="0">
              <a:latin typeface="+mn-lt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lusters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value of the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smtClean="0">
                <a:latin typeface="+mn-lt"/>
              </a:rPr>
              <a:t>user </a:t>
            </a:r>
            <a:r>
              <a:rPr lang="fr-FR" dirty="0" err="1" smtClean="0">
                <a:latin typeface="+mn-lt"/>
              </a:rPr>
              <a:t>parameter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7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ioddr.c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25379"/>
            <a:ext cx="5953125" cy="255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3568" y="1720711"/>
            <a:ext cx="70070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following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of all the clusters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spawn_clusters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wait</a:t>
            </a:r>
            <a:r>
              <a:rPr lang="fr-FR" dirty="0" smtClean="0">
                <a:latin typeface="+mn-lt"/>
              </a:rPr>
              <a:t> of the boot of all clusters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with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sync_wait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read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time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clock_gettime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wait</a:t>
            </a:r>
            <a:r>
              <a:rPr lang="fr-FR" dirty="0" smtClean="0">
                <a:latin typeface="+mn-lt"/>
              </a:rPr>
              <a:t> of the end of all the clusters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with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comm_read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read</a:t>
            </a:r>
            <a:r>
              <a:rPr lang="fr-FR" dirty="0" smtClean="0">
                <a:latin typeface="+mn-lt"/>
              </a:rPr>
              <a:t> of the stop time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clock_gettime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of the global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 smtClean="0">
                <a:latin typeface="+mn-lt"/>
              </a:rPr>
              <a:t> and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duration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8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mean.c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628800"/>
            <a:ext cx="6575889" cy="50423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27984" y="1862500"/>
            <a:ext cx="381675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following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contains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for </a:t>
            </a:r>
            <a:r>
              <a:rPr lang="fr-FR" dirty="0" err="1" smtClean="0">
                <a:latin typeface="+mn-lt"/>
              </a:rPr>
              <a:t>each</a:t>
            </a:r>
            <a:r>
              <a:rPr lang="fr-FR" dirty="0" smtClean="0">
                <a:latin typeface="+mn-lt"/>
              </a:rPr>
              <a:t> cluster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he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signal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	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sync_signal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of threads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	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start_threads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n-lt"/>
              </a:rPr>
              <a:t>The final </a:t>
            </a:r>
            <a:r>
              <a:rPr lang="fr-FR" dirty="0" err="1" smtClean="0">
                <a:latin typeface="+mn-lt"/>
              </a:rPr>
              <a:t>write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mean</a:t>
            </a:r>
            <a:r>
              <a:rPr lang="fr-FR" dirty="0" smtClean="0">
                <a:latin typeface="+mn-lt"/>
              </a:rPr>
              <a:t> value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	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comm_write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Connecteur droit avec flèche 7"/>
          <p:cNvCxnSpPr>
            <a:endCxn id="9" idx="6"/>
          </p:cNvCxnSpPr>
          <p:nvPr/>
        </p:nvCxnSpPr>
        <p:spPr>
          <a:xfrm flipH="1" flipV="1">
            <a:off x="1187624" y="2138199"/>
            <a:ext cx="3384376" cy="210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3500" y="1927518"/>
            <a:ext cx="1124124" cy="42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endCxn id="16" idx="6"/>
          </p:cNvCxnSpPr>
          <p:nvPr/>
        </p:nvCxnSpPr>
        <p:spPr>
          <a:xfrm flipH="1" flipV="1">
            <a:off x="1288374" y="2806316"/>
            <a:ext cx="3283626" cy="104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0750" y="2595635"/>
            <a:ext cx="1187624" cy="42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63500" y="6223029"/>
            <a:ext cx="1187624" cy="42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/>
          <p:cNvCxnSpPr>
            <a:endCxn id="18" idx="7"/>
          </p:cNvCxnSpPr>
          <p:nvPr/>
        </p:nvCxnSpPr>
        <p:spPr>
          <a:xfrm flipH="1">
            <a:off x="1077200" y="3474433"/>
            <a:ext cx="3414284" cy="2810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9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Let’s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look more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closely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at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synchronization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561861" y="1930318"/>
            <a:ext cx="10319" cy="532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520" y="156098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host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21" idx="2"/>
          </p:cNvCxnSpPr>
          <p:nvPr/>
        </p:nvCxnSpPr>
        <p:spPr>
          <a:xfrm flipH="1">
            <a:off x="1176397" y="2572050"/>
            <a:ext cx="1" cy="77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7584" y="22027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ioddr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23" idx="2"/>
          </p:cNvCxnSpPr>
          <p:nvPr/>
        </p:nvCxnSpPr>
        <p:spPr>
          <a:xfrm>
            <a:off x="1775677" y="3478302"/>
            <a:ext cx="3544" cy="79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40915" y="310897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cluster-0</a:t>
            </a:r>
            <a:endParaRPr lang="fr-FR" dirty="0"/>
          </a:p>
        </p:txBody>
      </p:sp>
      <p:cxnSp>
        <p:nvCxnSpPr>
          <p:cNvPr id="25" name="Connecteur droit avec flèche 24"/>
          <p:cNvCxnSpPr>
            <a:stCxn id="26" idx="2"/>
          </p:cNvCxnSpPr>
          <p:nvPr/>
        </p:nvCxnSpPr>
        <p:spPr>
          <a:xfrm flipH="1">
            <a:off x="2380933" y="4272265"/>
            <a:ext cx="11470" cy="73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76877" y="3902933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thread1 </a:t>
            </a:r>
            <a:endParaRPr lang="fr-FR" dirty="0"/>
          </a:p>
        </p:txBody>
      </p:sp>
      <p:cxnSp>
        <p:nvCxnSpPr>
          <p:cNvPr id="27" name="Connecteur droit avec flèche 26"/>
          <p:cNvCxnSpPr>
            <a:stCxn id="28" idx="2"/>
          </p:cNvCxnSpPr>
          <p:nvPr/>
        </p:nvCxnSpPr>
        <p:spPr>
          <a:xfrm>
            <a:off x="3491880" y="4293096"/>
            <a:ext cx="20590" cy="73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08414" y="392376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threadp</a:t>
            </a:r>
            <a:endParaRPr lang="fr-FR" dirty="0"/>
          </a:p>
        </p:txBody>
      </p:sp>
      <p:cxnSp>
        <p:nvCxnSpPr>
          <p:cNvPr id="29" name="Connecteur droit avec flèche 28"/>
          <p:cNvCxnSpPr>
            <a:stCxn id="30" idx="2"/>
          </p:cNvCxnSpPr>
          <p:nvPr/>
        </p:nvCxnSpPr>
        <p:spPr>
          <a:xfrm>
            <a:off x="5654193" y="3431389"/>
            <a:ext cx="9229" cy="72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19431" y="306205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luster-n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32" idx="2"/>
          </p:cNvCxnSpPr>
          <p:nvPr/>
        </p:nvCxnSpPr>
        <p:spPr>
          <a:xfrm>
            <a:off x="6205720" y="4224000"/>
            <a:ext cx="20590" cy="73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2254" y="38546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thread1</a:t>
            </a:r>
            <a:endParaRPr lang="fr-FR" dirty="0"/>
          </a:p>
        </p:txBody>
      </p:sp>
      <p:cxnSp>
        <p:nvCxnSpPr>
          <p:cNvPr id="33" name="Connecteur droit avec flèche 32"/>
          <p:cNvCxnSpPr>
            <a:stCxn id="34" idx="2"/>
          </p:cNvCxnSpPr>
          <p:nvPr/>
        </p:nvCxnSpPr>
        <p:spPr>
          <a:xfrm>
            <a:off x="7337257" y="4244831"/>
            <a:ext cx="20590" cy="73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3791" y="387549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threadp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1775677" y="5155781"/>
            <a:ext cx="0" cy="43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582581" y="5120514"/>
            <a:ext cx="0" cy="43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216367" y="5661248"/>
            <a:ext cx="0" cy="43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72180" y="6094707"/>
            <a:ext cx="0" cy="43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3500" y="2463301"/>
            <a:ext cx="2246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971600" y="3351165"/>
            <a:ext cx="69847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331640" y="4193791"/>
            <a:ext cx="3107010" cy="162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331640" y="5024854"/>
            <a:ext cx="3132348" cy="144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971600" y="5589240"/>
            <a:ext cx="52341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45042" y="6094707"/>
            <a:ext cx="17318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436096" y="4193791"/>
            <a:ext cx="3168352" cy="302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472100" y="5016611"/>
            <a:ext cx="3132348" cy="144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289295" y="2271010"/>
            <a:ext cx="27029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Host </a:t>
            </a:r>
            <a:r>
              <a:rPr lang="fr-FR" sz="1000" i="1" dirty="0" err="1" smtClean="0"/>
              <a:t>starts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ioddr</a:t>
            </a:r>
            <a:r>
              <a:rPr lang="fr-FR" sz="1000" i="1" dirty="0" smtClean="0"/>
              <a:t> and </a:t>
            </a:r>
            <a:r>
              <a:rPr lang="fr-FR" sz="1000" i="1" dirty="0" err="1" smtClean="0"/>
              <a:t>waits</a:t>
            </a:r>
            <a:r>
              <a:rPr lang="fr-FR" sz="1000" i="1" dirty="0" smtClean="0"/>
              <a:t> for </a:t>
            </a:r>
            <a:r>
              <a:rPr lang="fr-FR" sz="1000" i="1" dirty="0" err="1" smtClean="0"/>
              <a:t>its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termination</a:t>
            </a:r>
            <a:endParaRPr lang="fr-FR" sz="1000" i="1" dirty="0"/>
          </a:p>
        </p:txBody>
      </p:sp>
      <p:sp>
        <p:nvSpPr>
          <p:cNvPr id="59" name="Rectangle 58"/>
          <p:cNvSpPr/>
          <p:nvPr/>
        </p:nvSpPr>
        <p:spPr>
          <a:xfrm>
            <a:off x="6447148" y="3043388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ioddr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starts</a:t>
            </a:r>
            <a:r>
              <a:rPr lang="fr-FR" sz="1000" i="1" dirty="0" smtClean="0"/>
              <a:t> clusters</a:t>
            </a:r>
          </a:p>
          <a:p>
            <a:r>
              <a:rPr lang="fr-FR" sz="1000" i="1" dirty="0" smtClean="0"/>
              <a:t>and </a:t>
            </a:r>
            <a:r>
              <a:rPr lang="fr-FR" sz="1000" i="1" dirty="0" err="1" smtClean="0"/>
              <a:t>waits</a:t>
            </a:r>
            <a:r>
              <a:rPr lang="fr-FR" sz="1000" i="1" dirty="0" smtClean="0"/>
              <a:t> for </a:t>
            </a:r>
            <a:r>
              <a:rPr lang="fr-FR" sz="1000" i="1" dirty="0" err="1" smtClean="0"/>
              <a:t>their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termination</a:t>
            </a:r>
            <a:endParaRPr lang="fr-FR" sz="1000" i="1" dirty="0"/>
          </a:p>
        </p:txBody>
      </p:sp>
      <p:sp>
        <p:nvSpPr>
          <p:cNvPr id="60" name="Rectangle 59"/>
          <p:cNvSpPr/>
          <p:nvPr/>
        </p:nvSpPr>
        <p:spPr>
          <a:xfrm>
            <a:off x="3846773" y="4160298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cluster </a:t>
            </a:r>
            <a:r>
              <a:rPr lang="fr-FR" sz="1000" i="1" dirty="0" err="1" smtClean="0"/>
              <a:t>starts</a:t>
            </a:r>
            <a:r>
              <a:rPr lang="fr-FR" sz="1000" i="1" dirty="0" smtClean="0"/>
              <a:t> threads</a:t>
            </a:r>
          </a:p>
          <a:p>
            <a:r>
              <a:rPr lang="fr-FR" sz="1000" i="1" dirty="0" smtClean="0"/>
              <a:t>and </a:t>
            </a:r>
            <a:r>
              <a:rPr lang="fr-FR" sz="1000" i="1" dirty="0" err="1" smtClean="0"/>
              <a:t>waits</a:t>
            </a:r>
            <a:r>
              <a:rPr lang="fr-FR" sz="1000" i="1" dirty="0" smtClean="0"/>
              <a:t> for </a:t>
            </a:r>
            <a:r>
              <a:rPr lang="fr-FR" sz="1000" i="1" dirty="0" err="1" smtClean="0"/>
              <a:t>their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termination</a:t>
            </a:r>
            <a:endParaRPr lang="fr-FR" sz="1000" i="1" dirty="0"/>
          </a:p>
        </p:txBody>
      </p:sp>
      <p:sp>
        <p:nvSpPr>
          <p:cNvPr id="61" name="Rectangle 60"/>
          <p:cNvSpPr/>
          <p:nvPr/>
        </p:nvSpPr>
        <p:spPr>
          <a:xfrm>
            <a:off x="7376248" y="4193791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cluster </a:t>
            </a:r>
            <a:r>
              <a:rPr lang="fr-FR" sz="1000" i="1" dirty="0" err="1" smtClean="0"/>
              <a:t>starts</a:t>
            </a:r>
            <a:r>
              <a:rPr lang="fr-FR" sz="1000" i="1" dirty="0" smtClean="0"/>
              <a:t> threads</a:t>
            </a:r>
          </a:p>
          <a:p>
            <a:r>
              <a:rPr lang="fr-FR" sz="1000" i="1" dirty="0" smtClean="0"/>
              <a:t>and </a:t>
            </a:r>
            <a:r>
              <a:rPr lang="fr-FR" sz="1000" i="1" dirty="0" err="1" smtClean="0"/>
              <a:t>waits</a:t>
            </a:r>
            <a:r>
              <a:rPr lang="fr-FR" sz="1000" i="1" dirty="0" smtClean="0"/>
              <a:t> for </a:t>
            </a:r>
            <a:r>
              <a:rPr lang="fr-FR" sz="1000" i="1" dirty="0" err="1" smtClean="0"/>
              <a:t>their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termination</a:t>
            </a:r>
            <a:endParaRPr lang="fr-FR" sz="1000" i="1" dirty="0"/>
          </a:p>
        </p:txBody>
      </p:sp>
      <p:sp>
        <p:nvSpPr>
          <p:cNvPr id="62" name="Rectangle 61"/>
          <p:cNvSpPr/>
          <p:nvPr/>
        </p:nvSpPr>
        <p:spPr>
          <a:xfrm>
            <a:off x="2059814" y="5019421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End of all the </a:t>
            </a:r>
            <a:r>
              <a:rPr lang="fr-FR" sz="1000" i="1" dirty="0" err="1" smtClean="0"/>
              <a:t>theads</a:t>
            </a:r>
            <a:endParaRPr lang="fr-FR" sz="1000" i="1" dirty="0"/>
          </a:p>
        </p:txBody>
      </p:sp>
      <p:sp>
        <p:nvSpPr>
          <p:cNvPr id="63" name="Rectangle 62"/>
          <p:cNvSpPr/>
          <p:nvPr/>
        </p:nvSpPr>
        <p:spPr>
          <a:xfrm>
            <a:off x="6017366" y="5021697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End of all the </a:t>
            </a:r>
            <a:r>
              <a:rPr lang="fr-FR" sz="1000" i="1" dirty="0" err="1" smtClean="0"/>
              <a:t>theads</a:t>
            </a:r>
            <a:endParaRPr lang="fr-FR" sz="1000" i="1" dirty="0"/>
          </a:p>
        </p:txBody>
      </p:sp>
      <p:sp>
        <p:nvSpPr>
          <p:cNvPr id="64" name="Rectangle 63"/>
          <p:cNvSpPr/>
          <p:nvPr/>
        </p:nvSpPr>
        <p:spPr>
          <a:xfrm>
            <a:off x="2820060" y="5555398"/>
            <a:ext cx="14029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End of all the clusters</a:t>
            </a:r>
            <a:endParaRPr lang="fr-FR" sz="1000" i="1" dirty="0"/>
          </a:p>
        </p:txBody>
      </p:sp>
      <p:sp>
        <p:nvSpPr>
          <p:cNvPr id="65" name="Rectangle 64"/>
          <p:cNvSpPr/>
          <p:nvPr/>
        </p:nvSpPr>
        <p:spPr>
          <a:xfrm>
            <a:off x="888061" y="6080301"/>
            <a:ext cx="12458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End of all the </a:t>
            </a:r>
            <a:r>
              <a:rPr lang="fr-FR" sz="1000" i="1" dirty="0" err="1" smtClean="0"/>
              <a:t>ioddr</a:t>
            </a:r>
            <a:endParaRPr lang="fr-FR" sz="1000" i="1" dirty="0"/>
          </a:p>
        </p:txBody>
      </p:sp>
      <p:sp>
        <p:nvSpPr>
          <p:cNvPr id="66" name="Rectangle 65"/>
          <p:cNvSpPr/>
          <p:nvPr/>
        </p:nvSpPr>
        <p:spPr>
          <a:xfrm>
            <a:off x="145042" y="6542572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End of the application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9383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Development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environment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One last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sharing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access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to the MPPA …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57200" y="1525687"/>
            <a:ext cx="83115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err="1" smtClean="0">
                <a:latin typeface="+mn-lt"/>
              </a:rPr>
              <a:t>Because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many</a:t>
            </a:r>
            <a:r>
              <a:rPr lang="fr-FR" dirty="0" smtClean="0">
                <a:latin typeface="+mn-lt"/>
              </a:rPr>
              <a:t> groups and </a:t>
            </a:r>
            <a:r>
              <a:rPr lang="fr-FR" dirty="0" err="1" smtClean="0">
                <a:latin typeface="+mn-lt"/>
              </a:rPr>
              <a:t>there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a single MPPA-256</a:t>
            </a:r>
          </a:p>
          <a:p>
            <a:pPr algn="just"/>
            <a:r>
              <a:rPr lang="fr-FR" dirty="0" smtClean="0"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There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access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the MPPA-256 !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One group </a:t>
            </a:r>
            <a:r>
              <a:rPr lang="fr-FR" dirty="0" err="1" smtClean="0">
                <a:latin typeface="+mn-lt"/>
              </a:rPr>
              <a:t>could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a computation, and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finished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another</a:t>
            </a:r>
            <a:r>
              <a:rPr lang="fr-FR" smtClean="0">
                <a:latin typeface="+mn-lt"/>
              </a:rPr>
              <a:t> group </a:t>
            </a:r>
            <a:r>
              <a:rPr lang="fr-FR" dirty="0" err="1" smtClean="0">
                <a:latin typeface="+mn-lt"/>
              </a:rPr>
              <a:t>may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start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another</a:t>
            </a:r>
            <a:r>
              <a:rPr lang="fr-FR" dirty="0" smtClean="0">
                <a:latin typeface="+mn-lt"/>
              </a:rPr>
              <a:t> computation, </a:t>
            </a:r>
            <a:r>
              <a:rPr lang="fr-FR" dirty="0" err="1" smtClean="0">
                <a:latin typeface="+mn-lt"/>
              </a:rPr>
              <a:t>reseting</a:t>
            </a:r>
            <a:r>
              <a:rPr lang="fr-FR" dirty="0" smtClean="0">
                <a:latin typeface="+mn-lt"/>
              </a:rPr>
              <a:t> the MPPA-256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previous</a:t>
            </a:r>
            <a:r>
              <a:rPr lang="fr-FR" dirty="0" smtClean="0">
                <a:latin typeface="+mn-lt"/>
              </a:rPr>
              <a:t> computation has </a:t>
            </a:r>
            <a:r>
              <a:rPr lang="fr-FR" dirty="0" err="1" smtClean="0">
                <a:latin typeface="+mn-lt"/>
              </a:rPr>
              <a:t>finished</a:t>
            </a:r>
            <a:r>
              <a:rPr lang="fr-FR" dirty="0" smtClean="0">
                <a:latin typeface="+mn-lt"/>
              </a:rPr>
              <a:t>. Imagine </a:t>
            </a:r>
            <a:r>
              <a:rPr lang="fr-FR" dirty="0" err="1" smtClean="0">
                <a:latin typeface="+mn-lt"/>
              </a:rPr>
              <a:t>what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great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pleasure</a:t>
            </a:r>
            <a:r>
              <a:rPr lang="fr-FR" dirty="0" smtClean="0">
                <a:latin typeface="+mn-lt"/>
              </a:rPr>
              <a:t> of the first group …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To </a:t>
            </a:r>
            <a:r>
              <a:rPr lang="fr-FR" dirty="0" err="1" smtClean="0">
                <a:latin typeface="+mn-lt"/>
              </a:rPr>
              <a:t>avoid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this</a:t>
            </a:r>
            <a:r>
              <a:rPr lang="fr-FR" dirty="0" smtClean="0">
                <a:latin typeface="+mn-lt"/>
              </a:rPr>
              <a:t> situation,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have </a:t>
            </a:r>
            <a:r>
              <a:rPr lang="fr-FR" dirty="0" err="1" smtClean="0">
                <a:latin typeface="+mn-lt"/>
              </a:rPr>
              <a:t>used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very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useful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filelocking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functionnality</a:t>
            </a:r>
            <a:r>
              <a:rPr lang="fr-FR" dirty="0" smtClean="0">
                <a:latin typeface="+mn-lt"/>
              </a:rPr>
              <a:t> of Linux/UNIX 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flock</a:t>
            </a:r>
            <a:r>
              <a:rPr lang="fr-FR" dirty="0" smtClean="0">
                <a:latin typeface="+mn-lt"/>
              </a:rPr>
              <a:t>) to </a:t>
            </a:r>
            <a:r>
              <a:rPr lang="fr-FR" dirty="0" err="1" smtClean="0">
                <a:latin typeface="+mn-lt"/>
              </a:rPr>
              <a:t>protect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given</a:t>
            </a:r>
            <a:r>
              <a:rPr lang="fr-FR" dirty="0" smtClean="0">
                <a:latin typeface="+mn-lt"/>
              </a:rPr>
              <a:t> application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reseted</a:t>
            </a:r>
            <a:r>
              <a:rPr lang="fr-FR" dirty="0" smtClean="0">
                <a:latin typeface="+mn-lt"/>
              </a:rPr>
              <a:t> by </a:t>
            </a:r>
            <a:r>
              <a:rPr lang="fr-FR" dirty="0" err="1" smtClean="0">
                <a:latin typeface="+mn-lt"/>
              </a:rPr>
              <a:t>another</a:t>
            </a:r>
            <a:r>
              <a:rPr lang="fr-FR" dirty="0" smtClean="0">
                <a:latin typeface="+mn-lt"/>
              </a:rPr>
              <a:t> one </a:t>
            </a:r>
            <a:r>
              <a:rPr lang="fr-FR" dirty="0" err="1" smtClean="0">
                <a:latin typeface="+mn-lt"/>
              </a:rPr>
              <a:t>before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ends.</a:t>
            </a:r>
          </a:p>
          <a:p>
            <a:pPr algn="just"/>
            <a:endParaRPr lang="fr-FR" dirty="0" smtClean="0">
              <a:latin typeface="+mn-lt"/>
            </a:endParaRPr>
          </a:p>
          <a:p>
            <a:pPr algn="just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flock</a:t>
            </a:r>
            <a:r>
              <a:rPr lang="fr-FR" dirty="0" smtClean="0">
                <a:latin typeface="+mn-lt"/>
              </a:rPr>
              <a:t> has </a:t>
            </a:r>
            <a:r>
              <a:rPr lang="fr-FR" dirty="0" err="1" smtClean="0">
                <a:latin typeface="+mn-lt"/>
              </a:rPr>
              <a:t>simply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used</a:t>
            </a:r>
            <a:r>
              <a:rPr lang="fr-FR" dirty="0" smtClean="0">
                <a:latin typeface="+mn-lt"/>
              </a:rPr>
              <a:t> in the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boot.sh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shell</a:t>
            </a:r>
            <a:r>
              <a:rPr lang="fr-FR" dirty="0" smtClean="0">
                <a:latin typeface="+mn-lt"/>
              </a:rPr>
              <a:t> script </a:t>
            </a:r>
            <a:r>
              <a:rPr lang="fr-FR" dirty="0" err="1" smtClean="0">
                <a:latin typeface="+mn-lt"/>
              </a:rPr>
              <a:t>which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does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following</a:t>
            </a:r>
            <a:r>
              <a:rPr lang="fr-FR" dirty="0" smtClean="0">
                <a:latin typeface="+mn-lt"/>
              </a:rPr>
              <a:t>: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accesscore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bootbin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$*</a:t>
            </a:r>
          </a:p>
          <a:p>
            <a:pPr algn="just"/>
            <a:endParaRPr lang="fr-FR" dirty="0">
              <a:latin typeface="+mn-lt"/>
              <a:cs typeface="Courier New" panose="02070309020205020404" pitchFamily="49" charset="0"/>
            </a:endParaRPr>
          </a:p>
          <a:p>
            <a:pPr algn="just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ootbin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+mn-lt"/>
                <a:cs typeface="Courier New" panose="02070309020205020404" pitchFamily="49" charset="0"/>
              </a:rPr>
              <a:t>is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 the real boot program. For more informations about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flock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, type:</a:t>
            </a:r>
          </a:p>
          <a:p>
            <a:pPr algn="just"/>
            <a:endParaRPr lang="fr-FR" dirty="0">
              <a:latin typeface="+mn-lt"/>
              <a:cs typeface="Courier New" panose="02070309020205020404" pitchFamily="49" charset="0"/>
            </a:endParaRPr>
          </a:p>
          <a:p>
            <a:pPr algn="just"/>
            <a:r>
              <a:rPr lang="fr-FR" dirty="0" smtClean="0">
                <a:latin typeface="+mn-lt"/>
                <a:cs typeface="Courier New" panose="02070309020205020404" pitchFamily="49" charset="0"/>
              </a:rPr>
              <a:t>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flock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Exercice 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of the chip-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level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application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560986"/>
            <a:ext cx="776969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mix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clusters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</a:t>
            </a:r>
          </a:p>
          <a:p>
            <a:r>
              <a:rPr lang="fr-FR" dirty="0">
                <a:latin typeface="+mn-lt"/>
              </a:rPr>
              <a:t>a</a:t>
            </a:r>
            <a:r>
              <a:rPr lang="fr-FR" dirty="0" smtClean="0">
                <a:latin typeface="+mn-lt"/>
              </a:rPr>
              <a:t>nd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of values.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clusters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 per cluster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total size of the </a:t>
            </a:r>
            <a:r>
              <a:rPr lang="fr-FR" dirty="0" err="1" smtClean="0">
                <a:latin typeface="+mn-lt"/>
              </a:rPr>
              <a:t>array</a:t>
            </a:r>
            <a:endParaRPr lang="fr-FR" dirty="0" smtClean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Try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different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combinations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extract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law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aggregated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power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Mflops = f(C, T, S) ????????</a:t>
            </a:r>
          </a:p>
          <a:p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boot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–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 –size S</a:t>
            </a:r>
          </a:p>
          <a:p>
            <a:endParaRPr lang="fr-FR" dirty="0" smtClean="0">
              <a:latin typeface="+mn-lt"/>
            </a:endParaRPr>
          </a:p>
          <a:p>
            <a:r>
              <a:rPr lang="fr-FR" dirty="0" err="1" smtClean="0">
                <a:latin typeface="+mn-lt"/>
              </a:rPr>
              <a:t>Remember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each</a:t>
            </a:r>
            <a:r>
              <a:rPr lang="fr-FR" dirty="0" smtClean="0">
                <a:latin typeface="+mn-lt"/>
              </a:rPr>
              <a:t> cluster has 2MB of </a:t>
            </a:r>
            <a:r>
              <a:rPr lang="fr-FR" dirty="0" err="1" smtClean="0">
                <a:latin typeface="+mn-lt"/>
              </a:rPr>
              <a:t>shared</a:t>
            </a:r>
            <a:r>
              <a:rPr lang="fr-FR" dirty="0" smtClean="0">
                <a:latin typeface="+mn-lt"/>
              </a:rPr>
              <a:t> memory and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splitted</a:t>
            </a:r>
            <a:endParaRPr lang="fr-FR" dirty="0" smtClean="0">
              <a:latin typeface="+mn-lt"/>
            </a:endParaRPr>
          </a:p>
          <a:p>
            <a:r>
              <a:rPr lang="fr-FR" dirty="0" err="1">
                <a:latin typeface="+mn-lt"/>
              </a:rPr>
              <a:t>a</a:t>
            </a:r>
            <a:r>
              <a:rPr lang="fr-FR" dirty="0" err="1" smtClean="0">
                <a:latin typeface="+mn-lt"/>
              </a:rPr>
              <a:t>mong</a:t>
            </a:r>
            <a:r>
              <a:rPr lang="fr-FR" dirty="0" smtClean="0">
                <a:latin typeface="+mn-lt"/>
              </a:rPr>
              <a:t> all the clusters. </a:t>
            </a:r>
            <a:r>
              <a:rPr lang="fr-FR" dirty="0" err="1" smtClean="0">
                <a:latin typeface="+mn-lt"/>
              </a:rPr>
              <a:t>Then</a:t>
            </a:r>
            <a:r>
              <a:rPr lang="fr-FR" dirty="0" smtClean="0">
                <a:latin typeface="+mn-lt"/>
              </a:rPr>
              <a:t>, if a maximum size of 384K values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possible at</a:t>
            </a:r>
          </a:p>
          <a:p>
            <a:r>
              <a:rPr lang="fr-FR" dirty="0">
                <a:latin typeface="+mn-lt"/>
              </a:rPr>
              <a:t>c</a:t>
            </a:r>
            <a:r>
              <a:rPr lang="fr-FR" dirty="0" smtClean="0">
                <a:latin typeface="+mn-lt"/>
              </a:rPr>
              <a:t>luster-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than</a:t>
            </a:r>
            <a:r>
              <a:rPr lang="fr-FR" dirty="0" smtClean="0">
                <a:latin typeface="+mn-lt"/>
              </a:rPr>
              <a:t> a size of 384*clusters K values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possible at chip-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9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Exercise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draw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curve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ES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57200" y="5949280"/>
            <a:ext cx="7931224" cy="1586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949640" y="1987127"/>
            <a:ext cx="21960" cy="447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57200" y="5676863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57200" y="5383072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57200" y="510345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57200" y="480966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57200" y="4525008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7200" y="423121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7200" y="3951600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57200" y="3657809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7200" y="3360095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57200" y="306630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7200" y="2786687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57200" y="2492896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73973" y="48985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1000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273973" y="376681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2000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273973" y="259755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273973" y="202214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3500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486197" y="156944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MFLOPS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7423740" y="578048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Threads</a:t>
            </a:r>
          </a:p>
          <a:p>
            <a:r>
              <a:rPr lang="fr-FR" dirty="0" smtClean="0"/>
              <a:t>Clusters</a:t>
            </a:r>
          </a:p>
          <a:p>
            <a:r>
              <a:rPr lang="fr-FR" dirty="0" smtClean="0"/>
              <a:t>Size ?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7200" y="2204864"/>
            <a:ext cx="793122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7994" y="604939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0</a:t>
            </a:r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57200" y="6244641"/>
            <a:ext cx="6966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to login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from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Windows computer at UBS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Putty</a:t>
            </a:r>
            <a:r>
              <a:rPr lang="fr-FR" sz="2800" dirty="0"/>
              <a:t>, user </a:t>
            </a:r>
            <a:r>
              <a:rPr lang="fr-F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bomel</a:t>
            </a:r>
            <a:r>
              <a:rPr lang="fr-FR" sz="2800" dirty="0"/>
              <a:t>, </a:t>
            </a:r>
            <a:r>
              <a:rPr lang="fr-FR" sz="2800" dirty="0" err="1"/>
              <a:t>password</a:t>
            </a:r>
            <a:r>
              <a:rPr lang="fr-FR" sz="2800" dirty="0"/>
              <a:t> </a:t>
            </a:r>
            <a:r>
              <a:rPr lang="fr-F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??????????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21" y="1983034"/>
            <a:ext cx="4824536" cy="42752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44824"/>
            <a:ext cx="3779254" cy="1567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450203"/>
            <a:ext cx="3779254" cy="15388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5026947"/>
            <a:ext cx="3779254" cy="131824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014549" y="1767924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6767077" y="2289276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6767077" y="4032714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6767077" y="5425394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25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Mini-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project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find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the maximum and the minimum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me)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5900" y="164303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mix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clusters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threads</a:t>
            </a:r>
          </a:p>
          <a:p>
            <a:r>
              <a:rPr lang="fr-FR" dirty="0">
                <a:latin typeface="+mn-lt"/>
              </a:rPr>
              <a:t>a</a:t>
            </a:r>
            <a:r>
              <a:rPr lang="fr-FR" dirty="0" smtClean="0">
                <a:latin typeface="+mn-lt"/>
              </a:rPr>
              <a:t>nd a </a:t>
            </a:r>
            <a:r>
              <a:rPr lang="fr-FR" dirty="0" err="1" smtClean="0">
                <a:latin typeface="+mn-lt"/>
              </a:rPr>
              <a:t>varying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 of values.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first mini-</a:t>
            </a:r>
            <a:r>
              <a:rPr lang="fr-FR" dirty="0" err="1" smtClean="0">
                <a:latin typeface="+mn-lt"/>
              </a:rPr>
              <a:t>project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reuse</a:t>
            </a:r>
            <a:r>
              <a:rPr lang="fr-FR" dirty="0" smtClean="0">
                <a:latin typeface="+mn-lt"/>
              </a:rPr>
              <a:t> the code of the chip-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 and </a:t>
            </a:r>
            <a:r>
              <a:rPr lang="fr-FR" dirty="0" err="1" smtClean="0">
                <a:latin typeface="+mn-lt"/>
              </a:rPr>
              <a:t>modify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extract</a:t>
            </a:r>
            <a:r>
              <a:rPr lang="fr-FR" dirty="0" smtClean="0">
                <a:latin typeface="+mn-lt"/>
              </a:rPr>
              <a:t> the maximum and minimum values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.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591" y="2837661"/>
            <a:ext cx="8318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n-lt"/>
              </a:rPr>
              <a:t>1/ You must </a:t>
            </a:r>
            <a:r>
              <a:rPr lang="fr-FR" dirty="0" err="1">
                <a:latin typeface="+mn-lt"/>
              </a:rPr>
              <a:t>initialize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array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random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values</a:t>
            </a:r>
          </a:p>
          <a:p>
            <a:pPr algn="ctr"/>
            <a:r>
              <a:rPr lang="fr-FR" dirty="0" err="1" smtClean="0">
                <a:latin typeface="+mn-lt"/>
              </a:rPr>
              <a:t>generate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>
                <a:latin typeface="+mn-lt"/>
              </a:rPr>
              <a:t>random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numbers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FR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fr-FR" dirty="0" smtClean="0">
                <a:latin typeface="+mn-lt"/>
              </a:rPr>
              <a:t>Help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:       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3 rand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2/ You must scan all the </a:t>
            </a:r>
            <a:r>
              <a:rPr lang="fr-FR" dirty="0" err="1" smtClean="0">
                <a:latin typeface="+mn-lt"/>
              </a:rPr>
              <a:t>arrays</a:t>
            </a:r>
            <a:r>
              <a:rPr lang="fr-FR" dirty="0" smtClean="0">
                <a:latin typeface="+mn-lt"/>
              </a:rPr>
              <a:t> </a:t>
            </a:r>
            <a:r>
              <a:rPr lang="fr-FR" dirty="0">
                <a:latin typeface="+mn-lt"/>
              </a:rPr>
              <a:t>to </a:t>
            </a:r>
            <a:r>
              <a:rPr lang="fr-FR" dirty="0" err="1">
                <a:latin typeface="+mn-lt"/>
              </a:rPr>
              <a:t>extract</a:t>
            </a:r>
            <a:r>
              <a:rPr lang="fr-FR" dirty="0">
                <a:latin typeface="+mn-lt"/>
              </a:rPr>
              <a:t> the min/max </a:t>
            </a:r>
            <a:r>
              <a:rPr lang="fr-FR" dirty="0" smtClean="0">
                <a:latin typeface="+mn-lt"/>
              </a:rPr>
              <a:t>values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3/ At cluster </a:t>
            </a:r>
            <a:r>
              <a:rPr lang="fr-FR" dirty="0" err="1">
                <a:latin typeface="+mn-lt"/>
              </a:rPr>
              <a:t>level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you</a:t>
            </a:r>
            <a:r>
              <a:rPr lang="fr-FR" dirty="0">
                <a:latin typeface="+mn-lt"/>
              </a:rPr>
              <a:t> must </a:t>
            </a:r>
            <a:r>
              <a:rPr lang="fr-FR" dirty="0" err="1">
                <a:latin typeface="+mn-lt"/>
              </a:rPr>
              <a:t>keep</a:t>
            </a:r>
            <a:r>
              <a:rPr lang="fr-FR" dirty="0">
                <a:latin typeface="+mn-lt"/>
              </a:rPr>
              <a:t> the </a:t>
            </a:r>
            <a:r>
              <a:rPr lang="fr-FR" dirty="0" smtClean="0">
                <a:latin typeface="+mn-lt"/>
              </a:rPr>
              <a:t>min(max) </a:t>
            </a:r>
            <a:r>
              <a:rPr lang="fr-FR" dirty="0">
                <a:latin typeface="+mn-lt"/>
              </a:rPr>
              <a:t>of all the </a:t>
            </a:r>
            <a:r>
              <a:rPr lang="fr-FR" dirty="0" smtClean="0">
                <a:latin typeface="+mn-lt"/>
              </a:rPr>
              <a:t>min(max) </a:t>
            </a:r>
            <a:r>
              <a:rPr lang="fr-FR" dirty="0" err="1">
                <a:latin typeface="+mn-lt"/>
              </a:rPr>
              <a:t>returned</a:t>
            </a:r>
            <a:r>
              <a:rPr lang="fr-FR" dirty="0">
                <a:latin typeface="+mn-lt"/>
              </a:rPr>
              <a:t> by the </a:t>
            </a:r>
            <a:r>
              <a:rPr lang="fr-FR" dirty="0" smtClean="0">
                <a:latin typeface="+mn-lt"/>
              </a:rPr>
              <a:t>threads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4/ At chip </a:t>
            </a:r>
            <a:r>
              <a:rPr lang="fr-FR" dirty="0" err="1">
                <a:latin typeface="+mn-lt"/>
              </a:rPr>
              <a:t>level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you</a:t>
            </a:r>
            <a:r>
              <a:rPr lang="fr-FR" dirty="0">
                <a:latin typeface="+mn-lt"/>
              </a:rPr>
              <a:t> must </a:t>
            </a:r>
            <a:r>
              <a:rPr lang="fr-FR" dirty="0" err="1">
                <a:latin typeface="+mn-lt"/>
              </a:rPr>
              <a:t>keep</a:t>
            </a:r>
            <a:r>
              <a:rPr lang="fr-FR" dirty="0">
                <a:latin typeface="+mn-lt"/>
              </a:rPr>
              <a:t> the </a:t>
            </a:r>
            <a:r>
              <a:rPr lang="fr-FR" dirty="0" smtClean="0">
                <a:latin typeface="+mn-lt"/>
              </a:rPr>
              <a:t>min(max) </a:t>
            </a:r>
            <a:r>
              <a:rPr lang="fr-FR" dirty="0">
                <a:latin typeface="+mn-lt"/>
              </a:rPr>
              <a:t>of all the </a:t>
            </a:r>
            <a:r>
              <a:rPr lang="fr-FR" dirty="0" smtClean="0">
                <a:latin typeface="+mn-lt"/>
              </a:rPr>
              <a:t>min(max) </a:t>
            </a:r>
            <a:r>
              <a:rPr lang="fr-FR" dirty="0" err="1">
                <a:latin typeface="+mn-lt"/>
              </a:rPr>
              <a:t>returned</a:t>
            </a:r>
            <a:r>
              <a:rPr lang="fr-FR" dirty="0">
                <a:latin typeface="+mn-lt"/>
              </a:rPr>
              <a:t> by the </a:t>
            </a:r>
            <a:r>
              <a:rPr lang="fr-FR" dirty="0" smtClean="0">
                <a:latin typeface="+mn-lt"/>
              </a:rPr>
              <a:t>clusters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5/ </a:t>
            </a:r>
            <a:r>
              <a:rPr lang="fr-FR" dirty="0" err="1">
                <a:latin typeface="+mn-lt"/>
              </a:rPr>
              <a:t>F</a:t>
            </a:r>
            <a:r>
              <a:rPr lang="fr-FR" dirty="0" err="1" smtClean="0">
                <a:latin typeface="+mn-lt"/>
              </a:rPr>
              <a:t>inally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>
                <a:latin typeface="+mn-lt"/>
              </a:rPr>
              <a:t>you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print</a:t>
            </a:r>
            <a:r>
              <a:rPr lang="fr-FR" dirty="0">
                <a:latin typeface="+mn-lt"/>
              </a:rPr>
              <a:t> the min/max values</a:t>
            </a:r>
          </a:p>
        </p:txBody>
      </p:sp>
    </p:spTree>
    <p:extLst>
      <p:ext uri="{BB962C8B-B14F-4D97-AF65-F5344CB8AC3E}">
        <p14:creationId xmlns:p14="http://schemas.microsoft.com/office/powerpoint/2010/main" val="34473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79164">
            <a:off x="2284907" y="3650207"/>
            <a:ext cx="1480940" cy="750365"/>
          </a:xfrm>
          <a:prstGeom prst="rect">
            <a:avLst/>
          </a:prstGeom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project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without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me)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5223" y="1531878"/>
            <a:ext cx="78219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now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skilled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enough</a:t>
            </a:r>
            <a:r>
              <a:rPr lang="fr-FR" dirty="0" smtClean="0">
                <a:latin typeface="+mn-lt"/>
              </a:rPr>
              <a:t> and able </a:t>
            </a:r>
            <a:r>
              <a:rPr lang="fr-FR" dirty="0" err="1" smtClean="0">
                <a:latin typeface="+mn-lt"/>
              </a:rPr>
              <a:t>write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own</a:t>
            </a:r>
            <a:r>
              <a:rPr lang="fr-FR" dirty="0" smtClean="0">
                <a:latin typeface="+mn-lt"/>
              </a:rPr>
              <a:t> MPPA programs.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err="1" smtClean="0">
                <a:latin typeface="+mn-lt"/>
              </a:rPr>
              <a:t>Your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project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following</a:t>
            </a:r>
            <a:r>
              <a:rPr lang="fr-FR" dirty="0" smtClean="0">
                <a:latin typeface="+mn-lt"/>
              </a:rPr>
              <a:t>: </a:t>
            </a:r>
            <a:r>
              <a:rPr lang="fr-FR" dirty="0" err="1" smtClean="0">
                <a:latin typeface="+mn-lt"/>
              </a:rPr>
              <a:t>instead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computing</a:t>
            </a:r>
            <a:r>
              <a:rPr lang="fr-FR" dirty="0" smtClean="0">
                <a:latin typeface="+mn-lt"/>
              </a:rPr>
              <a:t> the min/max values of an </a:t>
            </a:r>
            <a:r>
              <a:rPr lang="fr-FR" dirty="0" err="1" smtClean="0">
                <a:latin typeface="+mn-lt"/>
              </a:rPr>
              <a:t>array</a:t>
            </a:r>
            <a:r>
              <a:rPr lang="fr-FR" dirty="0" smtClean="0">
                <a:latin typeface="+mn-lt"/>
              </a:rPr>
              <a:t>,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  <a:latin typeface="+mn-lt"/>
              </a:rPr>
              <a:t>y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ou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will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estimate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the PI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.</a:t>
            </a:r>
          </a:p>
          <a:p>
            <a:pPr algn="ctr"/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Imagine </a:t>
            </a:r>
            <a:r>
              <a:rPr lang="fr-FR" dirty="0" err="1" smtClean="0">
                <a:latin typeface="+mn-lt"/>
              </a:rPr>
              <a:t>we</a:t>
            </a:r>
            <a:r>
              <a:rPr lang="fr-FR" dirty="0" smtClean="0">
                <a:latin typeface="+mn-lt"/>
              </a:rPr>
              <a:t> are </a:t>
            </a:r>
            <a:r>
              <a:rPr lang="fr-FR" dirty="0" err="1" smtClean="0">
                <a:latin typeface="+mn-lt"/>
              </a:rPr>
              <a:t>playing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darts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and </a:t>
            </a:r>
            <a:r>
              <a:rPr lang="fr-FR" dirty="0" err="1" smtClean="0">
                <a:latin typeface="+mn-lt"/>
              </a:rPr>
              <a:t>randomly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throw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darts</a:t>
            </a:r>
            <a:r>
              <a:rPr lang="fr-FR" dirty="0" smtClean="0">
                <a:latin typeface="+mn-lt"/>
              </a:rPr>
              <a:t> to a </a:t>
            </a:r>
            <a:r>
              <a:rPr lang="fr-FR" dirty="0" err="1" smtClean="0">
                <a:latin typeface="+mn-lt"/>
              </a:rPr>
              <a:t>circular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target</a:t>
            </a:r>
            <a:r>
              <a:rPr lang="fr-FR" dirty="0" smtClean="0">
                <a:latin typeface="+mn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4189190"/>
            <a:ext cx="230425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067944" y="4189190"/>
            <a:ext cx="2304256" cy="2232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220072" y="3931327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851920" y="5299479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5580112" y="448663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732512" y="463903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31061" y="459456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954147" y="553378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868144" y="51641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02833" y="6245651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805812" y="5957449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709084" y="5583121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499993" y="570055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918143" y="489724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037312" y="494383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608004" y="512651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932040" y="585191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376720" y="427514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79164">
            <a:off x="1635328" y="4059715"/>
            <a:ext cx="1480940" cy="750365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0002310">
            <a:off x="2338383" y="4736513"/>
            <a:ext cx="2332679" cy="139526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79164">
            <a:off x="1711442" y="4748792"/>
            <a:ext cx="1480940" cy="7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project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estimate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PI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8402" y="1742026"/>
            <a:ext cx="4130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circle’s</a:t>
            </a:r>
            <a:r>
              <a:rPr lang="fr-FR" dirty="0" smtClean="0">
                <a:latin typeface="+mn-lt"/>
              </a:rPr>
              <a:t> radius</a:t>
            </a:r>
          </a:p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area of the </a:t>
            </a:r>
            <a:r>
              <a:rPr lang="fr-FR" dirty="0" err="1" smtClean="0">
                <a:latin typeface="+mn-lt"/>
              </a:rPr>
              <a:t>surronding</a:t>
            </a:r>
            <a:r>
              <a:rPr lang="fr-FR" dirty="0" smtClean="0">
                <a:latin typeface="+mn-lt"/>
              </a:rPr>
              <a:t> square</a:t>
            </a:r>
          </a:p>
          <a:p>
            <a:r>
              <a:rPr lang="fr-FR" dirty="0" smtClean="0">
                <a:latin typeface="+mn-lt"/>
              </a:rPr>
              <a:t>Let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the area of the </a:t>
            </a:r>
            <a:r>
              <a:rPr lang="fr-FR" dirty="0" err="1" smtClean="0">
                <a:latin typeface="+mn-lt"/>
              </a:rPr>
              <a:t>circle</a:t>
            </a:r>
            <a:endParaRPr lang="fr-FR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426" y="3542847"/>
            <a:ext cx="230425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754426" y="3542847"/>
            <a:ext cx="2304256" cy="2232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906554" y="3284984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38402" y="4653136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266594" y="384028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418994" y="399268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417543" y="394822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640629" y="488743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554626" y="451779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89315" y="559930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492294" y="531110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824212" y="538311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186475" y="505421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604625" y="425090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3794" y="429748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294486" y="448017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618522" y="520557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63202" y="3628799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49071" y="1742026"/>
                <a:ext cx="3041538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fr-FR" dirty="0" smtClean="0"/>
              </a:p>
              <a:p>
                <a:r>
                  <a:rPr lang="fr-FR" dirty="0"/>
                  <a:t>S</a:t>
                </a:r>
                <a:r>
                  <a:rPr lang="fr-FR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r>
                  <a:rPr lang="fr-FR" dirty="0" smtClean="0"/>
                  <a:t>C =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r>
                  <a:rPr lang="fr-FR" dirty="0"/>
                  <a:t>If </a:t>
                </a:r>
                <a:r>
                  <a:rPr lang="fr-F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fr-FR" dirty="0"/>
                  <a:t> = </a:t>
                </a:r>
                <a:r>
                  <a:rPr lang="fr-FR" dirty="0" smtClean="0"/>
                  <a:t>1,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	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1" y="1742026"/>
                <a:ext cx="3041538" cy="1754326"/>
              </a:xfrm>
              <a:prstGeom prst="rect">
                <a:avLst/>
              </a:prstGeom>
              <a:blipFill>
                <a:blip r:embed="rId3"/>
                <a:stretch>
                  <a:fillRect l="-1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596273" y="3590200"/>
                <a:ext cx="4864793" cy="282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+mn-lt"/>
                  </a:rPr>
                  <a:t>If </a:t>
                </a:r>
                <a:r>
                  <a:rPr lang="fr-FR" dirty="0" err="1" smtClean="0">
                    <a:latin typeface="+mn-lt"/>
                  </a:rPr>
                  <a:t>we</a:t>
                </a:r>
                <a:r>
                  <a:rPr lang="fr-FR" dirty="0" smtClean="0">
                    <a:latin typeface="+mn-lt"/>
                  </a:rPr>
                  <a:t> replace </a:t>
                </a:r>
                <a:r>
                  <a:rPr lang="fr-F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fr-FR" dirty="0" smtClean="0">
                    <a:latin typeface="+mn-lt"/>
                  </a:rPr>
                  <a:t> by the total </a:t>
                </a:r>
                <a:r>
                  <a:rPr lang="fr-FR" dirty="0" err="1" smtClean="0">
                    <a:latin typeface="+mn-lt"/>
                  </a:rPr>
                  <a:t>number</a:t>
                </a:r>
                <a:r>
                  <a:rPr lang="fr-FR" dirty="0" smtClean="0">
                    <a:latin typeface="+mn-lt"/>
                  </a:rPr>
                  <a:t> of </a:t>
                </a:r>
                <a:r>
                  <a:rPr lang="fr-FR" dirty="0" err="1" smtClean="0">
                    <a:latin typeface="+mn-lt"/>
                  </a:rPr>
                  <a:t>darts</a:t>
                </a:r>
                <a:endParaRPr lang="fr-FR" dirty="0" smtClean="0">
                  <a:latin typeface="+mn-lt"/>
                </a:endParaRPr>
              </a:p>
              <a:p>
                <a:r>
                  <a:rPr lang="fr-FR" dirty="0">
                    <a:latin typeface="+mn-lt"/>
                  </a:rPr>
                  <a:t>a</a:t>
                </a:r>
                <a:r>
                  <a:rPr lang="fr-FR" dirty="0" smtClean="0">
                    <a:latin typeface="+mn-lt"/>
                  </a:rPr>
                  <a:t>nd replace </a:t>
                </a:r>
                <a:r>
                  <a:rPr lang="fr-F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fr-FR" dirty="0" smtClean="0">
                    <a:latin typeface="+mn-lt"/>
                  </a:rPr>
                  <a:t> by the </a:t>
                </a:r>
                <a:r>
                  <a:rPr lang="fr-FR" dirty="0" err="1" smtClean="0">
                    <a:latin typeface="+mn-lt"/>
                  </a:rPr>
                  <a:t>number</a:t>
                </a:r>
                <a:r>
                  <a:rPr lang="fr-FR" dirty="0" smtClean="0">
                    <a:latin typeface="+mn-lt"/>
                  </a:rPr>
                  <a:t> of </a:t>
                </a:r>
                <a:r>
                  <a:rPr lang="fr-FR" dirty="0" err="1" smtClean="0">
                    <a:latin typeface="+mn-lt"/>
                  </a:rPr>
                  <a:t>darts</a:t>
                </a:r>
                <a:r>
                  <a:rPr lang="fr-FR" dirty="0" smtClean="0">
                    <a:latin typeface="+mn-lt"/>
                  </a:rPr>
                  <a:t> in the </a:t>
                </a:r>
                <a:r>
                  <a:rPr lang="fr-FR" dirty="0" err="1" smtClean="0">
                    <a:latin typeface="+mn-lt"/>
                  </a:rPr>
                  <a:t>circle</a:t>
                </a:r>
                <a:endParaRPr lang="fr-FR" dirty="0" smtClean="0">
                  <a:latin typeface="+mn-lt"/>
                </a:endParaRPr>
              </a:p>
              <a:p>
                <a:r>
                  <a:rPr lang="fr-FR" dirty="0" err="1">
                    <a:latin typeface="+mn-lt"/>
                  </a:rPr>
                  <a:t>w</a:t>
                </a:r>
                <a:r>
                  <a:rPr lang="fr-FR" dirty="0" err="1" smtClean="0">
                    <a:latin typeface="+mn-lt"/>
                  </a:rPr>
                  <a:t>e</a:t>
                </a:r>
                <a:r>
                  <a:rPr lang="fr-FR" dirty="0" smtClean="0">
                    <a:latin typeface="+mn-lt"/>
                  </a:rPr>
                  <a:t> have </a:t>
                </a:r>
                <a:r>
                  <a:rPr lang="fr-FR" dirty="0" err="1" smtClean="0">
                    <a:latin typeface="+mn-lt"/>
                  </a:rPr>
                  <a:t>got</a:t>
                </a:r>
                <a:r>
                  <a:rPr lang="fr-FR" dirty="0" smtClean="0">
                    <a:latin typeface="+mn-lt"/>
                  </a:rPr>
                  <a:t> an estimation of PI.</a:t>
                </a:r>
              </a:p>
              <a:p>
                <a:endParaRPr lang="fr-FR" dirty="0">
                  <a:latin typeface="+mn-lt"/>
                </a:endParaRPr>
              </a:p>
              <a:p>
                <a:r>
                  <a:rPr lang="fr-FR" dirty="0" smtClean="0">
                    <a:latin typeface="+mn-lt"/>
                  </a:rPr>
                  <a:t>The more </a:t>
                </a:r>
                <a:r>
                  <a:rPr lang="fr-FR" dirty="0" err="1" smtClean="0">
                    <a:latin typeface="+mn-lt"/>
                  </a:rPr>
                  <a:t>darts</a:t>
                </a:r>
                <a:r>
                  <a:rPr lang="fr-FR" dirty="0" smtClean="0">
                    <a:latin typeface="+mn-lt"/>
                  </a:rPr>
                  <a:t> </a:t>
                </a:r>
                <a:r>
                  <a:rPr lang="fr-FR" dirty="0" err="1" smtClean="0">
                    <a:latin typeface="+mn-lt"/>
                  </a:rPr>
                  <a:t>we</a:t>
                </a:r>
                <a:r>
                  <a:rPr lang="fr-FR" dirty="0" smtClean="0">
                    <a:latin typeface="+mn-lt"/>
                  </a:rPr>
                  <a:t> </a:t>
                </a:r>
                <a:r>
                  <a:rPr lang="fr-FR" dirty="0" err="1" smtClean="0">
                    <a:latin typeface="+mn-lt"/>
                  </a:rPr>
                  <a:t>throw</a:t>
                </a:r>
                <a:r>
                  <a:rPr lang="fr-FR" dirty="0" smtClean="0">
                    <a:latin typeface="+mn-lt"/>
                  </a:rPr>
                  <a:t>, </a:t>
                </a:r>
              </a:p>
              <a:p>
                <a:r>
                  <a:rPr lang="fr-FR" dirty="0">
                    <a:latin typeface="+mn-lt"/>
                  </a:rPr>
                  <a:t>	</a:t>
                </a:r>
                <a:r>
                  <a:rPr lang="fr-FR" dirty="0" smtClean="0">
                    <a:latin typeface="+mn-lt"/>
                  </a:rPr>
                  <a:t>the </a:t>
                </a:r>
                <a:r>
                  <a:rPr lang="fr-FR" dirty="0" err="1" smtClean="0">
                    <a:latin typeface="+mn-lt"/>
                  </a:rPr>
                  <a:t>better</a:t>
                </a:r>
                <a:r>
                  <a:rPr lang="fr-FR" dirty="0" smtClean="0">
                    <a:latin typeface="+mn-lt"/>
                  </a:rPr>
                  <a:t> the </a:t>
                </a:r>
                <a:r>
                  <a:rPr lang="fr-FR" dirty="0" err="1" smtClean="0">
                    <a:latin typeface="+mn-lt"/>
                  </a:rPr>
                  <a:t>accuracy</a:t>
                </a:r>
                <a:r>
                  <a:rPr lang="fr-FR" dirty="0" smtClean="0">
                    <a:latin typeface="+mn-lt"/>
                  </a:rPr>
                  <a:t> of PI !</a:t>
                </a:r>
              </a:p>
              <a:p>
                <a:endParaRPr lang="fr-FR" dirty="0">
                  <a:latin typeface="+mn-lt"/>
                </a:endParaRPr>
              </a:p>
              <a:p>
                <a:r>
                  <a:rPr lang="fr-FR" dirty="0" err="1" smtClean="0">
                    <a:latin typeface="+mn-lt"/>
                  </a:rPr>
                  <a:t>With</a:t>
                </a:r>
                <a:r>
                  <a:rPr lang="fr-FR" dirty="0" smtClean="0">
                    <a:latin typeface="+mn-lt"/>
                  </a:rPr>
                  <a:t> the </a:t>
                </a:r>
                <a:r>
                  <a:rPr lang="fr-FR" dirty="0" err="1" smtClean="0">
                    <a:latin typeface="+mn-lt"/>
                  </a:rPr>
                  <a:t>picture</a:t>
                </a:r>
                <a:r>
                  <a:rPr lang="fr-FR" dirty="0" smtClean="0">
                    <a:latin typeface="+mn-lt"/>
                  </a:rPr>
                  <a:t> on the </a:t>
                </a:r>
                <a:r>
                  <a:rPr lang="fr-FR" dirty="0" err="1" smtClean="0">
                    <a:latin typeface="+mn-lt"/>
                  </a:rPr>
                  <a:t>left</a:t>
                </a:r>
                <a:r>
                  <a:rPr lang="fr-FR" dirty="0" smtClean="0">
                    <a:latin typeface="+mn-lt"/>
                  </a:rPr>
                  <a:t> (</a:t>
                </a:r>
                <a:r>
                  <a:rPr lang="fr-FR" dirty="0" err="1" smtClean="0">
                    <a:latin typeface="+mn-lt"/>
                  </a:rPr>
                  <a:t>only</a:t>
                </a:r>
                <a:r>
                  <a:rPr lang="fr-FR" dirty="0" smtClean="0">
                    <a:latin typeface="+mn-lt"/>
                  </a:rPr>
                  <a:t> 20 </a:t>
                </a:r>
                <a:r>
                  <a:rPr lang="fr-FR" dirty="0" err="1" smtClean="0">
                    <a:latin typeface="+mn-lt"/>
                  </a:rPr>
                  <a:t>darts</a:t>
                </a:r>
                <a:r>
                  <a:rPr lang="fr-FR" smtClean="0">
                    <a:latin typeface="+mn-lt"/>
                  </a:rPr>
                  <a:t>)</a:t>
                </a:r>
                <a:endParaRPr lang="fr-FR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. 16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=3.200</m:t>
                      </m:r>
                    </m:oMath>
                  </m:oMathPara>
                </a14:m>
                <a:endParaRPr lang="fr-FR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73" y="3590200"/>
                <a:ext cx="4864793" cy="2828723"/>
              </a:xfrm>
              <a:prstGeom prst="rect">
                <a:avLst/>
              </a:prstGeom>
              <a:blipFill>
                <a:blip r:embed="rId4"/>
                <a:stretch>
                  <a:fillRect l="-1128" t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lipse 32"/>
          <p:cNvSpPr/>
          <p:nvPr/>
        </p:nvSpPr>
        <p:spPr>
          <a:xfrm>
            <a:off x="2641531" y="3685889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530083" y="4747725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707026" y="467019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859426" y="482259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719586" y="366480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040606" y="515343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Your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project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estimate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PI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3068960"/>
            <a:ext cx="230425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11560" y="3068960"/>
            <a:ext cx="2304256" cy="2232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763688" y="2811097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5536" y="4179249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123728" y="33664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276128" y="35188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274677" y="347433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497763" y="441355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411760" y="404390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946449" y="5125421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349428" y="4837219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681346" y="490922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043609" y="458032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461759" y="377701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580928" y="38236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151620" y="4006283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475656" y="4731687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920336" y="315491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284239" y="2407754"/>
            <a:ext cx="5473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  <a:latin typeface="+mn-lt"/>
              </a:rPr>
              <a:t>Design, and code an application at chip-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level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, </a:t>
            </a:r>
            <a:br>
              <a:rPr lang="fr-FR" dirty="0" smtClean="0">
                <a:solidFill>
                  <a:srgbClr val="FF0000"/>
                </a:solidFill>
                <a:latin typeface="+mn-lt"/>
              </a:rPr>
            </a:br>
            <a:r>
              <a:rPr lang="fr-FR" dirty="0" err="1" smtClean="0">
                <a:solidFill>
                  <a:srgbClr val="FF0000"/>
                </a:solidFill>
                <a:latin typeface="+mn-lt"/>
              </a:rPr>
              <a:t>that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will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estimate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PI. 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You </a:t>
            </a:r>
            <a:r>
              <a:rPr lang="fr-FR" dirty="0" err="1" smtClean="0">
                <a:latin typeface="+mn-lt"/>
              </a:rPr>
              <a:t>can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generate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random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numbers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rand_r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FR" dirty="0" smtClean="0">
                <a:latin typeface="+mn-lt"/>
                <a:cs typeface="Courier New" panose="02070309020205020404" pitchFamily="49" charset="0"/>
              </a:rPr>
              <a:t>.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Help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:       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–s 3 rand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fr-FR" dirty="0" smtClean="0">
              <a:latin typeface="+mn-lt"/>
            </a:endParaRPr>
          </a:p>
          <a:p>
            <a:pPr algn="just"/>
            <a:r>
              <a:rPr lang="fr-FR" dirty="0" err="1" smtClean="0">
                <a:latin typeface="+mn-lt"/>
              </a:rPr>
              <a:t>Draw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curve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law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expressing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quality</a:t>
            </a:r>
            <a:r>
              <a:rPr lang="fr-FR" dirty="0" smtClean="0">
                <a:latin typeface="+mn-lt"/>
              </a:rPr>
              <a:t> of the estimation (</a:t>
            </a:r>
            <a:r>
              <a:rPr lang="fr-FR" dirty="0" err="1" smtClean="0">
                <a:latin typeface="+mn-lt"/>
              </a:rPr>
              <a:t>error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real PI)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number</a:t>
            </a:r>
            <a:r>
              <a:rPr lang="fr-FR" dirty="0" smtClean="0">
                <a:latin typeface="+mn-lt"/>
              </a:rPr>
              <a:t> of clusters, threads and </a:t>
            </a:r>
            <a:r>
              <a:rPr lang="fr-FR" dirty="0" err="1" smtClean="0">
                <a:latin typeface="+mn-lt"/>
              </a:rPr>
              <a:t>darts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used</a:t>
            </a:r>
            <a:r>
              <a:rPr lang="fr-FR" dirty="0" smtClean="0">
                <a:latin typeface="+mn-lt"/>
              </a:rPr>
              <a:t> in the computation.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real_pi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acos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(-1.0);</a:t>
            </a:r>
          </a:p>
        </p:txBody>
      </p:sp>
      <p:sp>
        <p:nvSpPr>
          <p:cNvPr id="33" name="Ellipse 32"/>
          <p:cNvSpPr/>
          <p:nvPr/>
        </p:nvSpPr>
        <p:spPr>
          <a:xfrm>
            <a:off x="2498665" y="321200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387217" y="427383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564160" y="419630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716560" y="434870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576720" y="319091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897740" y="467954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77099" y="3335775"/>
                <a:ext cx="772708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960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96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fr-FR" sz="9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99" y="3335775"/>
                <a:ext cx="772708" cy="1477328"/>
              </a:xfrm>
              <a:prstGeom prst="rect">
                <a:avLst/>
              </a:prstGeom>
              <a:blipFill>
                <a:blip r:embed="rId3"/>
                <a:stretch>
                  <a:fillRect r="-905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Estimate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PI: a possible software architecture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32544" y="4864898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Thread 0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PI[0]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800696" y="4884967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Thread 15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PI[15]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Accolade ouvrante 6"/>
          <p:cNvSpPr/>
          <p:nvPr/>
        </p:nvSpPr>
        <p:spPr>
          <a:xfrm rot="5400000">
            <a:off x="1492399" y="3443373"/>
            <a:ext cx="333751" cy="24430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083210" y="3349798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Cluster 0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PI[0]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392984" y="3292407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Cluster 15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PI[15]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2736800" y="2055607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Ioddr</a:t>
            </a:r>
            <a:r>
              <a:rPr lang="fr-FR" sz="1400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811730" y="4875980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Thread 0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PI[0]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179882" y="4896049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Thread 15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PI[15]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5" name="Accolade ouvrante 44"/>
          <p:cNvSpPr/>
          <p:nvPr/>
        </p:nvSpPr>
        <p:spPr>
          <a:xfrm rot="5400000">
            <a:off x="4871585" y="3454455"/>
            <a:ext cx="333751" cy="24430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235338" y="2996952"/>
            <a:ext cx="501462" cy="35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3888928" y="3034330"/>
            <a:ext cx="498866" cy="31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671746" y="4858034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Threads </a:t>
            </a:r>
            <a:r>
              <a:rPr lang="fr-FR" dirty="0" err="1" smtClean="0"/>
              <a:t>throw</a:t>
            </a:r>
            <a:r>
              <a:rPr lang="fr-FR" dirty="0" smtClean="0"/>
              <a:t> </a:t>
            </a:r>
            <a:r>
              <a:rPr lang="fr-FR" dirty="0" err="1" smtClean="0"/>
              <a:t>darts</a:t>
            </a:r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nd </a:t>
            </a:r>
            <a:r>
              <a:rPr lang="fr-FR" dirty="0" err="1" smtClean="0"/>
              <a:t>estimate</a:t>
            </a:r>
            <a:r>
              <a:rPr lang="fr-FR" dirty="0" smtClean="0"/>
              <a:t> PI</a:t>
            </a:r>
          </a:p>
          <a:p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the </a:t>
            </a:r>
            <a:r>
              <a:rPr lang="fr-FR" dirty="0" err="1" smtClean="0"/>
              <a:t>formulae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903080" y="3292407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Each</a:t>
            </a:r>
            <a:r>
              <a:rPr lang="fr-FR" dirty="0" smtClean="0"/>
              <a:t> cluster</a:t>
            </a:r>
          </a:p>
          <a:p>
            <a:r>
              <a:rPr lang="fr-FR" dirty="0" err="1"/>
              <a:t>c</a:t>
            </a:r>
            <a:r>
              <a:rPr lang="fr-FR" dirty="0" err="1" smtClean="0"/>
              <a:t>omputes</a:t>
            </a:r>
            <a:r>
              <a:rPr lang="fr-FR" dirty="0" smtClean="0"/>
              <a:t> the </a:t>
            </a:r>
            <a:r>
              <a:rPr lang="fr-FR" dirty="0" err="1" smtClean="0"/>
              <a:t>mean</a:t>
            </a:r>
            <a:r>
              <a:rPr lang="fr-FR" dirty="0"/>
              <a:t> </a:t>
            </a:r>
            <a:r>
              <a:rPr lang="fr-FR" dirty="0" smtClean="0"/>
              <a:t>value</a:t>
            </a:r>
          </a:p>
          <a:p>
            <a:r>
              <a:rPr lang="fr-FR" dirty="0"/>
              <a:t>o</a:t>
            </a:r>
            <a:r>
              <a:rPr lang="fr-FR" dirty="0" smtClean="0"/>
              <a:t>f the thread-</a:t>
            </a:r>
            <a:r>
              <a:rPr lang="fr-FR" dirty="0" err="1" smtClean="0"/>
              <a:t>estimates</a:t>
            </a:r>
            <a:r>
              <a:rPr lang="fr-FR" dirty="0" smtClean="0"/>
              <a:t> of PI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595574" y="1949835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ioddr</a:t>
            </a:r>
            <a:endParaRPr lang="fr-FR" dirty="0" smtClean="0"/>
          </a:p>
          <a:p>
            <a:r>
              <a:rPr lang="fr-FR" dirty="0" err="1"/>
              <a:t>c</a:t>
            </a:r>
            <a:r>
              <a:rPr lang="fr-FR" dirty="0" err="1" smtClean="0"/>
              <a:t>omputes</a:t>
            </a:r>
            <a:r>
              <a:rPr lang="fr-FR" dirty="0" smtClean="0"/>
              <a:t> the </a:t>
            </a:r>
            <a:r>
              <a:rPr lang="fr-FR" dirty="0" err="1" smtClean="0"/>
              <a:t>mean</a:t>
            </a:r>
            <a:r>
              <a:rPr lang="fr-FR" dirty="0"/>
              <a:t> </a:t>
            </a:r>
            <a:r>
              <a:rPr lang="fr-FR" dirty="0" smtClean="0"/>
              <a:t>value</a:t>
            </a:r>
          </a:p>
          <a:p>
            <a:r>
              <a:rPr lang="fr-FR" dirty="0"/>
              <a:t>o</a:t>
            </a:r>
            <a:r>
              <a:rPr lang="fr-FR" dirty="0" smtClean="0"/>
              <a:t>f the cluster-</a:t>
            </a:r>
            <a:r>
              <a:rPr lang="fr-FR" dirty="0" err="1" smtClean="0"/>
              <a:t>estimates</a:t>
            </a:r>
            <a:r>
              <a:rPr lang="fr-FR" dirty="0" smtClean="0"/>
              <a:t> of 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/>
              <a:t>That’s</a:t>
            </a:r>
            <a:r>
              <a:rPr lang="fr-FR" sz="2800" dirty="0"/>
              <a:t> all for </a:t>
            </a:r>
            <a:r>
              <a:rPr lang="fr-FR" sz="2800" dirty="0" err="1" smtClean="0"/>
              <a:t>today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51520" y="1827975"/>
            <a:ext cx="8640960" cy="46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2400" dirty="0" smtClean="0">
              <a:latin typeface="+mj-lt"/>
            </a:endParaRPr>
          </a:p>
          <a:p>
            <a:pPr algn="ctr">
              <a:defRPr/>
            </a:pPr>
            <a:r>
              <a:rPr lang="fr-FR" sz="2400" dirty="0" err="1">
                <a:latin typeface="+mj-lt"/>
              </a:rPr>
              <a:t>M</a:t>
            </a:r>
            <a:r>
              <a:rPr lang="fr-FR" sz="2400" dirty="0" err="1" smtClean="0">
                <a:latin typeface="+mj-lt"/>
              </a:rPr>
              <a:t>any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thanks</a:t>
            </a:r>
            <a:r>
              <a:rPr lang="fr-FR" sz="2400" dirty="0" smtClean="0">
                <a:latin typeface="+mj-lt"/>
              </a:rPr>
              <a:t> for </a:t>
            </a:r>
            <a:r>
              <a:rPr lang="fr-FR" sz="2400" dirty="0" err="1" smtClean="0">
                <a:latin typeface="+mj-lt"/>
              </a:rPr>
              <a:t>your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kind</a:t>
            </a:r>
            <a:r>
              <a:rPr lang="fr-FR" sz="2400" dirty="0" smtClean="0">
                <a:latin typeface="+mj-lt"/>
              </a:rPr>
              <a:t> attention !</a:t>
            </a:r>
          </a:p>
          <a:p>
            <a:pPr algn="ctr">
              <a:defRPr/>
            </a:pPr>
            <a:endParaRPr lang="fr-FR" sz="2400" dirty="0" smtClean="0">
              <a:latin typeface="+mj-lt"/>
            </a:endParaRPr>
          </a:p>
          <a:p>
            <a:pPr algn="ctr">
              <a:defRPr/>
            </a:pPr>
            <a:r>
              <a:rPr lang="fr-FR" sz="2400" dirty="0" smtClean="0">
                <a:latin typeface="+mj-lt"/>
              </a:rPr>
              <a:t>		Pierre Bomel</a:t>
            </a:r>
            <a:endParaRPr lang="fr-FR" sz="2400" noProof="0" dirty="0" smtClean="0"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card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Spanish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518297"/>
            <a:ext cx="7740352" cy="53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card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Spanish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722258"/>
            <a:ext cx="7532836" cy="5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card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(English)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596422"/>
            <a:ext cx="7460828" cy="51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i/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card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(English)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s-ES"/>
          </a:p>
        </p:txBody>
      </p:sp>
      <p:sp>
        <p:nvSpPr>
          <p:cNvPr id="3074" name="AutoShape 2" descr="https://encrypted-tbn3.gstatic.com/images?q=tbn:ANd9GcTH_9LN6CdMnv1fFYsRyWaK08uiustiEk7EUTisznPTIT17Pk2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1" y="1637928"/>
            <a:ext cx="7447330" cy="51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222921" y="274638"/>
            <a:ext cx="8741567" cy="1143000"/>
          </a:xfrm>
        </p:spPr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to login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from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 Linux computer at UBS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fr-FR" sz="2800" dirty="0" smtClean="0"/>
              <a:t>, </a:t>
            </a:r>
            <a:r>
              <a:rPr lang="fr-FR" sz="2800" dirty="0"/>
              <a:t>user </a:t>
            </a:r>
            <a:r>
              <a:rPr lang="fr-F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bomel</a:t>
            </a:r>
            <a:r>
              <a:rPr lang="fr-FR" sz="2800" dirty="0"/>
              <a:t>, </a:t>
            </a:r>
            <a:r>
              <a:rPr lang="fr-FR" sz="2800" dirty="0" err="1"/>
              <a:t>password</a:t>
            </a:r>
            <a:r>
              <a:rPr lang="fr-FR" sz="2800" dirty="0"/>
              <a:t> </a:t>
            </a:r>
            <a:r>
              <a:rPr lang="fr-F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??????????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60848"/>
            <a:ext cx="6753225" cy="2647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7824" y="5445224"/>
            <a:ext cx="4077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Don’t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forget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–X</a:t>
            </a:r>
            <a:r>
              <a:rPr lang="fr-FR" sz="1600" dirty="0" smtClean="0">
                <a:latin typeface="+mn-lt"/>
              </a:rPr>
              <a:t> or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not </a:t>
            </a:r>
            <a:r>
              <a:rPr lang="fr-FR" sz="1600" dirty="0" err="1" smtClean="0">
                <a:latin typeface="+mn-lt"/>
              </a:rPr>
              <a:t>appear</a:t>
            </a:r>
            <a:endParaRPr lang="fr-FR" sz="1600" dirty="0" smtClean="0">
              <a:latin typeface="+mn-lt"/>
            </a:endParaRPr>
          </a:p>
          <a:p>
            <a:pPr algn="ctr"/>
            <a:r>
              <a:rPr lang="fr-FR" sz="1600" dirty="0">
                <a:latin typeface="+mn-lt"/>
                <a:cs typeface="Courier New" panose="02070309020205020404" pitchFamily="49" charset="0"/>
              </a:rPr>
              <a:t>o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n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your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display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when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latin typeface="+mn-lt"/>
                <a:cs typeface="Courier New" panose="02070309020205020404" pitchFamily="49" charset="0"/>
              </a:rPr>
              <a:t>needed</a:t>
            </a:r>
            <a:r>
              <a:rPr lang="fr-FR" sz="1600" dirty="0" smtClean="0">
                <a:latin typeface="+mn-lt"/>
                <a:cs typeface="Courier New" panose="02070309020205020404" pitchFamily="49" charset="0"/>
              </a:rPr>
              <a:t>.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51920" y="1979141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/>
          <p:cNvCxnSpPr>
            <a:stCxn id="6" idx="0"/>
            <a:endCxn id="7" idx="4"/>
          </p:cNvCxnSpPr>
          <p:nvPr/>
        </p:nvCxnSpPr>
        <p:spPr>
          <a:xfrm flipH="1" flipV="1">
            <a:off x="3995936" y="2339181"/>
            <a:ext cx="1030588" cy="3106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Login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from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Lab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-STICC at UBS to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Kalray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machine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/>
              <a:t>password</a:t>
            </a:r>
            <a:r>
              <a:rPr lang="fr-FR" sz="2800" dirty="0" smtClean="0"/>
              <a:t> </a:t>
            </a:r>
            <a:r>
              <a:rPr lang="fr-F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??????????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673564" y="6458079"/>
            <a:ext cx="4714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3" y="1604998"/>
            <a:ext cx="5153025" cy="19716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431988" y="1574171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79" y="2990101"/>
            <a:ext cx="5153025" cy="197167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995936" y="2866619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933056"/>
            <a:ext cx="5153025" cy="254317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940152" y="3828719"/>
            <a:ext cx="504056" cy="521352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41219" y="1774021"/>
            <a:ext cx="3509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+mn-lt"/>
              </a:rPr>
              <a:t>To login to the </a:t>
            </a:r>
            <a:r>
              <a:rPr lang="fr-FR" sz="1600" dirty="0" err="1">
                <a:latin typeface="+mn-lt"/>
              </a:rPr>
              <a:t>Kalray</a:t>
            </a:r>
            <a:r>
              <a:rPr lang="fr-FR" sz="1600" dirty="0">
                <a:latin typeface="+mn-lt"/>
              </a:rPr>
              <a:t> machine # 1, type</a:t>
            </a:r>
          </a:p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kalray1login.sh</a:t>
            </a:r>
          </a:p>
          <a:p>
            <a:pPr algn="ctr"/>
            <a:endParaRPr lang="fr-FR" sz="1600" dirty="0">
              <a:latin typeface="+mn-lt"/>
            </a:endParaRPr>
          </a:p>
          <a:p>
            <a:pPr algn="ctr"/>
            <a:r>
              <a:rPr lang="fr-FR" sz="1600" dirty="0">
                <a:latin typeface="+mn-lt"/>
              </a:rPr>
              <a:t>To login to the </a:t>
            </a:r>
            <a:r>
              <a:rPr lang="fr-FR" sz="1600" dirty="0" err="1">
                <a:latin typeface="+mn-lt"/>
              </a:rPr>
              <a:t>Kalray</a:t>
            </a:r>
            <a:r>
              <a:rPr lang="fr-FR" sz="1600" dirty="0">
                <a:latin typeface="+mn-lt"/>
              </a:rPr>
              <a:t> machine # </a:t>
            </a:r>
            <a:r>
              <a:rPr lang="fr-FR" sz="1600" dirty="0" smtClean="0">
                <a:latin typeface="+mn-lt"/>
              </a:rPr>
              <a:t>2, </a:t>
            </a:r>
            <a:r>
              <a:rPr lang="fr-FR" sz="1600" dirty="0">
                <a:latin typeface="+mn-lt"/>
              </a:rPr>
              <a:t>type</a:t>
            </a:r>
          </a:p>
          <a:p>
            <a:pPr algn="ctr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kalray2login.sh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923478" y="3975938"/>
            <a:ext cx="200718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/>
          <p:cNvCxnSpPr>
            <a:endCxn id="18" idx="7"/>
          </p:cNvCxnSpPr>
          <p:nvPr/>
        </p:nvCxnSpPr>
        <p:spPr>
          <a:xfrm flipH="1">
            <a:off x="3636714" y="2276872"/>
            <a:ext cx="2303438" cy="17517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bomel </a:t>
            </a:r>
            <a:r>
              <a:rPr lang="fr-FR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ccount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on a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Kalray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machine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Yes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it’s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mine 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anose="05000000000000000000" pitchFamily="2" charset="2"/>
              </a:rPr>
              <a:t></a:t>
            </a:r>
            <a:endParaRPr lang="en-GB" sz="2800" i="1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3FF7A-A3F5-4220-BAE7-A6330BF9642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60848"/>
            <a:ext cx="5153025" cy="25431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887924" y="3839291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76514" y="5305248"/>
            <a:ext cx="56151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You </a:t>
            </a:r>
            <a:r>
              <a:rPr lang="fr-FR" sz="1600" dirty="0" err="1" smtClean="0">
                <a:latin typeface="+mn-lt"/>
              </a:rPr>
              <a:t>will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always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work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here</a:t>
            </a:r>
            <a:endParaRPr lang="fr-FR" sz="1600" dirty="0" smtClean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NEVER </a:t>
            </a:r>
            <a:r>
              <a:rPr lang="fr-FR" sz="1600" dirty="0" err="1" smtClean="0">
                <a:latin typeface="+mn-lt"/>
              </a:rPr>
              <a:t>anywhere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else</a:t>
            </a:r>
            <a:r>
              <a:rPr lang="fr-FR" sz="1600" dirty="0" smtClean="0">
                <a:latin typeface="+mn-lt"/>
              </a:rPr>
              <a:t> !</a:t>
            </a:r>
          </a:p>
          <a:p>
            <a:pPr algn="ctr"/>
            <a:endParaRPr lang="fr-FR" sz="1600" dirty="0" smtClean="0">
              <a:latin typeface="+mn-lt"/>
            </a:endParaRPr>
          </a:p>
          <a:p>
            <a:pPr algn="ctr"/>
            <a:r>
              <a:rPr lang="fr-FR" sz="1600" i="1" dirty="0" err="1" smtClean="0">
                <a:latin typeface="+mn-lt"/>
              </a:rPr>
              <a:t>Please</a:t>
            </a:r>
            <a:r>
              <a:rPr lang="fr-FR" sz="1600" i="1" dirty="0" smtClean="0">
                <a:latin typeface="+mn-lt"/>
              </a:rPr>
              <a:t>, </a:t>
            </a:r>
            <a:r>
              <a:rPr lang="fr-FR" sz="1600" i="1" dirty="0" err="1" smtClean="0">
                <a:latin typeface="+mn-lt"/>
              </a:rPr>
              <a:t>neither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modify</a:t>
            </a:r>
            <a:r>
              <a:rPr lang="fr-FR" sz="1600" i="1" dirty="0" smtClean="0">
                <a:latin typeface="+mn-lt"/>
              </a:rPr>
              <a:t>, </a:t>
            </a:r>
            <a:r>
              <a:rPr lang="fr-FR" sz="1600" i="1" dirty="0" err="1" smtClean="0">
                <a:latin typeface="+mn-lt"/>
              </a:rPr>
              <a:t>nor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delete</a:t>
            </a:r>
            <a:r>
              <a:rPr lang="fr-FR" sz="1600" i="1" dirty="0" smtClean="0">
                <a:latin typeface="+mn-lt"/>
              </a:rPr>
              <a:t>, </a:t>
            </a:r>
            <a:r>
              <a:rPr lang="fr-FR" sz="1600" i="1" dirty="0" err="1" smtClean="0">
                <a:latin typeface="+mn-lt"/>
              </a:rPr>
              <a:t>anything</a:t>
            </a:r>
            <a:r>
              <a:rPr lang="fr-FR" sz="1600" i="1" dirty="0" smtClean="0">
                <a:latin typeface="+mn-lt"/>
              </a:rPr>
              <a:t> </a:t>
            </a:r>
            <a:r>
              <a:rPr lang="fr-FR" sz="1600" i="1" dirty="0" err="1" smtClean="0">
                <a:latin typeface="+mn-lt"/>
              </a:rPr>
              <a:t>inside</a:t>
            </a:r>
            <a:r>
              <a:rPr lang="fr-FR" sz="1600" i="1" dirty="0" smtClean="0">
                <a:latin typeface="+mn-lt"/>
              </a:rPr>
              <a:t> the </a:t>
            </a:r>
            <a:r>
              <a:rPr lang="fr-FR" sz="1600" i="1" dirty="0" err="1" smtClean="0">
                <a:latin typeface="+mn-lt"/>
              </a:rPr>
              <a:t>other</a:t>
            </a:r>
            <a:r>
              <a:rPr lang="fr-FR" sz="1600" i="1" dirty="0" smtClean="0">
                <a:latin typeface="+mn-lt"/>
              </a:rPr>
              <a:t> directories !</a:t>
            </a:r>
            <a:endParaRPr lang="fr-FR" sz="1600" i="1" dirty="0">
              <a:latin typeface="+mn-lt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412208" y="4199331"/>
            <a:ext cx="0" cy="108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5645</TotalTime>
  <Words>2980</Words>
  <Application>Microsoft Office PowerPoint</Application>
  <PresentationFormat>Affichage à l'écran (4:3)</PresentationFormat>
  <Paragraphs>971</Paragraphs>
  <Slides>69</Slides>
  <Notes>69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8" baseType="lpstr">
      <vt:lpstr>ＭＳ Ｐゴシック</vt:lpstr>
      <vt:lpstr>Arial</vt:lpstr>
      <vt:lpstr>Calibri</vt:lpstr>
      <vt:lpstr>Cambria Math</vt:lpstr>
      <vt:lpstr>Courier New</vt:lpstr>
      <vt:lpstr>Gill Sans</vt:lpstr>
      <vt:lpstr>Gill Sans MT</vt:lpstr>
      <vt:lpstr>Wingdings</vt:lpstr>
      <vt:lpstr>Tema de Office</vt:lpstr>
      <vt:lpstr>Many-core programming, a practical approach.</vt:lpstr>
      <vt:lpstr>Plan</vt:lpstr>
      <vt:lpstr>Detailed plan</vt:lpstr>
      <vt:lpstr>Login to a Kalray machine and work in your directory</vt:lpstr>
      <vt:lpstr>Create your Putty session</vt:lpstr>
      <vt:lpstr>How to login from a Windows computer at UBS With Putty, user bomel, password ??????????</vt:lpstr>
      <vt:lpstr>How to login from a Linux computer at UBS With ssh, user bomel, password ??????????</vt:lpstr>
      <vt:lpstr>Login from Lab-STICC at UBS to a Kalray machine password ??????????</vt:lpstr>
      <vt:lpstr>The bomel account on a Kalray machine Yes … it’s mine </vt:lpstr>
      <vt:lpstr>UPM’s directory</vt:lpstr>
      <vt:lpstr>UPM’s directory</vt:lpstr>
      <vt:lpstr>Your student directory</vt:lpstr>
      <vt:lpstr>How to logout</vt:lpstr>
      <vt:lpstr>Copy the examples in your working directory (stud1 is assumed here)</vt:lpstr>
      <vt:lpstr>Copy the examples in your working directory But, what is inside ?</vt:lpstr>
      <vt:lpstr>Copy the examples in your working directory But, what is inside ?</vt:lpstr>
      <vt:lpstr>Copy the examples in your working directory But, what is inside ?</vt:lpstr>
      <vt:lpstr>Copy the examples in your working directory But, what is inside ?</vt:lpstr>
      <vt:lpstr>Let’s make a try Let’s compute the mean of an array with OpenMP</vt:lpstr>
      <vt:lpstr>Let’s make a try Let’s compute the mean of an array with OpenMP</vt:lpstr>
      <vt:lpstr>Let’s make a try Let’s compute the mean of an array with OpenMP</vt:lpstr>
      <vt:lpstr>Let’s make a try Let’s compute the mean of an array with OpenMP</vt:lpstr>
      <vt:lpstr>Let’s make a try Let’s compute the mean of an array with OpenMP</vt:lpstr>
      <vt:lpstr>Let’s make a try Let’s compute the mean of an array with OpenMP</vt:lpstr>
      <vt:lpstr>Exercise 1 : what is the impact of the number of threads on the computing time ?</vt:lpstr>
      <vt:lpstr>Exercise 1 : draw the curve  (x = threads, y = computing time) with OpenMP</vt:lpstr>
      <vt:lpstr>Exercise 1 : I suggest you to take a few minutes to have a look to the OpenMP C code</vt:lpstr>
      <vt:lpstr>Exercise 2 : what is the impact of the number of threads on the computing time, with Posix ?</vt:lpstr>
      <vt:lpstr>Exercise 2 : draw the curve  (x = threads, y = computing time) with Pthreads</vt:lpstr>
      <vt:lpstr>Exercise 2 : I suggest you take a few minutes to have a look to the OpenMP C code</vt:lpstr>
      <vt:lpstr>Development environment Booting the MPPA-256 at system level</vt:lpstr>
      <vt:lpstr>Development environment Booting the MPPA-256 at chip level</vt:lpstr>
      <vt:lpstr>Development environment Booting the MPPA-256 at cluster level</vt:lpstr>
      <vt:lpstr>Development environment Some tools, just for you</vt:lpstr>
      <vt:lpstr>Development environment Variables for compilers</vt:lpstr>
      <vt:lpstr>Development environment teacher/openmp/mean/makefile</vt:lpstr>
      <vt:lpstr>Development environment The build+boot path</vt:lpstr>
      <vt:lpstr>Development environment How to build or clean tools</vt:lpstr>
      <vt:lpstr>Development environment User parameters: acces to argc and argv</vt:lpstr>
      <vt:lpstr>Development environment User parameters: acces to argc and argv</vt:lpstr>
      <vt:lpstr>Development environment User parameters: acces to argc and argv</vt:lpstr>
      <vt:lpstr>Development environment Let’s look more closely to teacher/posix/mean</vt:lpstr>
      <vt:lpstr>Development environment Let’s look more closely to teacher/posix/mean</vt:lpstr>
      <vt:lpstr>To conclude about the "cluster-centric" world.</vt:lpstr>
      <vt:lpstr>How to produce a chip-level application ?</vt:lpstr>
      <vt:lpstr>Development environment teacher/chip-level</vt:lpstr>
      <vt:lpstr>Development environment Let’s look more closely to teacher/chip-level</vt:lpstr>
      <vt:lpstr>Development environment Let’s look more closely to chip-level</vt:lpstr>
      <vt:lpstr>Development environment Let’s look more closely to chip-level/ioddr.c</vt:lpstr>
      <vt:lpstr>Development environment Let’s look more closely to chip-level/ioddr.c</vt:lpstr>
      <vt:lpstr>Development environment Let’s look more closely to chip-level/ioddr.c</vt:lpstr>
      <vt:lpstr>Development environment Let’s look more closely to chip-level/ioddr.c</vt:lpstr>
      <vt:lpstr>Development environment Let’s look more closely to chip-level/ioddr.c</vt:lpstr>
      <vt:lpstr>Development environment Let’s look more closely to chip-level/ioddr.c</vt:lpstr>
      <vt:lpstr>Development environment Let’s look more closely to chip-level/mean.c</vt:lpstr>
      <vt:lpstr>Development environment Let’s look more closely at the synchronization</vt:lpstr>
      <vt:lpstr>Development environment One last thing: sharing the access to the MPPA …</vt:lpstr>
      <vt:lpstr>Exercice 3: testing of the chip-level application</vt:lpstr>
      <vt:lpstr>Exercise 3 : draw the curve </vt:lpstr>
      <vt:lpstr>Mini-project: find the maximum and the minimum (with me)</vt:lpstr>
      <vt:lpstr>Your project (without me)</vt:lpstr>
      <vt:lpstr>Your project: estimate PI</vt:lpstr>
      <vt:lpstr>Your project: estimate PI</vt:lpstr>
      <vt:lpstr>Estimate PI: a possible software architecture</vt:lpstr>
      <vt:lpstr>That’s all for today</vt:lpstr>
      <vt:lpstr>vi/vim ref card (Spanish)</vt:lpstr>
      <vt:lpstr>vi/vim ref card (Spanish)</vt:lpstr>
      <vt:lpstr>vi/vim ref card (English)</vt:lpstr>
      <vt:lpstr>vi/vim ref card (English)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Julian</dc:creator>
  <cp:lastModifiedBy>bomel</cp:lastModifiedBy>
  <cp:revision>2304</cp:revision>
  <dcterms:created xsi:type="dcterms:W3CDTF">2013-07-30T07:34:09Z</dcterms:created>
  <dcterms:modified xsi:type="dcterms:W3CDTF">2016-06-23T08:38:09Z</dcterms:modified>
</cp:coreProperties>
</file>