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308" r:id="rId2"/>
    <p:sldId id="309" r:id="rId3"/>
    <p:sldId id="387" r:id="rId4"/>
    <p:sldId id="397" r:id="rId5"/>
    <p:sldId id="444" r:id="rId6"/>
    <p:sldId id="395" r:id="rId7"/>
    <p:sldId id="396" r:id="rId8"/>
    <p:sldId id="400" r:id="rId9"/>
    <p:sldId id="401" r:id="rId10"/>
    <p:sldId id="402" r:id="rId11"/>
    <p:sldId id="403" r:id="rId12"/>
    <p:sldId id="410" r:id="rId13"/>
    <p:sldId id="411" r:id="rId14"/>
    <p:sldId id="412" r:id="rId15"/>
    <p:sldId id="413" r:id="rId16"/>
    <p:sldId id="415" r:id="rId17"/>
    <p:sldId id="416" r:id="rId18"/>
    <p:sldId id="417" r:id="rId19"/>
    <p:sldId id="418" r:id="rId20"/>
    <p:sldId id="420" r:id="rId21"/>
    <p:sldId id="419" r:id="rId22"/>
    <p:sldId id="424" r:id="rId23"/>
    <p:sldId id="440" r:id="rId24"/>
    <p:sldId id="441" r:id="rId25"/>
    <p:sldId id="421" r:id="rId26"/>
    <p:sldId id="422" r:id="rId27"/>
    <p:sldId id="423" r:id="rId28"/>
    <p:sldId id="442" r:id="rId29"/>
    <p:sldId id="425" r:id="rId30"/>
    <p:sldId id="408" r:id="rId31"/>
    <p:sldId id="469" r:id="rId32"/>
    <p:sldId id="427" r:id="rId33"/>
    <p:sldId id="392" r:id="rId34"/>
    <p:sldId id="426" r:id="rId35"/>
    <p:sldId id="428" r:id="rId36"/>
    <p:sldId id="433" r:id="rId37"/>
    <p:sldId id="431" r:id="rId38"/>
    <p:sldId id="434" r:id="rId39"/>
    <p:sldId id="436" r:id="rId40"/>
    <p:sldId id="437" r:id="rId41"/>
    <p:sldId id="438" r:id="rId42"/>
    <p:sldId id="439" r:id="rId43"/>
    <p:sldId id="468" r:id="rId44"/>
    <p:sldId id="443" r:id="rId45"/>
    <p:sldId id="445" r:id="rId46"/>
    <p:sldId id="446" r:id="rId47"/>
    <p:sldId id="447" r:id="rId48"/>
    <p:sldId id="449" r:id="rId49"/>
    <p:sldId id="451" r:id="rId50"/>
    <p:sldId id="448" r:id="rId51"/>
    <p:sldId id="450" r:id="rId52"/>
    <p:sldId id="452" r:id="rId53"/>
    <p:sldId id="453" r:id="rId54"/>
    <p:sldId id="454" r:id="rId55"/>
    <p:sldId id="455" r:id="rId56"/>
    <p:sldId id="456" r:id="rId57"/>
    <p:sldId id="459" r:id="rId58"/>
    <p:sldId id="460" r:id="rId59"/>
    <p:sldId id="461" r:id="rId60"/>
    <p:sldId id="463" r:id="rId61"/>
    <p:sldId id="464" r:id="rId62"/>
    <p:sldId id="465" r:id="rId63"/>
    <p:sldId id="466" r:id="rId64"/>
    <p:sldId id="470" r:id="rId65"/>
    <p:sldId id="467" r:id="rId66"/>
    <p:sldId id="471" r:id="rId67"/>
    <p:sldId id="386" r:id="rId6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47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94691" autoAdjust="0"/>
  </p:normalViewPr>
  <p:slideViewPr>
    <p:cSldViewPr showGuides="1">
      <p:cViewPr varScale="1">
        <p:scale>
          <a:sx n="83" d="100"/>
          <a:sy n="83" d="100"/>
        </p:scale>
        <p:origin x="1459" y="48"/>
      </p:cViewPr>
      <p:guideLst>
        <p:guide orient="horz" pos="247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2" d="100"/>
          <a:sy n="72" d="100"/>
        </p:scale>
        <p:origin x="-2395"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4C63A54-3B3F-4D60-B0DE-1866C8F7F23C}" type="datetimeFigureOut">
              <a:rPr lang="es-ES"/>
              <a:pPr>
                <a:defRPr/>
              </a:pPr>
              <a:t>23/06/2016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A68D39-D942-4E31-A77A-14E99CCD0589}" type="slidenum">
              <a:rPr lang="es-ES"/>
              <a:pPr>
                <a:defRPr/>
              </a:pPr>
              <a:t>‹N°›</a:t>
            </a:fld>
            <a:endParaRPr lang="es-ES"/>
          </a:p>
        </p:txBody>
      </p:sp>
    </p:spTree>
    <p:extLst>
      <p:ext uri="{BB962C8B-B14F-4D97-AF65-F5344CB8AC3E}">
        <p14:creationId xmlns:p14="http://schemas.microsoft.com/office/powerpoint/2010/main" val="2608350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B55BEF-754D-4C26-9039-B7C0A1D9074C}" type="datetimeFigureOut">
              <a:rPr lang="es-ES"/>
              <a:pPr>
                <a:defRPr/>
              </a:pPr>
              <a:t>23/06/2016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86DD510-11B8-445E-ADA8-2AC2F4301A46}" type="slidenum">
              <a:rPr lang="es-ES"/>
              <a:pPr>
                <a:defRPr/>
              </a:pPr>
              <a:t>‹N°›</a:t>
            </a:fld>
            <a:endParaRPr lang="es-ES"/>
          </a:p>
        </p:txBody>
      </p:sp>
    </p:spTree>
    <p:extLst>
      <p:ext uri="{BB962C8B-B14F-4D97-AF65-F5344CB8AC3E}">
        <p14:creationId xmlns:p14="http://schemas.microsoft.com/office/powerpoint/2010/main" val="323907708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a:t>
            </a:fld>
            <a:endParaRPr lang="es-ES"/>
          </a:p>
        </p:txBody>
      </p:sp>
    </p:spTree>
    <p:extLst>
      <p:ext uri="{BB962C8B-B14F-4D97-AF65-F5344CB8AC3E}">
        <p14:creationId xmlns:p14="http://schemas.microsoft.com/office/powerpoint/2010/main" val="143124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10</a:t>
            </a:fld>
            <a:endParaRPr lang="es-ES"/>
          </a:p>
        </p:txBody>
      </p:sp>
    </p:spTree>
    <p:extLst>
      <p:ext uri="{BB962C8B-B14F-4D97-AF65-F5344CB8AC3E}">
        <p14:creationId xmlns:p14="http://schemas.microsoft.com/office/powerpoint/2010/main" val="361794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11</a:t>
            </a:fld>
            <a:endParaRPr lang="es-ES"/>
          </a:p>
        </p:txBody>
      </p:sp>
    </p:spTree>
    <p:extLst>
      <p:ext uri="{BB962C8B-B14F-4D97-AF65-F5344CB8AC3E}">
        <p14:creationId xmlns:p14="http://schemas.microsoft.com/office/powerpoint/2010/main" val="223829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12</a:t>
            </a:fld>
            <a:endParaRPr lang="es-ES"/>
          </a:p>
        </p:txBody>
      </p:sp>
    </p:spTree>
    <p:extLst>
      <p:ext uri="{BB962C8B-B14F-4D97-AF65-F5344CB8AC3E}">
        <p14:creationId xmlns:p14="http://schemas.microsoft.com/office/powerpoint/2010/main" val="165904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13</a:t>
            </a:fld>
            <a:endParaRPr lang="es-ES"/>
          </a:p>
        </p:txBody>
      </p:sp>
    </p:spTree>
    <p:extLst>
      <p:ext uri="{BB962C8B-B14F-4D97-AF65-F5344CB8AC3E}">
        <p14:creationId xmlns:p14="http://schemas.microsoft.com/office/powerpoint/2010/main" val="103668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14</a:t>
            </a:fld>
            <a:endParaRPr lang="es-ES"/>
          </a:p>
        </p:txBody>
      </p:sp>
    </p:spTree>
    <p:extLst>
      <p:ext uri="{BB962C8B-B14F-4D97-AF65-F5344CB8AC3E}">
        <p14:creationId xmlns:p14="http://schemas.microsoft.com/office/powerpoint/2010/main" val="116325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15</a:t>
            </a:fld>
            <a:endParaRPr lang="es-ES"/>
          </a:p>
        </p:txBody>
      </p:sp>
    </p:spTree>
    <p:extLst>
      <p:ext uri="{BB962C8B-B14F-4D97-AF65-F5344CB8AC3E}">
        <p14:creationId xmlns:p14="http://schemas.microsoft.com/office/powerpoint/2010/main" val="2811793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16</a:t>
            </a:fld>
            <a:endParaRPr lang="es-ES"/>
          </a:p>
        </p:txBody>
      </p:sp>
    </p:spTree>
    <p:extLst>
      <p:ext uri="{BB962C8B-B14F-4D97-AF65-F5344CB8AC3E}">
        <p14:creationId xmlns:p14="http://schemas.microsoft.com/office/powerpoint/2010/main" val="108968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17</a:t>
            </a:fld>
            <a:endParaRPr lang="es-ES"/>
          </a:p>
        </p:txBody>
      </p:sp>
    </p:spTree>
    <p:extLst>
      <p:ext uri="{BB962C8B-B14F-4D97-AF65-F5344CB8AC3E}">
        <p14:creationId xmlns:p14="http://schemas.microsoft.com/office/powerpoint/2010/main" val="70558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18</a:t>
            </a:fld>
            <a:endParaRPr lang="es-ES"/>
          </a:p>
        </p:txBody>
      </p:sp>
    </p:spTree>
    <p:extLst>
      <p:ext uri="{BB962C8B-B14F-4D97-AF65-F5344CB8AC3E}">
        <p14:creationId xmlns:p14="http://schemas.microsoft.com/office/powerpoint/2010/main" val="383388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19</a:t>
            </a:fld>
            <a:endParaRPr lang="es-ES"/>
          </a:p>
        </p:txBody>
      </p:sp>
    </p:spTree>
    <p:extLst>
      <p:ext uri="{BB962C8B-B14F-4D97-AF65-F5344CB8AC3E}">
        <p14:creationId xmlns:p14="http://schemas.microsoft.com/office/powerpoint/2010/main" val="159619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a:t>
            </a:fld>
            <a:endParaRPr lang="es-ES"/>
          </a:p>
        </p:txBody>
      </p:sp>
    </p:spTree>
    <p:extLst>
      <p:ext uri="{BB962C8B-B14F-4D97-AF65-F5344CB8AC3E}">
        <p14:creationId xmlns:p14="http://schemas.microsoft.com/office/powerpoint/2010/main" val="580640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20</a:t>
            </a:fld>
            <a:endParaRPr lang="es-ES"/>
          </a:p>
        </p:txBody>
      </p:sp>
    </p:spTree>
    <p:extLst>
      <p:ext uri="{BB962C8B-B14F-4D97-AF65-F5344CB8AC3E}">
        <p14:creationId xmlns:p14="http://schemas.microsoft.com/office/powerpoint/2010/main" val="84389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21</a:t>
            </a:fld>
            <a:endParaRPr lang="es-ES"/>
          </a:p>
        </p:txBody>
      </p:sp>
    </p:spTree>
    <p:extLst>
      <p:ext uri="{BB962C8B-B14F-4D97-AF65-F5344CB8AC3E}">
        <p14:creationId xmlns:p14="http://schemas.microsoft.com/office/powerpoint/2010/main" val="311659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22</a:t>
            </a:fld>
            <a:endParaRPr lang="es-ES"/>
          </a:p>
        </p:txBody>
      </p:sp>
    </p:spTree>
    <p:extLst>
      <p:ext uri="{BB962C8B-B14F-4D97-AF65-F5344CB8AC3E}">
        <p14:creationId xmlns:p14="http://schemas.microsoft.com/office/powerpoint/2010/main" val="236091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23</a:t>
            </a:fld>
            <a:endParaRPr lang="es-ES"/>
          </a:p>
        </p:txBody>
      </p:sp>
    </p:spTree>
    <p:extLst>
      <p:ext uri="{BB962C8B-B14F-4D97-AF65-F5344CB8AC3E}">
        <p14:creationId xmlns:p14="http://schemas.microsoft.com/office/powerpoint/2010/main" val="1182892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24</a:t>
            </a:fld>
            <a:endParaRPr lang="es-ES"/>
          </a:p>
        </p:txBody>
      </p:sp>
    </p:spTree>
    <p:extLst>
      <p:ext uri="{BB962C8B-B14F-4D97-AF65-F5344CB8AC3E}">
        <p14:creationId xmlns:p14="http://schemas.microsoft.com/office/powerpoint/2010/main" val="580957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25</a:t>
            </a:fld>
            <a:endParaRPr lang="es-ES"/>
          </a:p>
        </p:txBody>
      </p:sp>
    </p:spTree>
    <p:extLst>
      <p:ext uri="{BB962C8B-B14F-4D97-AF65-F5344CB8AC3E}">
        <p14:creationId xmlns:p14="http://schemas.microsoft.com/office/powerpoint/2010/main" val="85263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26</a:t>
            </a:fld>
            <a:endParaRPr lang="es-ES"/>
          </a:p>
        </p:txBody>
      </p:sp>
    </p:spTree>
    <p:extLst>
      <p:ext uri="{BB962C8B-B14F-4D97-AF65-F5344CB8AC3E}">
        <p14:creationId xmlns:p14="http://schemas.microsoft.com/office/powerpoint/2010/main" val="74508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27</a:t>
            </a:fld>
            <a:endParaRPr lang="es-ES"/>
          </a:p>
        </p:txBody>
      </p:sp>
    </p:spTree>
    <p:extLst>
      <p:ext uri="{BB962C8B-B14F-4D97-AF65-F5344CB8AC3E}">
        <p14:creationId xmlns:p14="http://schemas.microsoft.com/office/powerpoint/2010/main" val="717802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28</a:t>
            </a:fld>
            <a:endParaRPr lang="es-ES"/>
          </a:p>
        </p:txBody>
      </p:sp>
    </p:spTree>
    <p:extLst>
      <p:ext uri="{BB962C8B-B14F-4D97-AF65-F5344CB8AC3E}">
        <p14:creationId xmlns:p14="http://schemas.microsoft.com/office/powerpoint/2010/main" val="2791313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29</a:t>
            </a:fld>
            <a:endParaRPr lang="es-ES"/>
          </a:p>
        </p:txBody>
      </p:sp>
    </p:spTree>
    <p:extLst>
      <p:ext uri="{BB962C8B-B14F-4D97-AF65-F5344CB8AC3E}">
        <p14:creationId xmlns:p14="http://schemas.microsoft.com/office/powerpoint/2010/main" val="256841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a:t>
            </a:fld>
            <a:endParaRPr lang="es-ES"/>
          </a:p>
        </p:txBody>
      </p:sp>
    </p:spTree>
    <p:extLst>
      <p:ext uri="{BB962C8B-B14F-4D97-AF65-F5344CB8AC3E}">
        <p14:creationId xmlns:p14="http://schemas.microsoft.com/office/powerpoint/2010/main" val="2000733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30</a:t>
            </a:fld>
            <a:endParaRPr lang="es-ES"/>
          </a:p>
        </p:txBody>
      </p:sp>
    </p:spTree>
    <p:extLst>
      <p:ext uri="{BB962C8B-B14F-4D97-AF65-F5344CB8AC3E}">
        <p14:creationId xmlns:p14="http://schemas.microsoft.com/office/powerpoint/2010/main" val="602728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31</a:t>
            </a:fld>
            <a:endParaRPr lang="es-ES"/>
          </a:p>
        </p:txBody>
      </p:sp>
    </p:spTree>
    <p:extLst>
      <p:ext uri="{BB962C8B-B14F-4D97-AF65-F5344CB8AC3E}">
        <p14:creationId xmlns:p14="http://schemas.microsoft.com/office/powerpoint/2010/main" val="1411922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32</a:t>
            </a:fld>
            <a:endParaRPr lang="es-ES"/>
          </a:p>
        </p:txBody>
      </p:sp>
    </p:spTree>
    <p:extLst>
      <p:ext uri="{BB962C8B-B14F-4D97-AF65-F5344CB8AC3E}">
        <p14:creationId xmlns:p14="http://schemas.microsoft.com/office/powerpoint/2010/main" val="1770286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33</a:t>
            </a:fld>
            <a:endParaRPr lang="es-ES"/>
          </a:p>
        </p:txBody>
      </p:sp>
    </p:spTree>
    <p:extLst>
      <p:ext uri="{BB962C8B-B14F-4D97-AF65-F5344CB8AC3E}">
        <p14:creationId xmlns:p14="http://schemas.microsoft.com/office/powerpoint/2010/main" val="1528548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34</a:t>
            </a:fld>
            <a:endParaRPr lang="es-ES"/>
          </a:p>
        </p:txBody>
      </p:sp>
    </p:spTree>
    <p:extLst>
      <p:ext uri="{BB962C8B-B14F-4D97-AF65-F5344CB8AC3E}">
        <p14:creationId xmlns:p14="http://schemas.microsoft.com/office/powerpoint/2010/main" val="174273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35</a:t>
            </a:fld>
            <a:endParaRPr lang="es-ES"/>
          </a:p>
        </p:txBody>
      </p:sp>
    </p:spTree>
    <p:extLst>
      <p:ext uri="{BB962C8B-B14F-4D97-AF65-F5344CB8AC3E}">
        <p14:creationId xmlns:p14="http://schemas.microsoft.com/office/powerpoint/2010/main" val="9713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36</a:t>
            </a:fld>
            <a:endParaRPr lang="es-ES"/>
          </a:p>
        </p:txBody>
      </p:sp>
    </p:spTree>
    <p:extLst>
      <p:ext uri="{BB962C8B-B14F-4D97-AF65-F5344CB8AC3E}">
        <p14:creationId xmlns:p14="http://schemas.microsoft.com/office/powerpoint/2010/main" val="839465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37</a:t>
            </a:fld>
            <a:endParaRPr lang="es-ES"/>
          </a:p>
        </p:txBody>
      </p:sp>
    </p:spTree>
    <p:extLst>
      <p:ext uri="{BB962C8B-B14F-4D97-AF65-F5344CB8AC3E}">
        <p14:creationId xmlns:p14="http://schemas.microsoft.com/office/powerpoint/2010/main" val="4061861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38</a:t>
            </a:fld>
            <a:endParaRPr lang="es-ES"/>
          </a:p>
        </p:txBody>
      </p:sp>
    </p:spTree>
    <p:extLst>
      <p:ext uri="{BB962C8B-B14F-4D97-AF65-F5344CB8AC3E}">
        <p14:creationId xmlns:p14="http://schemas.microsoft.com/office/powerpoint/2010/main" val="3706692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39</a:t>
            </a:fld>
            <a:endParaRPr lang="es-ES"/>
          </a:p>
        </p:txBody>
      </p:sp>
    </p:spTree>
    <p:extLst>
      <p:ext uri="{BB962C8B-B14F-4D97-AF65-F5344CB8AC3E}">
        <p14:creationId xmlns:p14="http://schemas.microsoft.com/office/powerpoint/2010/main" val="30981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a:t>
            </a:fld>
            <a:endParaRPr lang="es-ES"/>
          </a:p>
        </p:txBody>
      </p:sp>
    </p:spTree>
    <p:extLst>
      <p:ext uri="{BB962C8B-B14F-4D97-AF65-F5344CB8AC3E}">
        <p14:creationId xmlns:p14="http://schemas.microsoft.com/office/powerpoint/2010/main" val="1368399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40</a:t>
            </a:fld>
            <a:endParaRPr lang="es-ES"/>
          </a:p>
        </p:txBody>
      </p:sp>
    </p:spTree>
    <p:extLst>
      <p:ext uri="{BB962C8B-B14F-4D97-AF65-F5344CB8AC3E}">
        <p14:creationId xmlns:p14="http://schemas.microsoft.com/office/powerpoint/2010/main" val="669313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41</a:t>
            </a:fld>
            <a:endParaRPr lang="es-ES"/>
          </a:p>
        </p:txBody>
      </p:sp>
    </p:spTree>
    <p:extLst>
      <p:ext uri="{BB962C8B-B14F-4D97-AF65-F5344CB8AC3E}">
        <p14:creationId xmlns:p14="http://schemas.microsoft.com/office/powerpoint/2010/main" val="1606475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42</a:t>
            </a:fld>
            <a:endParaRPr lang="es-ES"/>
          </a:p>
        </p:txBody>
      </p:sp>
    </p:spTree>
    <p:extLst>
      <p:ext uri="{BB962C8B-B14F-4D97-AF65-F5344CB8AC3E}">
        <p14:creationId xmlns:p14="http://schemas.microsoft.com/office/powerpoint/2010/main" val="2399452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43</a:t>
            </a:fld>
            <a:endParaRPr lang="es-ES"/>
          </a:p>
        </p:txBody>
      </p:sp>
    </p:spTree>
    <p:extLst>
      <p:ext uri="{BB962C8B-B14F-4D97-AF65-F5344CB8AC3E}">
        <p14:creationId xmlns:p14="http://schemas.microsoft.com/office/powerpoint/2010/main" val="1466786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44</a:t>
            </a:fld>
            <a:endParaRPr lang="es-ES"/>
          </a:p>
        </p:txBody>
      </p:sp>
    </p:spTree>
    <p:extLst>
      <p:ext uri="{BB962C8B-B14F-4D97-AF65-F5344CB8AC3E}">
        <p14:creationId xmlns:p14="http://schemas.microsoft.com/office/powerpoint/2010/main" val="3244100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45</a:t>
            </a:fld>
            <a:endParaRPr lang="es-ES"/>
          </a:p>
        </p:txBody>
      </p:sp>
    </p:spTree>
    <p:extLst>
      <p:ext uri="{BB962C8B-B14F-4D97-AF65-F5344CB8AC3E}">
        <p14:creationId xmlns:p14="http://schemas.microsoft.com/office/powerpoint/2010/main" val="1339991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46</a:t>
            </a:fld>
            <a:endParaRPr lang="es-ES"/>
          </a:p>
        </p:txBody>
      </p:sp>
    </p:spTree>
    <p:extLst>
      <p:ext uri="{BB962C8B-B14F-4D97-AF65-F5344CB8AC3E}">
        <p14:creationId xmlns:p14="http://schemas.microsoft.com/office/powerpoint/2010/main" val="3779729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47</a:t>
            </a:fld>
            <a:endParaRPr lang="es-ES"/>
          </a:p>
        </p:txBody>
      </p:sp>
    </p:spTree>
    <p:extLst>
      <p:ext uri="{BB962C8B-B14F-4D97-AF65-F5344CB8AC3E}">
        <p14:creationId xmlns:p14="http://schemas.microsoft.com/office/powerpoint/2010/main" val="4240975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48</a:t>
            </a:fld>
            <a:endParaRPr lang="es-ES"/>
          </a:p>
        </p:txBody>
      </p:sp>
    </p:spTree>
    <p:extLst>
      <p:ext uri="{BB962C8B-B14F-4D97-AF65-F5344CB8AC3E}">
        <p14:creationId xmlns:p14="http://schemas.microsoft.com/office/powerpoint/2010/main" val="1124585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49</a:t>
            </a:fld>
            <a:endParaRPr lang="es-ES"/>
          </a:p>
        </p:txBody>
      </p:sp>
    </p:spTree>
    <p:extLst>
      <p:ext uri="{BB962C8B-B14F-4D97-AF65-F5344CB8AC3E}">
        <p14:creationId xmlns:p14="http://schemas.microsoft.com/office/powerpoint/2010/main" val="56694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a:t>
            </a:fld>
            <a:endParaRPr lang="es-ES"/>
          </a:p>
        </p:txBody>
      </p:sp>
    </p:spTree>
    <p:extLst>
      <p:ext uri="{BB962C8B-B14F-4D97-AF65-F5344CB8AC3E}">
        <p14:creationId xmlns:p14="http://schemas.microsoft.com/office/powerpoint/2010/main" val="2367693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50</a:t>
            </a:fld>
            <a:endParaRPr lang="es-ES"/>
          </a:p>
        </p:txBody>
      </p:sp>
    </p:spTree>
    <p:extLst>
      <p:ext uri="{BB962C8B-B14F-4D97-AF65-F5344CB8AC3E}">
        <p14:creationId xmlns:p14="http://schemas.microsoft.com/office/powerpoint/2010/main" val="798037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51</a:t>
            </a:fld>
            <a:endParaRPr lang="es-ES"/>
          </a:p>
        </p:txBody>
      </p:sp>
    </p:spTree>
    <p:extLst>
      <p:ext uri="{BB962C8B-B14F-4D97-AF65-F5344CB8AC3E}">
        <p14:creationId xmlns:p14="http://schemas.microsoft.com/office/powerpoint/2010/main" val="1980248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52</a:t>
            </a:fld>
            <a:endParaRPr lang="es-ES"/>
          </a:p>
        </p:txBody>
      </p:sp>
    </p:spTree>
    <p:extLst>
      <p:ext uri="{BB962C8B-B14F-4D97-AF65-F5344CB8AC3E}">
        <p14:creationId xmlns:p14="http://schemas.microsoft.com/office/powerpoint/2010/main" val="28939653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53</a:t>
            </a:fld>
            <a:endParaRPr lang="es-ES"/>
          </a:p>
        </p:txBody>
      </p:sp>
    </p:spTree>
    <p:extLst>
      <p:ext uri="{BB962C8B-B14F-4D97-AF65-F5344CB8AC3E}">
        <p14:creationId xmlns:p14="http://schemas.microsoft.com/office/powerpoint/2010/main" val="2553468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54</a:t>
            </a:fld>
            <a:endParaRPr lang="es-ES"/>
          </a:p>
        </p:txBody>
      </p:sp>
    </p:spTree>
    <p:extLst>
      <p:ext uri="{BB962C8B-B14F-4D97-AF65-F5344CB8AC3E}">
        <p14:creationId xmlns:p14="http://schemas.microsoft.com/office/powerpoint/2010/main" val="1745092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55</a:t>
            </a:fld>
            <a:endParaRPr lang="es-ES"/>
          </a:p>
        </p:txBody>
      </p:sp>
    </p:spTree>
    <p:extLst>
      <p:ext uri="{BB962C8B-B14F-4D97-AF65-F5344CB8AC3E}">
        <p14:creationId xmlns:p14="http://schemas.microsoft.com/office/powerpoint/2010/main" val="3455625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56</a:t>
            </a:fld>
            <a:endParaRPr lang="es-ES"/>
          </a:p>
        </p:txBody>
      </p:sp>
    </p:spTree>
    <p:extLst>
      <p:ext uri="{BB962C8B-B14F-4D97-AF65-F5344CB8AC3E}">
        <p14:creationId xmlns:p14="http://schemas.microsoft.com/office/powerpoint/2010/main" val="3274645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57</a:t>
            </a:fld>
            <a:endParaRPr lang="es-ES"/>
          </a:p>
        </p:txBody>
      </p:sp>
    </p:spTree>
    <p:extLst>
      <p:ext uri="{BB962C8B-B14F-4D97-AF65-F5344CB8AC3E}">
        <p14:creationId xmlns:p14="http://schemas.microsoft.com/office/powerpoint/2010/main" val="21522686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58</a:t>
            </a:fld>
            <a:endParaRPr lang="es-ES"/>
          </a:p>
        </p:txBody>
      </p:sp>
    </p:spTree>
    <p:extLst>
      <p:ext uri="{BB962C8B-B14F-4D97-AF65-F5344CB8AC3E}">
        <p14:creationId xmlns:p14="http://schemas.microsoft.com/office/powerpoint/2010/main" val="11709127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59</a:t>
            </a:fld>
            <a:endParaRPr lang="es-ES"/>
          </a:p>
        </p:txBody>
      </p:sp>
    </p:spTree>
    <p:extLst>
      <p:ext uri="{BB962C8B-B14F-4D97-AF65-F5344CB8AC3E}">
        <p14:creationId xmlns:p14="http://schemas.microsoft.com/office/powerpoint/2010/main" val="40338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a:t>
            </a:fld>
            <a:endParaRPr lang="es-ES"/>
          </a:p>
        </p:txBody>
      </p:sp>
    </p:spTree>
    <p:extLst>
      <p:ext uri="{BB962C8B-B14F-4D97-AF65-F5344CB8AC3E}">
        <p14:creationId xmlns:p14="http://schemas.microsoft.com/office/powerpoint/2010/main" val="310811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60</a:t>
            </a:fld>
            <a:endParaRPr lang="es-ES"/>
          </a:p>
        </p:txBody>
      </p:sp>
    </p:spTree>
    <p:extLst>
      <p:ext uri="{BB962C8B-B14F-4D97-AF65-F5344CB8AC3E}">
        <p14:creationId xmlns:p14="http://schemas.microsoft.com/office/powerpoint/2010/main" val="38261590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61</a:t>
            </a:fld>
            <a:endParaRPr lang="es-ES"/>
          </a:p>
        </p:txBody>
      </p:sp>
    </p:spTree>
    <p:extLst>
      <p:ext uri="{BB962C8B-B14F-4D97-AF65-F5344CB8AC3E}">
        <p14:creationId xmlns:p14="http://schemas.microsoft.com/office/powerpoint/2010/main" val="1199410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62</a:t>
            </a:fld>
            <a:endParaRPr lang="es-ES"/>
          </a:p>
        </p:txBody>
      </p:sp>
    </p:spTree>
    <p:extLst>
      <p:ext uri="{BB962C8B-B14F-4D97-AF65-F5344CB8AC3E}">
        <p14:creationId xmlns:p14="http://schemas.microsoft.com/office/powerpoint/2010/main" val="2841873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63</a:t>
            </a:fld>
            <a:endParaRPr lang="es-ES"/>
          </a:p>
        </p:txBody>
      </p:sp>
    </p:spTree>
    <p:extLst>
      <p:ext uri="{BB962C8B-B14F-4D97-AF65-F5344CB8AC3E}">
        <p14:creationId xmlns:p14="http://schemas.microsoft.com/office/powerpoint/2010/main" val="9133276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64</a:t>
            </a:fld>
            <a:endParaRPr lang="es-ES"/>
          </a:p>
        </p:txBody>
      </p:sp>
    </p:spTree>
    <p:extLst>
      <p:ext uri="{BB962C8B-B14F-4D97-AF65-F5344CB8AC3E}">
        <p14:creationId xmlns:p14="http://schemas.microsoft.com/office/powerpoint/2010/main" val="2045960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65</a:t>
            </a:fld>
            <a:endParaRPr lang="es-ES"/>
          </a:p>
        </p:txBody>
      </p:sp>
    </p:spTree>
    <p:extLst>
      <p:ext uri="{BB962C8B-B14F-4D97-AF65-F5344CB8AC3E}">
        <p14:creationId xmlns:p14="http://schemas.microsoft.com/office/powerpoint/2010/main" val="18567668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66</a:t>
            </a:fld>
            <a:endParaRPr lang="es-ES"/>
          </a:p>
        </p:txBody>
      </p:sp>
    </p:spTree>
    <p:extLst>
      <p:ext uri="{BB962C8B-B14F-4D97-AF65-F5344CB8AC3E}">
        <p14:creationId xmlns:p14="http://schemas.microsoft.com/office/powerpoint/2010/main" val="1634998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67</a:t>
            </a:fld>
            <a:endParaRPr lang="es-ES"/>
          </a:p>
        </p:txBody>
      </p:sp>
    </p:spTree>
    <p:extLst>
      <p:ext uri="{BB962C8B-B14F-4D97-AF65-F5344CB8AC3E}">
        <p14:creationId xmlns:p14="http://schemas.microsoft.com/office/powerpoint/2010/main" val="266773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7</a:t>
            </a:fld>
            <a:endParaRPr lang="es-ES"/>
          </a:p>
        </p:txBody>
      </p:sp>
    </p:spTree>
    <p:extLst>
      <p:ext uri="{BB962C8B-B14F-4D97-AF65-F5344CB8AC3E}">
        <p14:creationId xmlns:p14="http://schemas.microsoft.com/office/powerpoint/2010/main" val="348380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8</a:t>
            </a:fld>
            <a:endParaRPr lang="es-ES"/>
          </a:p>
        </p:txBody>
      </p:sp>
    </p:spTree>
    <p:extLst>
      <p:ext uri="{BB962C8B-B14F-4D97-AF65-F5344CB8AC3E}">
        <p14:creationId xmlns:p14="http://schemas.microsoft.com/office/powerpoint/2010/main" val="7926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CDAC9-258C-4DBC-AA03-89EF43B4B4E7}" type="slidenum">
              <a:rPr lang="es-ES"/>
              <a:pPr fontAlgn="base">
                <a:spcBef>
                  <a:spcPct val="0"/>
                </a:spcBef>
                <a:spcAft>
                  <a:spcPct val="0"/>
                </a:spcAft>
              </a:pPr>
              <a:t>9</a:t>
            </a:fld>
            <a:endParaRPr lang="es-ES"/>
          </a:p>
        </p:txBody>
      </p:sp>
    </p:spTree>
    <p:extLst>
      <p:ext uri="{BB962C8B-B14F-4D97-AF65-F5344CB8AC3E}">
        <p14:creationId xmlns:p14="http://schemas.microsoft.com/office/powerpoint/2010/main" val="239722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5D1A475-5DBF-4DCB-8308-C97BA4A9BC0D}" type="datetime1">
              <a:rPr lang="es-ES"/>
              <a:pPr>
                <a:defRPr/>
              </a:pPr>
              <a:t>23/06/2016</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6" name="5 Marcador de número de diapositiva"/>
          <p:cNvSpPr>
            <a:spLocks noGrp="1"/>
          </p:cNvSpPr>
          <p:nvPr>
            <p:ph type="sldNum" sz="quarter" idx="12"/>
          </p:nvPr>
        </p:nvSpPr>
        <p:spPr/>
        <p:txBody>
          <a:bodyPr/>
          <a:lstStyle>
            <a:lvl1pPr>
              <a:defRPr/>
            </a:lvl1pPr>
          </a:lstStyle>
          <a:p>
            <a:pPr>
              <a:defRPr/>
            </a:pPr>
            <a:fld id="{059FF5FC-7C89-4EA6-A935-0935E71D90EF}" type="slidenum">
              <a:rPr lang="es-ES"/>
              <a:pPr>
                <a:defRPr/>
              </a:pPr>
              <a:t>‹N°›</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3C0F85E-BA6B-48BA-9567-584822947969}" type="datetime1">
              <a:rPr lang="es-ES"/>
              <a:pPr>
                <a:defRPr/>
              </a:pPr>
              <a:t>23/06/2016</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6" name="5 Marcador de número de diapositiva"/>
          <p:cNvSpPr>
            <a:spLocks noGrp="1"/>
          </p:cNvSpPr>
          <p:nvPr>
            <p:ph type="sldNum" sz="quarter" idx="12"/>
          </p:nvPr>
        </p:nvSpPr>
        <p:spPr/>
        <p:txBody>
          <a:bodyPr/>
          <a:lstStyle>
            <a:lvl1pPr>
              <a:defRPr/>
            </a:lvl1pPr>
          </a:lstStyle>
          <a:p>
            <a:pPr>
              <a:defRPr/>
            </a:pPr>
            <a:fld id="{101B43BF-3D80-4CF1-ADE8-75338E990985}" type="slidenum">
              <a:rPr lang="es-ES"/>
              <a:pPr>
                <a:defRPr/>
              </a:pPr>
              <a:t>‹N°›</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2B08574-9978-479B-BEDA-5F03A7E82D89}" type="datetime1">
              <a:rPr lang="es-ES"/>
              <a:pPr>
                <a:defRPr/>
              </a:pPr>
              <a:t>23/06/2016</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6" name="5 Marcador de número de diapositiva"/>
          <p:cNvSpPr>
            <a:spLocks noGrp="1"/>
          </p:cNvSpPr>
          <p:nvPr>
            <p:ph type="sldNum" sz="quarter" idx="12"/>
          </p:nvPr>
        </p:nvSpPr>
        <p:spPr/>
        <p:txBody>
          <a:bodyPr/>
          <a:lstStyle>
            <a:lvl1pPr>
              <a:defRPr/>
            </a:lvl1pPr>
          </a:lstStyle>
          <a:p>
            <a:pPr>
              <a:defRPr/>
            </a:pPr>
            <a:fld id="{D35AA5F5-7C33-4C51-8D35-7D4BF256A118}" type="slidenum">
              <a:rPr lang="es-ES"/>
              <a:pPr>
                <a:defRPr/>
              </a:pPr>
              <a:t>‹N°›</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descr="F:\UC\Congreso DSD+SAEE 2013\Datos\Img\Mancha%20verde.png"/>
          <p:cNvPicPr>
            <a:picLocks noChangeAspect="1" noChangeArrowheads="1"/>
          </p:cNvPicPr>
          <p:nvPr userDrawn="1"/>
        </p:nvPicPr>
        <p:blipFill>
          <a:blip r:embed="rId2" cstate="print"/>
          <a:srcRect/>
          <a:stretch>
            <a:fillRect/>
          </a:stretch>
        </p:blipFill>
        <p:spPr bwMode="auto">
          <a:xfrm>
            <a:off x="8281988" y="5929313"/>
            <a:ext cx="1504950" cy="1449387"/>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3 Marcador de fecha"/>
          <p:cNvSpPr>
            <a:spLocks noGrp="1"/>
          </p:cNvSpPr>
          <p:nvPr>
            <p:ph type="dt" sz="half" idx="10"/>
          </p:nvPr>
        </p:nvSpPr>
        <p:spPr/>
        <p:txBody>
          <a:bodyPr/>
          <a:lstStyle>
            <a:lvl1pPr>
              <a:defRPr/>
            </a:lvl1pPr>
          </a:lstStyle>
          <a:p>
            <a:pPr>
              <a:defRPr/>
            </a:pPr>
            <a:fld id="{DD5BFF6E-5C7E-4250-BE4A-538620FB1F07}" type="datetime1">
              <a:rPr lang="es-ES"/>
              <a:pPr>
                <a:defRPr/>
              </a:pPr>
              <a:t>23/06/2016</a:t>
            </a:fld>
            <a:endParaRPr lang="es-ES" dirty="0"/>
          </a:p>
        </p:txBody>
      </p:sp>
      <p:sp>
        <p:nvSpPr>
          <p:cNvPr id="6" name="4 Marcador de pie de página"/>
          <p:cNvSpPr>
            <a:spLocks noGrp="1"/>
          </p:cNvSpPr>
          <p:nvPr>
            <p:ph type="ftr" sz="quarter" idx="11"/>
          </p:nvPr>
        </p:nvSpPr>
        <p:spPr/>
        <p:txBody>
          <a:bodyPr/>
          <a:lstStyle>
            <a:lvl1pPr>
              <a:defRPr dirty="0" smtClean="0">
                <a:latin typeface="Gill Sans" pitchFamily="34" charset="-79"/>
                <a:cs typeface="Gill Sans" pitchFamily="34" charset="-79"/>
              </a:defRPr>
            </a:lvl1pPr>
          </a:lstStyle>
          <a:p>
            <a:pPr>
              <a:defRPr/>
            </a:pPr>
            <a:r>
              <a:rPr lang="es-ES" dirty="0" smtClean="0"/>
              <a:t>CEA  </a:t>
            </a:r>
            <a:r>
              <a:rPr lang="es-ES" dirty="0" err="1" smtClean="0"/>
              <a:t>List</a:t>
            </a:r>
            <a:r>
              <a:rPr lang="es-ES" dirty="0" smtClean="0"/>
              <a:t> / NANO-INNOV</a:t>
            </a:r>
            <a:endParaRPr lang="es-ES" dirty="0"/>
          </a:p>
        </p:txBody>
      </p:sp>
      <p:sp>
        <p:nvSpPr>
          <p:cNvPr id="7" name="5 Marcador de número de diapositiva"/>
          <p:cNvSpPr>
            <a:spLocks noGrp="1"/>
          </p:cNvSpPr>
          <p:nvPr>
            <p:ph type="sldNum" sz="quarter" idx="12"/>
          </p:nvPr>
        </p:nvSpPr>
        <p:spPr>
          <a:xfrm>
            <a:off x="8672513" y="6421438"/>
            <a:ext cx="471487" cy="365125"/>
          </a:xfrm>
        </p:spPr>
        <p:txBody>
          <a:bodyPr/>
          <a:lstStyle>
            <a:lvl1pPr algn="ctr">
              <a:defRPr smtClean="0">
                <a:solidFill>
                  <a:schemeClr val="bg1"/>
                </a:solidFill>
              </a:defRPr>
            </a:lvl1pPr>
          </a:lstStyle>
          <a:p>
            <a:pPr>
              <a:defRPr/>
            </a:pPr>
            <a:fld id="{24E16B05-4EEC-4E55-BE7D-436CC7ACCDE3}" type="slidenum">
              <a:rPr lang="es-ES"/>
              <a:pPr>
                <a:defRPr/>
              </a:pPr>
              <a:t>‹N°›</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CD69B14-DA46-4461-BB48-2176D9CAD886}" type="datetime1">
              <a:rPr lang="es-ES"/>
              <a:pPr>
                <a:defRPr/>
              </a:pPr>
              <a:t>23/06/2016</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6" name="5 Marcador de número de diapositiva"/>
          <p:cNvSpPr>
            <a:spLocks noGrp="1"/>
          </p:cNvSpPr>
          <p:nvPr>
            <p:ph type="sldNum" sz="quarter" idx="12"/>
          </p:nvPr>
        </p:nvSpPr>
        <p:spPr/>
        <p:txBody>
          <a:bodyPr/>
          <a:lstStyle>
            <a:lvl1pPr>
              <a:defRPr/>
            </a:lvl1pPr>
          </a:lstStyle>
          <a:p>
            <a:pPr>
              <a:defRPr/>
            </a:pPr>
            <a:fld id="{DB6ABB1D-8B87-4BF1-B065-DBF753707B35}" type="slidenum">
              <a:rPr lang="es-ES"/>
              <a:pPr>
                <a:defRPr/>
              </a:pPr>
              <a:t>‹N°›</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A7DE5D2-B743-4761-B0EC-3D84D0EB6B9E}" type="datetime1">
              <a:rPr lang="es-ES"/>
              <a:pPr>
                <a:defRPr/>
              </a:pPr>
              <a:t>23/06/2016</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7" name="5 Marcador de número de diapositiva"/>
          <p:cNvSpPr>
            <a:spLocks noGrp="1"/>
          </p:cNvSpPr>
          <p:nvPr>
            <p:ph type="sldNum" sz="quarter" idx="12"/>
          </p:nvPr>
        </p:nvSpPr>
        <p:spPr/>
        <p:txBody>
          <a:bodyPr/>
          <a:lstStyle>
            <a:lvl1pPr>
              <a:defRPr/>
            </a:lvl1pPr>
          </a:lstStyle>
          <a:p>
            <a:pPr>
              <a:defRPr/>
            </a:pPr>
            <a:fld id="{481E0DCF-CCCE-469D-8A36-AF25FA9FE82E}" type="slidenum">
              <a:rPr lang="es-ES"/>
              <a:pPr>
                <a:defRPr/>
              </a:pPr>
              <a:t>‹N°›</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2EFE434-9410-4D77-99FB-D116598D67E3}" type="datetime1">
              <a:rPr lang="es-ES"/>
              <a:pPr>
                <a:defRPr/>
              </a:pPr>
              <a:t>23/06/2016</a:t>
            </a:fld>
            <a:endParaRPr lang="es-ES"/>
          </a:p>
        </p:txBody>
      </p:sp>
      <p:sp>
        <p:nvSpPr>
          <p:cNvPr id="8"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9" name="5 Marcador de número de diapositiva"/>
          <p:cNvSpPr>
            <a:spLocks noGrp="1"/>
          </p:cNvSpPr>
          <p:nvPr>
            <p:ph type="sldNum" sz="quarter" idx="12"/>
          </p:nvPr>
        </p:nvSpPr>
        <p:spPr/>
        <p:txBody>
          <a:bodyPr/>
          <a:lstStyle>
            <a:lvl1pPr>
              <a:defRPr/>
            </a:lvl1pPr>
          </a:lstStyle>
          <a:p>
            <a:pPr>
              <a:defRPr/>
            </a:pPr>
            <a:fld id="{D17FF5B7-972A-419B-A2E9-66EF6032F05C}" type="slidenum">
              <a:rPr lang="es-ES"/>
              <a:pPr>
                <a:defRPr/>
              </a:pPr>
              <a:t>‹N°›</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ACC291C-BCBE-40AA-A072-05E0EAA4643E}" type="datetime1">
              <a:rPr lang="es-ES"/>
              <a:pPr>
                <a:defRPr/>
              </a:pPr>
              <a:t>23/06/2016</a:t>
            </a:fld>
            <a:endParaRPr lang="es-ES"/>
          </a:p>
        </p:txBody>
      </p:sp>
      <p:sp>
        <p:nvSpPr>
          <p:cNvPr id="4"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5" name="5 Marcador de número de diapositiva"/>
          <p:cNvSpPr>
            <a:spLocks noGrp="1"/>
          </p:cNvSpPr>
          <p:nvPr>
            <p:ph type="sldNum" sz="quarter" idx="12"/>
          </p:nvPr>
        </p:nvSpPr>
        <p:spPr/>
        <p:txBody>
          <a:bodyPr/>
          <a:lstStyle>
            <a:lvl1pPr>
              <a:defRPr/>
            </a:lvl1pPr>
          </a:lstStyle>
          <a:p>
            <a:pPr>
              <a:defRPr/>
            </a:pPr>
            <a:fld id="{73F991DB-8E4F-418D-8841-77224F578DA8}" type="slidenum">
              <a:rPr lang="es-ES"/>
              <a:pPr>
                <a:defRPr/>
              </a:pPr>
              <a:t>‹N°›</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92600A7-2C5F-45F4-B114-2953AD78B528}" type="datetime1">
              <a:rPr lang="es-ES"/>
              <a:pPr>
                <a:defRPr/>
              </a:pPr>
              <a:t>23/06/2016</a:t>
            </a:fld>
            <a:endParaRPr lang="es-ES"/>
          </a:p>
        </p:txBody>
      </p:sp>
      <p:sp>
        <p:nvSpPr>
          <p:cNvPr id="3"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4" name="5 Marcador de número de diapositiva"/>
          <p:cNvSpPr>
            <a:spLocks noGrp="1"/>
          </p:cNvSpPr>
          <p:nvPr>
            <p:ph type="sldNum" sz="quarter" idx="12"/>
          </p:nvPr>
        </p:nvSpPr>
        <p:spPr/>
        <p:txBody>
          <a:bodyPr/>
          <a:lstStyle>
            <a:lvl1pPr>
              <a:defRPr/>
            </a:lvl1pPr>
          </a:lstStyle>
          <a:p>
            <a:pPr>
              <a:defRPr/>
            </a:pPr>
            <a:fld id="{5EA6312D-ABD8-480E-8AC5-54713E1A1708}" type="slidenum">
              <a:rPr lang="es-ES"/>
              <a:pPr>
                <a:defRPr/>
              </a:pPr>
              <a:t>‹N°›</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EBA77B-76FF-4E8E-ACD4-1F26643558D4}" type="datetime1">
              <a:rPr lang="es-ES"/>
              <a:pPr>
                <a:defRPr/>
              </a:pPr>
              <a:t>23/06/2016</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7" name="5 Marcador de número de diapositiva"/>
          <p:cNvSpPr>
            <a:spLocks noGrp="1"/>
          </p:cNvSpPr>
          <p:nvPr>
            <p:ph type="sldNum" sz="quarter" idx="12"/>
          </p:nvPr>
        </p:nvSpPr>
        <p:spPr/>
        <p:txBody>
          <a:bodyPr/>
          <a:lstStyle>
            <a:lvl1pPr>
              <a:defRPr/>
            </a:lvl1pPr>
          </a:lstStyle>
          <a:p>
            <a:pPr>
              <a:defRPr/>
            </a:pPr>
            <a:fld id="{EFD25DBB-0F1B-4AF2-A6DA-4C5835E41558}" type="slidenum">
              <a:rPr lang="es-ES"/>
              <a:pPr>
                <a:defRPr/>
              </a:pPr>
              <a:t>‹N°›</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53D597A-C2EA-42AA-A347-6AA4581426A8}" type="datetime1">
              <a:rPr lang="es-ES"/>
              <a:pPr>
                <a:defRPr/>
              </a:pPr>
              <a:t>23/06/2016</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DSD-SEAA CONGRESS 2013</a:t>
            </a:r>
          </a:p>
        </p:txBody>
      </p:sp>
      <p:sp>
        <p:nvSpPr>
          <p:cNvPr id="7" name="5 Marcador de número de diapositiva"/>
          <p:cNvSpPr>
            <a:spLocks noGrp="1"/>
          </p:cNvSpPr>
          <p:nvPr>
            <p:ph type="sldNum" sz="quarter" idx="12"/>
          </p:nvPr>
        </p:nvSpPr>
        <p:spPr/>
        <p:txBody>
          <a:bodyPr/>
          <a:lstStyle>
            <a:lvl1pPr>
              <a:defRPr/>
            </a:lvl1pPr>
          </a:lstStyle>
          <a:p>
            <a:pPr>
              <a:defRPr/>
            </a:pPr>
            <a:fld id="{43715618-CE79-4C63-873E-908EA9A0D549}" type="slidenum">
              <a:rPr lang="es-ES"/>
              <a:pPr>
                <a:defRPr/>
              </a:pPr>
              <a:t>‹N°›</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F:\UC\Congreso DSD+SAEE 2013\Datos\Img\Mancha%20verde.png"/>
          <p:cNvPicPr>
            <a:picLocks noChangeAspect="1" noChangeArrowheads="1"/>
          </p:cNvPicPr>
          <p:nvPr userDrawn="1"/>
        </p:nvPicPr>
        <p:blipFill>
          <a:blip r:embed="rId13" cstate="print"/>
          <a:srcRect/>
          <a:stretch>
            <a:fillRect/>
          </a:stretch>
        </p:blipFill>
        <p:spPr bwMode="auto">
          <a:xfrm>
            <a:off x="8281988" y="5929313"/>
            <a:ext cx="1504950" cy="1449387"/>
          </a:xfrm>
          <a:prstGeom prst="rect">
            <a:avLst/>
          </a:prstGeom>
          <a:noFill/>
          <a:ln w="9525">
            <a:noFill/>
            <a:miter lim="800000"/>
            <a:headEnd/>
            <a:tailEnd/>
          </a:ln>
        </p:spPr>
      </p:pic>
      <p:sp>
        <p:nvSpPr>
          <p:cNvPr id="7" name="6 Redondear rectángulo de esquina diagonal"/>
          <p:cNvSpPr/>
          <p:nvPr userDrawn="1"/>
        </p:nvSpPr>
        <p:spPr>
          <a:xfrm>
            <a:off x="0" y="214313"/>
            <a:ext cx="9144000" cy="1285875"/>
          </a:xfrm>
          <a:prstGeom prst="round2DiagRect">
            <a:avLst>
              <a:gd name="adj1" fmla="val 2198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2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3605D59-411A-44DB-816D-0FA7DF93E1FD}" type="datetime1">
              <a:rPr lang="es-ES"/>
              <a:pPr>
                <a:defRPr/>
              </a:pPr>
              <a:t>23/06/2016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s-ES" dirty="0" smtClean="0"/>
              <a:t>CEA </a:t>
            </a:r>
            <a:r>
              <a:rPr lang="es-ES" dirty="0" err="1" smtClean="0"/>
              <a:t>List</a:t>
            </a:r>
            <a:r>
              <a:rPr lang="es-ES" dirty="0" smtClean="0"/>
              <a:t> / NANO-INNOV</a:t>
            </a:r>
            <a:endParaRPr lang="es-ES" dirty="0"/>
          </a:p>
        </p:txBody>
      </p:sp>
      <p:sp>
        <p:nvSpPr>
          <p:cNvPr id="6" name="5 Marcador de número de diapositiva"/>
          <p:cNvSpPr>
            <a:spLocks noGrp="1"/>
          </p:cNvSpPr>
          <p:nvPr>
            <p:ph type="sldNum" sz="quarter" idx="4"/>
          </p:nvPr>
        </p:nvSpPr>
        <p:spPr>
          <a:xfrm>
            <a:off x="8743950" y="6492875"/>
            <a:ext cx="471488" cy="365125"/>
          </a:xfrm>
          <a:prstGeom prst="rect">
            <a:avLst/>
          </a:prstGeom>
        </p:spPr>
        <p:txBody>
          <a:bodyPr vert="horz" lIns="91440" tIns="45720" rIns="91440" bIns="45720" rtlCol="0" anchor="ctr"/>
          <a:lstStyle>
            <a:lvl1pPr algn="ctr" fontAlgn="auto">
              <a:spcBef>
                <a:spcPts val="0"/>
              </a:spcBef>
              <a:spcAft>
                <a:spcPts val="0"/>
              </a:spcAft>
              <a:defRPr sz="1200" b="0" smtClean="0">
                <a:solidFill>
                  <a:schemeClr val="bg1"/>
                </a:solidFill>
                <a:latin typeface="+mn-lt"/>
                <a:cs typeface="+mn-cs"/>
              </a:defRPr>
            </a:lvl1pPr>
          </a:lstStyle>
          <a:p>
            <a:pPr>
              <a:defRPr/>
            </a:pPr>
            <a:fld id="{05FD3786-72CE-4300-9F2C-4AA52EEA30BA}" type="slidenum">
              <a:rPr lang="es-ES"/>
              <a:pPr>
                <a:defRPr/>
              </a:pPr>
              <a:t>‹N°›</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Gill Sans MT" pitchFamily="34" charset="0"/>
        </a:defRPr>
      </a:lvl2pPr>
      <a:lvl3pPr algn="ctr" rtl="0" fontAlgn="base">
        <a:spcBef>
          <a:spcPct val="0"/>
        </a:spcBef>
        <a:spcAft>
          <a:spcPct val="0"/>
        </a:spcAft>
        <a:defRPr sz="4400">
          <a:solidFill>
            <a:schemeClr val="tx1"/>
          </a:solidFill>
          <a:latin typeface="Gill Sans MT" pitchFamily="34" charset="0"/>
        </a:defRPr>
      </a:lvl3pPr>
      <a:lvl4pPr algn="ctr" rtl="0" fontAlgn="base">
        <a:spcBef>
          <a:spcPct val="0"/>
        </a:spcBef>
        <a:spcAft>
          <a:spcPct val="0"/>
        </a:spcAft>
        <a:defRPr sz="4400">
          <a:solidFill>
            <a:schemeClr val="tx1"/>
          </a:solidFill>
          <a:latin typeface="Gill Sans MT" pitchFamily="34" charset="0"/>
        </a:defRPr>
      </a:lvl4pPr>
      <a:lvl5pPr algn="ctr" rtl="0" fontAlgn="base">
        <a:spcBef>
          <a:spcPct val="0"/>
        </a:spcBef>
        <a:spcAft>
          <a:spcPct val="0"/>
        </a:spcAft>
        <a:defRPr sz="4400">
          <a:solidFill>
            <a:schemeClr val="tx1"/>
          </a:solidFill>
          <a:latin typeface="Gill Sans MT" pitchFamily="34" charset="0"/>
        </a:defRPr>
      </a:lvl5pPr>
      <a:lvl6pPr marL="457200" algn="ctr" rtl="0" fontAlgn="base">
        <a:spcBef>
          <a:spcPct val="0"/>
        </a:spcBef>
        <a:spcAft>
          <a:spcPct val="0"/>
        </a:spcAft>
        <a:defRPr sz="4400">
          <a:solidFill>
            <a:schemeClr val="tx1"/>
          </a:solidFill>
          <a:latin typeface="Gill Sans MT" pitchFamily="34" charset="0"/>
        </a:defRPr>
      </a:lvl6pPr>
      <a:lvl7pPr marL="914400" algn="ctr" rtl="0" fontAlgn="base">
        <a:spcBef>
          <a:spcPct val="0"/>
        </a:spcBef>
        <a:spcAft>
          <a:spcPct val="0"/>
        </a:spcAft>
        <a:defRPr sz="4400">
          <a:solidFill>
            <a:schemeClr val="tx1"/>
          </a:solidFill>
          <a:latin typeface="Gill Sans MT" pitchFamily="34" charset="0"/>
        </a:defRPr>
      </a:lvl7pPr>
      <a:lvl8pPr marL="1371600" algn="ctr" rtl="0" fontAlgn="base">
        <a:spcBef>
          <a:spcPct val="0"/>
        </a:spcBef>
        <a:spcAft>
          <a:spcPct val="0"/>
        </a:spcAft>
        <a:defRPr sz="4400">
          <a:solidFill>
            <a:schemeClr val="tx1"/>
          </a:solidFill>
          <a:latin typeface="Gill Sans MT" pitchFamily="34" charset="0"/>
        </a:defRPr>
      </a:lvl8pPr>
      <a:lvl9pPr marL="1828800" algn="ctr" rtl="0" fontAlgn="base">
        <a:spcBef>
          <a:spcPct val="0"/>
        </a:spcBef>
        <a:spcAft>
          <a:spcPct val="0"/>
        </a:spcAft>
        <a:defRPr sz="4400">
          <a:solidFill>
            <a:schemeClr val="tx1"/>
          </a:solidFill>
          <a:latin typeface="Gill Sans MT"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effectLst>
                  <a:outerShdw blurRad="38100" dist="38100" dir="2700000" algn="tl">
                    <a:srgbClr val="C0C0C0"/>
                  </a:outerShdw>
                </a:effectLst>
                <a:ea typeface="ＭＳ Ｐゴシック" pitchFamily="34" charset="-128"/>
              </a:rPr>
              <a:t>Many</a:t>
            </a:r>
            <a:r>
              <a:rPr lang="fr-FR" sz="2800" dirty="0" smtClean="0">
                <a:effectLst>
                  <a:outerShdw blurRad="38100" dist="38100" dir="2700000" algn="tl">
                    <a:srgbClr val="C0C0C0"/>
                  </a:outerShdw>
                </a:effectLst>
                <a:ea typeface="ＭＳ Ｐゴシック" pitchFamily="34" charset="-128"/>
              </a:rPr>
              <a:t>-</a:t>
            </a:r>
            <a:r>
              <a:rPr lang="fr-FR" sz="2800" dirty="0" err="1" smtClean="0">
                <a:effectLst>
                  <a:outerShdw blurRad="38100" dist="38100" dir="2700000" algn="tl">
                    <a:srgbClr val="C0C0C0"/>
                  </a:outerShdw>
                </a:effectLst>
                <a:ea typeface="ＭＳ Ｐゴシック" pitchFamily="34" charset="-128"/>
              </a:rPr>
              <a:t>core</a:t>
            </a:r>
            <a:r>
              <a:rPr lang="fr-FR" sz="2800" dirty="0" smtClean="0">
                <a:effectLst>
                  <a:outerShdw blurRad="38100" dist="38100" dir="2700000" algn="tl">
                    <a:srgbClr val="C0C0C0"/>
                  </a:outerShdw>
                </a:effectLst>
                <a:ea typeface="ＭＳ Ｐゴシック" pitchFamily="34" charset="-128"/>
              </a:rPr>
              <a:t> </a:t>
            </a:r>
            <a:r>
              <a:rPr lang="fr-FR" sz="2800" dirty="0" err="1" smtClean="0">
                <a:effectLst>
                  <a:outerShdw blurRad="38100" dist="38100" dir="2700000" algn="tl">
                    <a:srgbClr val="C0C0C0"/>
                  </a:outerShdw>
                </a:effectLst>
                <a:ea typeface="ＭＳ Ｐゴシック" pitchFamily="34" charset="-128"/>
              </a:rPr>
              <a:t>programming</a:t>
            </a:r>
            <a:r>
              <a:rPr lang="fr-FR" sz="2800" dirty="0" smtClean="0">
                <a:effectLst>
                  <a:outerShdw blurRad="38100" dist="38100" dir="2700000" algn="tl">
                    <a:srgbClr val="C0C0C0"/>
                  </a:outerShdw>
                </a:effectLst>
                <a:ea typeface="ＭＳ Ｐゴシック" pitchFamily="34" charset="-128"/>
              </a:rPr>
              <a:t>, a </a:t>
            </a:r>
            <a:r>
              <a:rPr lang="fr-FR" sz="2800" dirty="0" err="1" smtClean="0">
                <a:effectLst>
                  <a:outerShdw blurRad="38100" dist="38100" dir="2700000" algn="tl">
                    <a:srgbClr val="C0C0C0"/>
                  </a:outerShdw>
                </a:effectLst>
                <a:ea typeface="ＭＳ Ｐゴシック" pitchFamily="34" charset="-128"/>
              </a:rPr>
              <a:t>practical</a:t>
            </a:r>
            <a:r>
              <a:rPr lang="fr-FR" sz="2800" dirty="0" smtClean="0">
                <a:effectLst>
                  <a:outerShdw blurRad="38100" dist="38100" dir="2700000" algn="tl">
                    <a:srgbClr val="C0C0C0"/>
                  </a:outerShdw>
                </a:effectLst>
                <a:ea typeface="ＭＳ Ｐゴシック" pitchFamily="34" charset="-128"/>
              </a:rPr>
              <a:t> </a:t>
            </a:r>
            <a:r>
              <a:rPr lang="fr-FR" sz="2800" dirty="0" err="1" smtClean="0">
                <a:effectLst>
                  <a:outerShdw blurRad="38100" dist="38100" dir="2700000" algn="tl">
                    <a:srgbClr val="C0C0C0"/>
                  </a:outerShdw>
                </a:effectLst>
                <a:ea typeface="ＭＳ Ｐゴシック" pitchFamily="34" charset="-128"/>
              </a:rPr>
              <a:t>approach</a:t>
            </a:r>
            <a:r>
              <a:rPr lang="fr-FR" sz="2800" dirty="0" smtClean="0">
                <a:effectLst>
                  <a:outerShdw blurRad="38100" dist="38100" dir="2700000" algn="tl">
                    <a:srgbClr val="C0C0C0"/>
                  </a:outerShdw>
                </a:effectLst>
                <a:ea typeface="ＭＳ Ｐゴシック" pitchFamily="34" charset="-128"/>
              </a:rPr>
              <a:t>.</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a:t>
            </a:fld>
            <a:endParaRPr lang="es-ES"/>
          </a:p>
        </p:txBody>
      </p:sp>
      <p:sp>
        <p:nvSpPr>
          <p:cNvPr id="2" name="AutoShape 2" descr="http://buag.univ-ag.fr/sites/buag.univ-ag.fr/files/bonhommeidee.png"/>
          <p:cNvSpPr>
            <a:spLocks noChangeAspect="1" noChangeArrowheads="1"/>
          </p:cNvSpPr>
          <p:nvPr/>
        </p:nvSpPr>
        <p:spPr bwMode="auto">
          <a:xfrm>
            <a:off x="155575" y="-1973263"/>
            <a:ext cx="2914650" cy="411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1 Título"/>
          <p:cNvSpPr txBox="1">
            <a:spLocks/>
          </p:cNvSpPr>
          <p:nvPr/>
        </p:nvSpPr>
        <p:spPr bwMode="auto">
          <a:xfrm>
            <a:off x="-324544" y="2348880"/>
            <a:ext cx="6408712" cy="35283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fr-FR" sz="2800" dirty="0" smtClean="0">
                <a:latin typeface="+mj-lt"/>
              </a:rPr>
              <a:t>COMPAS </a:t>
            </a:r>
            <a:r>
              <a:rPr lang="fr-FR" sz="2800" dirty="0" err="1" smtClean="0">
                <a:latin typeface="+mj-lt"/>
              </a:rPr>
              <a:t>conference</a:t>
            </a:r>
            <a:endParaRPr lang="fr-FR" sz="2800" dirty="0" smtClean="0">
              <a:latin typeface="+mj-l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smtClean="0">
                <a:ln>
                  <a:noFill/>
                </a:ln>
                <a:solidFill>
                  <a:schemeClr val="tx1"/>
                </a:solidFill>
                <a:uLnTx/>
                <a:uFillTx/>
                <a:latin typeface="+mj-lt"/>
                <a:ea typeface="ＭＳ Ｐゴシック" pitchFamily="34" charset="-128"/>
                <a:cs typeface="+mj-cs"/>
              </a:rPr>
              <a:t>July 5-8 </a:t>
            </a:r>
            <a:r>
              <a:rPr kumimoji="0" lang="fr-FR" sz="2800" b="0" i="0" u="none" strike="noStrike" kern="1200" cap="none" spc="0" normalizeH="0" baseline="0" noProof="0" dirty="0" smtClean="0">
                <a:ln>
                  <a:noFill/>
                </a:ln>
                <a:solidFill>
                  <a:schemeClr val="tx1"/>
                </a:solidFill>
                <a:uLnTx/>
                <a:uFillTx/>
                <a:latin typeface="+mj-lt"/>
                <a:ea typeface="ＭＳ Ｐゴシック" pitchFamily="34" charset="-128"/>
                <a:cs typeface="+mj-cs"/>
              </a:rPr>
              <a:t>2016</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fr-FR" sz="2800" dirty="0" smtClean="0">
              <a:latin typeface="+mj-lt"/>
              <a:ea typeface="ＭＳ Ｐゴシック" pitchFamily="34"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smtClean="0">
                <a:ln>
                  <a:noFill/>
                </a:ln>
                <a:solidFill>
                  <a:schemeClr val="tx1"/>
                </a:solidFill>
                <a:uLnTx/>
                <a:uFillTx/>
                <a:latin typeface="+mj-lt"/>
                <a:ea typeface="ＭＳ Ｐゴシック" pitchFamily="34" charset="-128"/>
                <a:cs typeface="+mj-cs"/>
              </a:rPr>
              <a:t>Pierre Bomel</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800" noProof="0" dirty="0" smtClean="0">
                <a:latin typeface="+mj-lt"/>
                <a:ea typeface="ＭＳ Ｐゴシック" pitchFamily="34" charset="-128"/>
                <a:cs typeface="+mj-cs"/>
              </a:rPr>
              <a:t>Université de Bretagne Sud</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800" dirty="0" smtClean="0">
                <a:latin typeface="+mj-lt"/>
                <a:ea typeface="ＭＳ Ｐゴシック" pitchFamily="34" charset="-128"/>
                <a:cs typeface="+mj-cs"/>
              </a:rPr>
              <a:t>Lab-STICC</a:t>
            </a:r>
            <a:r>
              <a:rPr lang="fr-FR" sz="2800" noProof="0" dirty="0" smtClean="0">
                <a:latin typeface="+mj-lt"/>
                <a:ea typeface="ＭＳ Ｐゴシック" pitchFamily="34" charset="-128"/>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800" noProof="0" dirty="0" smtClean="0">
                <a:latin typeface="+mj-lt"/>
                <a:ea typeface="ＭＳ Ｐゴシック" pitchFamily="34" charset="-128"/>
                <a:cs typeface="+mj-cs"/>
              </a:rPr>
              <a:t>Lorient, France</a:t>
            </a:r>
          </a:p>
        </p:txBody>
      </p:sp>
      <p:grpSp>
        <p:nvGrpSpPr>
          <p:cNvPr id="15" name="Groupe 14"/>
          <p:cNvGrpSpPr/>
          <p:nvPr/>
        </p:nvGrpSpPr>
        <p:grpSpPr>
          <a:xfrm>
            <a:off x="6084168" y="2123564"/>
            <a:ext cx="2454583" cy="1305436"/>
            <a:chOff x="6516216" y="3212976"/>
            <a:chExt cx="2454583" cy="1305436"/>
          </a:xfrm>
        </p:grpSpPr>
        <p:pic>
          <p:nvPicPr>
            <p:cNvPr id="1026" name="Picture 2"/>
            <p:cNvPicPr>
              <a:picLocks noChangeAspect="1" noChangeArrowheads="1"/>
            </p:cNvPicPr>
            <p:nvPr/>
          </p:nvPicPr>
          <p:blipFill>
            <a:blip r:embed="rId3" cstate="print"/>
            <a:srcRect/>
            <a:stretch>
              <a:fillRect/>
            </a:stretch>
          </p:blipFill>
          <p:spPr bwMode="auto">
            <a:xfrm>
              <a:off x="6948264" y="3212976"/>
              <a:ext cx="1563325" cy="984895"/>
            </a:xfrm>
            <a:prstGeom prst="rect">
              <a:avLst/>
            </a:prstGeom>
            <a:noFill/>
            <a:ln w="9525">
              <a:noFill/>
              <a:miter lim="800000"/>
              <a:headEnd/>
              <a:tailEnd/>
            </a:ln>
          </p:spPr>
        </p:pic>
        <p:sp>
          <p:nvSpPr>
            <p:cNvPr id="10" name="Rectangle 9"/>
            <p:cNvSpPr/>
            <p:nvPr/>
          </p:nvSpPr>
          <p:spPr>
            <a:xfrm>
              <a:off x="6516216" y="4149080"/>
              <a:ext cx="2454583" cy="369332"/>
            </a:xfrm>
            <a:prstGeom prst="rect">
              <a:avLst/>
            </a:prstGeom>
          </p:spPr>
          <p:txBody>
            <a:bodyPr wrap="none">
              <a:spAutoFit/>
            </a:bodyPr>
            <a:lstStyle/>
            <a:p>
              <a:r>
                <a:rPr lang="fr-FR" dirty="0" smtClean="0"/>
                <a:t>http://www.univ-ubs.fr/</a:t>
              </a:r>
              <a:endParaRPr lang="fr-FR" dirty="0"/>
            </a:p>
          </p:txBody>
        </p:sp>
      </p:grpSp>
      <p:grpSp>
        <p:nvGrpSpPr>
          <p:cNvPr id="14" name="Groupe 13"/>
          <p:cNvGrpSpPr/>
          <p:nvPr/>
        </p:nvGrpSpPr>
        <p:grpSpPr>
          <a:xfrm>
            <a:off x="6014099" y="3919417"/>
            <a:ext cx="2567558" cy="1449452"/>
            <a:chOff x="5652120" y="4581128"/>
            <a:chExt cx="2567558" cy="1449452"/>
          </a:xfrm>
        </p:grpSpPr>
        <p:pic>
          <p:nvPicPr>
            <p:cNvPr id="1028" name="Picture 4"/>
            <p:cNvPicPr>
              <a:picLocks noChangeAspect="1" noChangeArrowheads="1"/>
            </p:cNvPicPr>
            <p:nvPr/>
          </p:nvPicPr>
          <p:blipFill>
            <a:blip r:embed="rId4" cstate="print"/>
            <a:srcRect/>
            <a:stretch>
              <a:fillRect/>
            </a:stretch>
          </p:blipFill>
          <p:spPr bwMode="auto">
            <a:xfrm>
              <a:off x="5724128" y="4581128"/>
              <a:ext cx="2495550" cy="1333500"/>
            </a:xfrm>
            <a:prstGeom prst="rect">
              <a:avLst/>
            </a:prstGeom>
            <a:noFill/>
            <a:ln w="9525">
              <a:noFill/>
              <a:miter lim="800000"/>
              <a:headEnd/>
              <a:tailEnd/>
            </a:ln>
          </p:spPr>
        </p:pic>
        <p:sp>
          <p:nvSpPr>
            <p:cNvPr id="13" name="Rectangle 12"/>
            <p:cNvSpPr/>
            <p:nvPr/>
          </p:nvSpPr>
          <p:spPr>
            <a:xfrm>
              <a:off x="5652120" y="5661248"/>
              <a:ext cx="2428935" cy="369332"/>
            </a:xfrm>
            <a:prstGeom prst="rect">
              <a:avLst/>
            </a:prstGeom>
          </p:spPr>
          <p:txBody>
            <a:bodyPr wrap="none">
              <a:spAutoFit/>
            </a:bodyPr>
            <a:lstStyle/>
            <a:p>
              <a:r>
                <a:rPr lang="fr-FR" dirty="0" smtClean="0"/>
                <a:t>http://www.lab-sticc.fr/</a:t>
              </a:r>
              <a:endParaRPr lang="fr-FR"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(but not </a:t>
            </a:r>
            <a:r>
              <a:rPr lang="fr-FR" sz="2800" dirty="0" err="1" smtClean="0"/>
              <a:t>only</a:t>
            </a:r>
            <a:r>
              <a:rPr lang="fr-FR" sz="2800" dirty="0" smtClean="0"/>
              <a:t>)</a:t>
            </a:r>
            <a:br>
              <a:rPr lang="fr-FR" sz="2800" dirty="0" smtClean="0"/>
            </a:br>
            <a:r>
              <a:rPr lang="fr-FR" sz="2800" dirty="0" smtClean="0"/>
              <a:t> Can </a:t>
            </a:r>
            <a:r>
              <a:rPr lang="fr-FR" sz="2800" dirty="0" err="1" smtClean="0"/>
              <a:t>different</a:t>
            </a:r>
            <a:r>
              <a:rPr lang="fr-FR" sz="2800" dirty="0" smtClean="0"/>
              <a:t> </a:t>
            </a:r>
            <a:r>
              <a:rPr lang="fr-FR" sz="2800" dirty="0" err="1" smtClean="0"/>
              <a:t>executions</a:t>
            </a:r>
            <a:r>
              <a:rPr lang="fr-FR" sz="2800" dirty="0" smtClean="0"/>
              <a:t> </a:t>
            </a:r>
            <a:r>
              <a:rPr lang="fr-FR" sz="2800" dirty="0" err="1" smtClean="0"/>
              <a:t>produce</a:t>
            </a:r>
            <a:r>
              <a:rPr lang="fr-FR" sz="2800" dirty="0" smtClean="0"/>
              <a:t> </a:t>
            </a:r>
            <a:r>
              <a:rPr lang="fr-FR" sz="2800" dirty="0" err="1" smtClean="0"/>
              <a:t>different</a:t>
            </a:r>
            <a:r>
              <a:rPr lang="fr-FR" sz="2800" dirty="0" smtClean="0"/>
              <a:t> </a:t>
            </a:r>
            <a:r>
              <a:rPr lang="fr-FR" sz="2800" dirty="0" err="1" smtClean="0"/>
              <a:t>results</a:t>
            </a:r>
            <a:r>
              <a:rPr lang="fr-FR" sz="2800" dirty="0" smtClean="0"/>
              <a:t> ?</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10</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79512" y="1582554"/>
            <a:ext cx="8784976" cy="1477328"/>
          </a:xfrm>
          <a:prstGeom prst="rect">
            <a:avLst/>
          </a:prstGeom>
        </p:spPr>
        <p:txBody>
          <a:bodyPr wrap="square">
            <a:spAutoFit/>
          </a:bodyPr>
          <a:lstStyle/>
          <a:p>
            <a:pPr algn="just">
              <a:defRPr/>
            </a:pPr>
            <a:r>
              <a:rPr lang="fr-FR" dirty="0" err="1" smtClean="0">
                <a:latin typeface="+mn-lt"/>
                <a:ea typeface="ＭＳ Ｐゴシック" pitchFamily="34" charset="-128"/>
              </a:rPr>
              <a:t>Unfortunately</a:t>
            </a:r>
            <a:r>
              <a:rPr lang="fr-FR" dirty="0" smtClean="0">
                <a:latin typeface="+mn-lt"/>
                <a:ea typeface="ＭＳ Ｐゴシック" pitchFamily="34" charset="-128"/>
              </a:rPr>
              <a:t> YES …</a:t>
            </a:r>
          </a:p>
          <a:p>
            <a:pPr algn="just">
              <a:defRPr/>
            </a:pPr>
            <a:endParaRPr lang="fr-FR" dirty="0">
              <a:latin typeface="+mn-lt"/>
              <a:ea typeface="ＭＳ Ｐゴシック" pitchFamily="34" charset="-128"/>
            </a:endParaRPr>
          </a:p>
          <a:p>
            <a:pPr algn="just">
              <a:defRPr/>
            </a:pPr>
            <a:r>
              <a:rPr lang="fr-FR" dirty="0" smtClean="0">
                <a:latin typeface="+mn-lt"/>
                <a:ea typeface="ＭＳ Ｐゴシック" pitchFamily="34" charset="-128"/>
              </a:rPr>
              <a:t>It </a:t>
            </a:r>
            <a:r>
              <a:rPr lang="fr-FR" dirty="0" err="1" smtClean="0">
                <a:latin typeface="+mn-lt"/>
                <a:ea typeface="ＭＳ Ｐゴシック" pitchFamily="34" charset="-128"/>
              </a:rPr>
              <a:t>is</a:t>
            </a:r>
            <a:r>
              <a:rPr lang="fr-FR" dirty="0" smtClean="0">
                <a:latin typeface="+mn-lt"/>
                <a:ea typeface="ＭＳ Ｐゴシック" pitchFamily="34" charset="-128"/>
              </a:rPr>
              <a:t> due to the </a:t>
            </a:r>
            <a:r>
              <a:rPr lang="fr-FR" dirty="0" err="1" smtClean="0">
                <a:latin typeface="+mn-lt"/>
                <a:ea typeface="ＭＳ Ｐゴシック" pitchFamily="34" charset="-128"/>
              </a:rPr>
              <a:t>ordering</a:t>
            </a:r>
            <a:r>
              <a:rPr lang="fr-FR" dirty="0" smtClean="0">
                <a:latin typeface="+mn-lt"/>
                <a:ea typeface="ＭＳ Ｐゴシック" pitchFamily="34" charset="-128"/>
              </a:rPr>
              <a:t> of the </a:t>
            </a:r>
            <a:r>
              <a:rPr lang="fr-FR" dirty="0" err="1" smtClean="0">
                <a:latin typeface="+mn-lt"/>
                <a:ea typeface="ＭＳ Ｐゴシック" pitchFamily="34" charset="-128"/>
              </a:rPr>
              <a:t>floating</a:t>
            </a:r>
            <a:r>
              <a:rPr lang="fr-FR" dirty="0" smtClean="0">
                <a:latin typeface="+mn-lt"/>
                <a:ea typeface="ＭＳ Ｐゴシック" pitchFamily="34" charset="-128"/>
              </a:rPr>
              <a:t> </a:t>
            </a:r>
            <a:r>
              <a:rPr lang="fr-FR" dirty="0" err="1" smtClean="0">
                <a:latin typeface="+mn-lt"/>
                <a:ea typeface="ＭＳ Ｐゴシック" pitchFamily="34" charset="-128"/>
              </a:rPr>
              <a:t>operations</a:t>
            </a:r>
            <a:r>
              <a:rPr lang="fr-FR" dirty="0" smtClean="0">
                <a:latin typeface="+mn-lt"/>
                <a:ea typeface="ＭＳ Ｐゴシック" pitchFamily="34" charset="-128"/>
              </a:rPr>
              <a:t> </a:t>
            </a:r>
            <a:r>
              <a:rPr lang="fr-FR" dirty="0" err="1" smtClean="0">
                <a:latin typeface="+mn-lt"/>
                <a:ea typeface="ＭＳ Ｐゴシック" pitchFamily="34" charset="-128"/>
              </a:rPr>
              <a:t>done</a:t>
            </a:r>
            <a:r>
              <a:rPr lang="fr-FR" dirty="0" smtClean="0">
                <a:latin typeface="+mn-lt"/>
                <a:ea typeface="ＭＳ Ｐゴシック" pitchFamily="34" charset="-128"/>
              </a:rPr>
              <a:t> by the threads and the </a:t>
            </a:r>
            <a:r>
              <a:rPr lang="fr-FR" dirty="0" err="1" smtClean="0">
                <a:latin typeface="+mn-lt"/>
                <a:ea typeface="ＭＳ Ｐゴシック" pitchFamily="34" charset="-128"/>
              </a:rPr>
              <a:t>unavoidable</a:t>
            </a:r>
            <a:r>
              <a:rPr lang="fr-FR" dirty="0" smtClean="0">
                <a:latin typeface="+mn-lt"/>
                <a:ea typeface="ＭＳ Ｐゴシック" pitchFamily="34" charset="-128"/>
              </a:rPr>
              <a:t> </a:t>
            </a:r>
            <a:r>
              <a:rPr lang="fr-FR" dirty="0" err="1" smtClean="0">
                <a:latin typeface="+mn-lt"/>
                <a:ea typeface="ＭＳ Ｐゴシック" pitchFamily="34" charset="-128"/>
              </a:rPr>
              <a:t>roundings</a:t>
            </a:r>
            <a:r>
              <a:rPr lang="fr-FR" dirty="0" smtClean="0">
                <a:latin typeface="+mn-lt"/>
                <a:ea typeface="ＭＳ Ｐゴシック" pitchFamily="34" charset="-128"/>
              </a:rPr>
              <a:t> </a:t>
            </a:r>
            <a:r>
              <a:rPr lang="fr-FR" dirty="0" err="1" smtClean="0">
                <a:latin typeface="+mn-lt"/>
                <a:ea typeface="ＭＳ Ｐゴシック" pitchFamily="34" charset="-128"/>
              </a:rPr>
              <a:t>occuring</a:t>
            </a:r>
            <a:r>
              <a:rPr lang="fr-FR" dirty="0" smtClean="0">
                <a:latin typeface="+mn-lt"/>
                <a:ea typeface="ＭＳ Ｐゴシック" pitchFamily="34" charset="-128"/>
              </a:rPr>
              <a:t> at </a:t>
            </a:r>
            <a:r>
              <a:rPr lang="fr-FR" dirty="0" err="1" smtClean="0">
                <a:latin typeface="+mn-lt"/>
                <a:ea typeface="ＭＳ Ｐゴシック" pitchFamily="34" charset="-128"/>
              </a:rPr>
              <a:t>each</a:t>
            </a:r>
            <a:r>
              <a:rPr lang="fr-FR" dirty="0" smtClean="0">
                <a:latin typeface="+mn-lt"/>
                <a:ea typeface="ＭＳ Ｐゴシック" pitchFamily="34" charset="-128"/>
              </a:rPr>
              <a:t> </a:t>
            </a:r>
            <a:r>
              <a:rPr lang="fr-FR" dirty="0" err="1" smtClean="0">
                <a:latin typeface="+mn-lt"/>
                <a:ea typeface="ＭＳ Ｐゴシック" pitchFamily="34" charset="-128"/>
              </a:rPr>
              <a:t>step</a:t>
            </a:r>
            <a:r>
              <a:rPr lang="fr-FR" dirty="0">
                <a:latin typeface="+mn-lt"/>
                <a:ea typeface="ＭＳ Ｐゴシック" pitchFamily="34" charset="-128"/>
              </a:rPr>
              <a:t> </a:t>
            </a:r>
            <a:r>
              <a:rPr lang="fr-FR" dirty="0" smtClean="0">
                <a:latin typeface="+mn-lt"/>
                <a:ea typeface="ＭＳ Ｐゴシック" pitchFamily="34" charset="-128"/>
              </a:rPr>
              <a:t>in the </a:t>
            </a:r>
            <a:r>
              <a:rPr lang="fr-FR" dirty="0" err="1" smtClean="0">
                <a:latin typeface="+mn-lt"/>
                <a:ea typeface="ＭＳ Ｐゴシック" pitchFamily="34" charset="-128"/>
              </a:rPr>
              <a:t>FPUs</a:t>
            </a:r>
            <a:r>
              <a:rPr lang="fr-FR" dirty="0" smtClean="0">
                <a:latin typeface="+mn-lt"/>
                <a:ea typeface="ＭＳ Ｐゴシック" pitchFamily="34" charset="-128"/>
              </a:rPr>
              <a:t>. </a:t>
            </a:r>
            <a:r>
              <a:rPr lang="fr-FR" dirty="0" err="1" smtClean="0">
                <a:latin typeface="+mn-lt"/>
                <a:ea typeface="ＭＳ Ｐゴシック" pitchFamily="34" charset="-128"/>
              </a:rPr>
              <a:t>These</a:t>
            </a:r>
            <a:r>
              <a:rPr lang="fr-FR" dirty="0" smtClean="0">
                <a:latin typeface="+mn-lt"/>
                <a:ea typeface="ＭＳ Ｐゴシック" pitchFamily="34" charset="-128"/>
              </a:rPr>
              <a:t> </a:t>
            </a:r>
            <a:r>
              <a:rPr lang="fr-FR" dirty="0" err="1" smtClean="0">
                <a:latin typeface="+mn-lt"/>
                <a:ea typeface="ＭＳ Ｐゴシック" pitchFamily="34" charset="-128"/>
              </a:rPr>
              <a:t>two</a:t>
            </a:r>
            <a:r>
              <a:rPr lang="fr-FR" dirty="0" smtClean="0">
                <a:latin typeface="+mn-lt"/>
                <a:ea typeface="ＭＳ Ｐゴシック" pitchFamily="34" charset="-128"/>
              </a:rPr>
              <a:t> computations </a:t>
            </a:r>
            <a:r>
              <a:rPr lang="fr-FR" dirty="0" err="1" smtClean="0">
                <a:latin typeface="+mn-lt"/>
                <a:ea typeface="ＭＳ Ｐゴシック" pitchFamily="34" charset="-128"/>
              </a:rPr>
              <a:t>may</a:t>
            </a:r>
            <a:r>
              <a:rPr lang="fr-FR" dirty="0" smtClean="0">
                <a:latin typeface="+mn-lt"/>
                <a:ea typeface="ＭＳ Ｐゴシック" pitchFamily="34" charset="-128"/>
              </a:rPr>
              <a:t> not </a:t>
            </a:r>
            <a:r>
              <a:rPr lang="fr-FR" dirty="0" err="1" smtClean="0">
                <a:latin typeface="+mn-lt"/>
                <a:ea typeface="ＭＳ Ｐゴシック" pitchFamily="34" charset="-128"/>
              </a:rPr>
              <a:t>give</a:t>
            </a:r>
            <a:r>
              <a:rPr lang="fr-FR" dirty="0" smtClean="0">
                <a:latin typeface="+mn-lt"/>
                <a:ea typeface="ＭＳ Ｐゴシック" pitchFamily="34" charset="-128"/>
              </a:rPr>
              <a:t> the </a:t>
            </a:r>
            <a:r>
              <a:rPr lang="fr-FR" dirty="0" err="1" smtClean="0">
                <a:latin typeface="+mn-lt"/>
                <a:ea typeface="ＭＳ Ｐゴシック" pitchFamily="34" charset="-128"/>
              </a:rPr>
              <a:t>same</a:t>
            </a:r>
            <a:r>
              <a:rPr lang="fr-FR" dirty="0" smtClean="0">
                <a:latin typeface="+mn-lt"/>
                <a:ea typeface="ＭＳ Ｐゴシック" pitchFamily="34" charset="-128"/>
              </a:rPr>
              <a:t> </a:t>
            </a:r>
            <a:r>
              <a:rPr lang="fr-FR" dirty="0" err="1" smtClean="0">
                <a:latin typeface="+mn-lt"/>
                <a:ea typeface="ＭＳ Ｐゴシック" pitchFamily="34" charset="-128"/>
              </a:rPr>
              <a:t>result</a:t>
            </a:r>
            <a:r>
              <a:rPr lang="fr-FR" dirty="0">
                <a:latin typeface="+mn-lt"/>
                <a:ea typeface="ＭＳ Ｐゴシック" pitchFamily="34" charset="-128"/>
              </a:rPr>
              <a:t> </a:t>
            </a:r>
            <a:r>
              <a:rPr lang="fr-FR" dirty="0" smtClean="0">
                <a:latin typeface="+mn-lt"/>
                <a:ea typeface="ＭＳ Ｐゴシック" pitchFamily="34" charset="-128"/>
              </a:rPr>
              <a:t>(a </a:t>
            </a:r>
            <a:r>
              <a:rPr lang="fr-FR" dirty="0" err="1" smtClean="0">
                <a:latin typeface="+mn-lt"/>
                <a:ea typeface="ＭＳ Ｐゴシック" pitchFamily="34" charset="-128"/>
              </a:rPr>
              <a:t>very</a:t>
            </a:r>
            <a:r>
              <a:rPr lang="fr-FR" dirty="0" smtClean="0">
                <a:latin typeface="+mn-lt"/>
                <a:ea typeface="ＭＳ Ｐゴシック" pitchFamily="34" charset="-128"/>
              </a:rPr>
              <a:t> </a:t>
            </a:r>
            <a:r>
              <a:rPr lang="fr-FR" dirty="0" err="1" smtClean="0">
                <a:latin typeface="+mn-lt"/>
                <a:ea typeface="ＭＳ Ｐゴシック" pitchFamily="34" charset="-128"/>
              </a:rPr>
              <a:t>small</a:t>
            </a:r>
            <a:r>
              <a:rPr lang="fr-FR" dirty="0" smtClean="0">
                <a:latin typeface="+mn-lt"/>
                <a:ea typeface="ＭＳ Ｐゴシック" pitchFamily="34" charset="-128"/>
              </a:rPr>
              <a:t> </a:t>
            </a:r>
            <a:r>
              <a:rPr lang="fr-FR" dirty="0" err="1" smtClean="0">
                <a:latin typeface="+mn-lt"/>
                <a:ea typeface="ＭＳ Ｐゴシック" pitchFamily="34" charset="-128"/>
              </a:rPr>
              <a:t>diff</a:t>
            </a:r>
            <a:r>
              <a:rPr lang="fr-FR" dirty="0" smtClean="0">
                <a:latin typeface="+mn-lt"/>
                <a:ea typeface="ＭＳ Ｐゴシック" pitchFamily="34" charset="-128"/>
              </a:rPr>
              <a:t>. </a:t>
            </a:r>
            <a:r>
              <a:rPr lang="fr-FR" dirty="0" err="1" smtClean="0">
                <a:latin typeface="+mn-lt"/>
                <a:ea typeface="ＭＳ Ｐゴシック" pitchFamily="34" charset="-128"/>
              </a:rPr>
              <a:t>may</a:t>
            </a:r>
            <a:r>
              <a:rPr lang="fr-FR" dirty="0" smtClean="0">
                <a:latin typeface="+mn-lt"/>
                <a:ea typeface="ＭＳ Ｐゴシック" pitchFamily="34" charset="-128"/>
              </a:rPr>
              <a:t> </a:t>
            </a:r>
            <a:r>
              <a:rPr lang="fr-FR" dirty="0" err="1" smtClean="0">
                <a:latin typeface="+mn-lt"/>
                <a:ea typeface="ＭＳ Ｐゴシック" pitchFamily="34" charset="-128"/>
              </a:rPr>
              <a:t>appear</a:t>
            </a:r>
            <a:r>
              <a:rPr lang="fr-FR" dirty="0" smtClean="0">
                <a:latin typeface="+mn-lt"/>
                <a:ea typeface="ＭＳ Ｐゴシック" pitchFamily="34" charset="-128"/>
              </a:rPr>
              <a:t>)</a:t>
            </a:r>
            <a:endParaRPr lang="fr-FR" dirty="0">
              <a:latin typeface="+mn-lt"/>
              <a:ea typeface="ＭＳ Ｐゴシック" pitchFamily="34" charset="-128"/>
            </a:endParaRPr>
          </a:p>
        </p:txBody>
      </p:sp>
      <p:sp>
        <p:nvSpPr>
          <p:cNvPr id="3" name="Rectangle 2"/>
          <p:cNvSpPr/>
          <p:nvPr/>
        </p:nvSpPr>
        <p:spPr>
          <a:xfrm>
            <a:off x="727209" y="3277527"/>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4" name="Ellipse 3"/>
          <p:cNvSpPr/>
          <p:nvPr/>
        </p:nvSpPr>
        <p:spPr>
          <a:xfrm>
            <a:off x="1303273" y="385359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30" name="Rectangle 29"/>
          <p:cNvSpPr/>
          <p:nvPr/>
        </p:nvSpPr>
        <p:spPr>
          <a:xfrm>
            <a:off x="2023353" y="3277527"/>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cxnSp>
        <p:nvCxnSpPr>
          <p:cNvPr id="7" name="Connecteur droit avec flèche 6"/>
          <p:cNvCxnSpPr>
            <a:endCxn id="4" idx="1"/>
          </p:cNvCxnSpPr>
          <p:nvPr/>
        </p:nvCxnSpPr>
        <p:spPr>
          <a:xfrm>
            <a:off x="1015241" y="3565559"/>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4" idx="7"/>
          </p:cNvCxnSpPr>
          <p:nvPr/>
        </p:nvCxnSpPr>
        <p:spPr>
          <a:xfrm flipH="1">
            <a:off x="1610586" y="3565559"/>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1911560" y="446802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39" name="Rectangle 38"/>
          <p:cNvSpPr/>
          <p:nvPr/>
        </p:nvSpPr>
        <p:spPr>
          <a:xfrm>
            <a:off x="2631640" y="3891960"/>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40" name="Connecteur droit avec flèche 39"/>
          <p:cNvCxnSpPr>
            <a:endCxn id="38" idx="1"/>
          </p:cNvCxnSpPr>
          <p:nvPr/>
        </p:nvCxnSpPr>
        <p:spPr>
          <a:xfrm>
            <a:off x="1623528" y="4179992"/>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38" idx="7"/>
          </p:cNvCxnSpPr>
          <p:nvPr/>
        </p:nvCxnSpPr>
        <p:spPr>
          <a:xfrm flipH="1">
            <a:off x="2218873" y="4179992"/>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2499691" y="509681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44" name="Rectangle 43"/>
          <p:cNvSpPr/>
          <p:nvPr/>
        </p:nvSpPr>
        <p:spPr>
          <a:xfrm>
            <a:off x="3219771" y="4520751"/>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cxnSp>
        <p:nvCxnSpPr>
          <p:cNvPr id="48" name="Connecteur droit avec flèche 47"/>
          <p:cNvCxnSpPr>
            <a:endCxn id="43" idx="1"/>
          </p:cNvCxnSpPr>
          <p:nvPr/>
        </p:nvCxnSpPr>
        <p:spPr>
          <a:xfrm>
            <a:off x="2211659" y="4808783"/>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endCxn id="43" idx="7"/>
          </p:cNvCxnSpPr>
          <p:nvPr/>
        </p:nvCxnSpPr>
        <p:spPr>
          <a:xfrm flipH="1">
            <a:off x="2807004" y="4808783"/>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097550" y="572560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57" name="Rectangle 56"/>
          <p:cNvSpPr/>
          <p:nvPr/>
        </p:nvSpPr>
        <p:spPr>
          <a:xfrm>
            <a:off x="3817630" y="5149542"/>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a:t>
            </a:r>
            <a:endParaRPr lang="fr-FR" dirty="0"/>
          </a:p>
        </p:txBody>
      </p:sp>
      <p:cxnSp>
        <p:nvCxnSpPr>
          <p:cNvPr id="61" name="Connecteur droit avec flèche 60"/>
          <p:cNvCxnSpPr>
            <a:endCxn id="56" idx="1"/>
          </p:cNvCxnSpPr>
          <p:nvPr/>
        </p:nvCxnSpPr>
        <p:spPr>
          <a:xfrm>
            <a:off x="2809518" y="5437574"/>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endCxn id="56" idx="7"/>
          </p:cNvCxnSpPr>
          <p:nvPr/>
        </p:nvCxnSpPr>
        <p:spPr>
          <a:xfrm flipH="1">
            <a:off x="3404863" y="5437574"/>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700591" y="3219093"/>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64" name="Ellipse 63"/>
          <p:cNvSpPr/>
          <p:nvPr/>
        </p:nvSpPr>
        <p:spPr>
          <a:xfrm>
            <a:off x="5276655" y="379515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65" name="Rectangle 64"/>
          <p:cNvSpPr/>
          <p:nvPr/>
        </p:nvSpPr>
        <p:spPr>
          <a:xfrm>
            <a:off x="5996735" y="3219093"/>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cxnSp>
        <p:nvCxnSpPr>
          <p:cNvPr id="66" name="Connecteur droit avec flèche 65"/>
          <p:cNvCxnSpPr>
            <a:endCxn id="64" idx="1"/>
          </p:cNvCxnSpPr>
          <p:nvPr/>
        </p:nvCxnSpPr>
        <p:spPr>
          <a:xfrm>
            <a:off x="4988623" y="3507125"/>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endCxn id="64" idx="7"/>
          </p:cNvCxnSpPr>
          <p:nvPr/>
        </p:nvCxnSpPr>
        <p:spPr>
          <a:xfrm flipH="1">
            <a:off x="5583968" y="3507125"/>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782484" y="3210637"/>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73" name="Ellipse 72"/>
          <p:cNvSpPr/>
          <p:nvPr/>
        </p:nvSpPr>
        <p:spPr>
          <a:xfrm>
            <a:off x="7358548" y="378670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74" name="Rectangle 73"/>
          <p:cNvSpPr/>
          <p:nvPr/>
        </p:nvSpPr>
        <p:spPr>
          <a:xfrm>
            <a:off x="8078628" y="3210637"/>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cxnSp>
        <p:nvCxnSpPr>
          <p:cNvPr id="75" name="Connecteur droit avec flèche 74"/>
          <p:cNvCxnSpPr>
            <a:endCxn id="73" idx="1"/>
          </p:cNvCxnSpPr>
          <p:nvPr/>
        </p:nvCxnSpPr>
        <p:spPr>
          <a:xfrm>
            <a:off x="7070516" y="3498669"/>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a:endCxn id="73" idx="7"/>
          </p:cNvCxnSpPr>
          <p:nvPr/>
        </p:nvCxnSpPr>
        <p:spPr>
          <a:xfrm flipH="1">
            <a:off x="7665861" y="3498669"/>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Ellipse 76"/>
          <p:cNvSpPr/>
          <p:nvPr/>
        </p:nvSpPr>
        <p:spPr>
          <a:xfrm>
            <a:off x="6358789" y="444874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cxnSp>
        <p:nvCxnSpPr>
          <p:cNvPr id="78" name="Connecteur droit avec flèche 77"/>
          <p:cNvCxnSpPr>
            <a:stCxn id="64" idx="5"/>
            <a:endCxn id="77" idx="1"/>
          </p:cNvCxnSpPr>
          <p:nvPr/>
        </p:nvCxnSpPr>
        <p:spPr>
          <a:xfrm>
            <a:off x="5583968" y="4102470"/>
            <a:ext cx="827548" cy="39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a:stCxn id="73" idx="3"/>
            <a:endCxn id="77" idx="7"/>
          </p:cNvCxnSpPr>
          <p:nvPr/>
        </p:nvCxnSpPr>
        <p:spPr>
          <a:xfrm flipH="1">
            <a:off x="6666102" y="4094014"/>
            <a:ext cx="745173" cy="40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Ellipse 79"/>
          <p:cNvSpPr/>
          <p:nvPr/>
        </p:nvSpPr>
        <p:spPr>
          <a:xfrm>
            <a:off x="6979953" y="508007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x</a:t>
            </a:r>
            <a:endParaRPr lang="fr-FR" dirty="0"/>
          </a:p>
        </p:txBody>
      </p:sp>
      <p:sp>
        <p:nvSpPr>
          <p:cNvPr id="81" name="Rectangle 80"/>
          <p:cNvSpPr/>
          <p:nvPr/>
        </p:nvSpPr>
        <p:spPr>
          <a:xfrm>
            <a:off x="7700033" y="4504011"/>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a:t>
            </a:r>
            <a:endParaRPr lang="fr-FR" dirty="0"/>
          </a:p>
        </p:txBody>
      </p:sp>
      <p:cxnSp>
        <p:nvCxnSpPr>
          <p:cNvPr id="82" name="Connecteur droit avec flèche 81"/>
          <p:cNvCxnSpPr>
            <a:endCxn id="80" idx="1"/>
          </p:cNvCxnSpPr>
          <p:nvPr/>
        </p:nvCxnSpPr>
        <p:spPr>
          <a:xfrm>
            <a:off x="6691921" y="4792043"/>
            <a:ext cx="340759"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a:endCxn id="80" idx="7"/>
          </p:cNvCxnSpPr>
          <p:nvPr/>
        </p:nvCxnSpPr>
        <p:spPr>
          <a:xfrm flipH="1">
            <a:off x="7287266" y="4792043"/>
            <a:ext cx="412768" cy="34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a:off x="3253488" y="6085646"/>
            <a:ext cx="24082" cy="42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7169403" y="5456855"/>
            <a:ext cx="24082" cy="42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37819" y="5861286"/>
            <a:ext cx="1633781" cy="369332"/>
          </a:xfrm>
          <a:prstGeom prst="rect">
            <a:avLst/>
          </a:prstGeom>
          <a:noFill/>
        </p:spPr>
        <p:txBody>
          <a:bodyPr wrap="none" rtlCol="0">
            <a:spAutoFit/>
          </a:bodyPr>
          <a:lstStyle/>
          <a:p>
            <a:r>
              <a:rPr lang="fr-FR" dirty="0" smtClean="0"/>
              <a:t>(((a*b)*c)*d)*e</a:t>
            </a:r>
            <a:endParaRPr lang="fr-FR" dirty="0"/>
          </a:p>
        </p:txBody>
      </p:sp>
      <p:sp>
        <p:nvSpPr>
          <p:cNvPr id="86" name="ZoneTexte 85"/>
          <p:cNvSpPr txBox="1"/>
          <p:nvPr/>
        </p:nvSpPr>
        <p:spPr>
          <a:xfrm>
            <a:off x="5228309" y="5766809"/>
            <a:ext cx="1633781" cy="369332"/>
          </a:xfrm>
          <a:prstGeom prst="rect">
            <a:avLst/>
          </a:prstGeom>
          <a:noFill/>
        </p:spPr>
        <p:txBody>
          <a:bodyPr wrap="none" rtlCol="0">
            <a:spAutoFit/>
          </a:bodyPr>
          <a:lstStyle/>
          <a:p>
            <a:r>
              <a:rPr lang="fr-FR" dirty="0" smtClean="0"/>
              <a:t>((a*b)*(c*d))*e</a:t>
            </a:r>
            <a:endParaRPr lang="fr-FR" dirty="0"/>
          </a:p>
        </p:txBody>
      </p:sp>
    </p:spTree>
    <p:extLst>
      <p:ext uri="{BB962C8B-B14F-4D97-AF65-F5344CB8AC3E}">
        <p14:creationId xmlns:p14="http://schemas.microsoft.com/office/powerpoint/2010/main" val="1580433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 the minimum </a:t>
            </a:r>
            <a:r>
              <a:rPr lang="fr-FR" sz="2800" dirty="0" err="1" smtClean="0"/>
              <a:t>you</a:t>
            </a:r>
            <a:r>
              <a:rPr lang="fr-FR" sz="2800" dirty="0" smtClean="0"/>
              <a:t> must know </a:t>
            </a:r>
            <a:br>
              <a:rPr lang="fr-FR" sz="2800" dirty="0" smtClean="0"/>
            </a:br>
            <a:r>
              <a:rPr lang="fr-FR" sz="2800" dirty="0" smtClean="0">
                <a:latin typeface="Courier New" panose="02070309020205020404" pitchFamily="49" charset="0"/>
                <a:cs typeface="Courier New" panose="02070309020205020404" pitchFamily="49" charset="0"/>
              </a:rPr>
              <a:t>directives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11</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79512" y="1901106"/>
            <a:ext cx="8784976" cy="4524315"/>
          </a:xfrm>
          <a:prstGeom prst="rect">
            <a:avLst/>
          </a:prstGeom>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region</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for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worksharing</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sections</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single</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flush			// cache </a:t>
            </a:r>
            <a:r>
              <a:rPr lang="fr-FR" dirty="0" err="1">
                <a:latin typeface="Courier New" panose="02070309020205020404" pitchFamily="49" charset="0"/>
                <a:ea typeface="ＭＳ Ｐゴシック" pitchFamily="34" charset="-128"/>
                <a:cs typeface="Courier New" panose="02070309020205020404" pitchFamily="49" charset="0"/>
              </a:rPr>
              <a:t>coherency</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task</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tasks</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master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synchronisation</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critical</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barrier</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taskwait</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atomic</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553145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parallel</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12</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3705084" y="2007295"/>
            <a:ext cx="5141397" cy="1754326"/>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parallel</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num_threads</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(4)</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B</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endParaRPr lang="fr-FR" dirty="0">
              <a:latin typeface="Courier New" panose="02070309020205020404" pitchFamily="49" charset="0"/>
              <a:ea typeface="ＭＳ Ｐゴシック" pitchFamily="34" charset="-128"/>
              <a:cs typeface="Courier New" panose="02070309020205020404" pitchFamily="49" charset="0"/>
            </a:endParaRPr>
          </a:p>
        </p:txBody>
      </p:sp>
      <p:grpSp>
        <p:nvGrpSpPr>
          <p:cNvPr id="3" name="Groupe 2"/>
          <p:cNvGrpSpPr/>
          <p:nvPr/>
        </p:nvGrpSpPr>
        <p:grpSpPr>
          <a:xfrm>
            <a:off x="1691680" y="4653136"/>
            <a:ext cx="5603081" cy="1359028"/>
            <a:chOff x="1117747" y="4218683"/>
            <a:chExt cx="6465046" cy="2009505"/>
          </a:xfrm>
        </p:grpSpPr>
        <p:sp>
          <p:nvSpPr>
            <p:cNvPr id="30" name="Rectangle 29"/>
            <p:cNvSpPr/>
            <p:nvPr/>
          </p:nvSpPr>
          <p:spPr>
            <a:xfrm>
              <a:off x="1117747" y="5129334"/>
              <a:ext cx="1865414" cy="26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31" name="Rectangle 30"/>
            <p:cNvSpPr/>
            <p:nvPr/>
          </p:nvSpPr>
          <p:spPr>
            <a:xfrm>
              <a:off x="3419872" y="4218683"/>
              <a:ext cx="1803360" cy="35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32" name="Rectangle 31"/>
            <p:cNvSpPr/>
            <p:nvPr/>
          </p:nvSpPr>
          <p:spPr>
            <a:xfrm>
              <a:off x="3418843" y="4787050"/>
              <a:ext cx="1803360" cy="3422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33" name="Rectangle 32"/>
            <p:cNvSpPr/>
            <p:nvPr/>
          </p:nvSpPr>
          <p:spPr>
            <a:xfrm>
              <a:off x="3418844" y="5347083"/>
              <a:ext cx="1803360" cy="3466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34" name="Rectangle 33"/>
            <p:cNvSpPr/>
            <p:nvPr/>
          </p:nvSpPr>
          <p:spPr>
            <a:xfrm>
              <a:off x="3418843" y="5885627"/>
              <a:ext cx="1803360" cy="3425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35" name="Rectangle 34"/>
            <p:cNvSpPr/>
            <p:nvPr/>
          </p:nvSpPr>
          <p:spPr>
            <a:xfrm>
              <a:off x="5654251" y="5059051"/>
              <a:ext cx="192854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36" name="Connecteur droit avec flèche 35"/>
            <p:cNvCxnSpPr>
              <a:stCxn id="30" idx="3"/>
              <a:endCxn id="31" idx="1"/>
            </p:cNvCxnSpPr>
            <p:nvPr/>
          </p:nvCxnSpPr>
          <p:spPr>
            <a:xfrm flipV="1">
              <a:off x="2983161" y="4393992"/>
              <a:ext cx="436711" cy="869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30" idx="3"/>
              <a:endCxn id="32" idx="1"/>
            </p:cNvCxnSpPr>
            <p:nvPr/>
          </p:nvCxnSpPr>
          <p:spPr>
            <a:xfrm flipV="1">
              <a:off x="2983161" y="4958192"/>
              <a:ext cx="435682" cy="305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30" idx="3"/>
              <a:endCxn id="33" idx="1"/>
            </p:cNvCxnSpPr>
            <p:nvPr/>
          </p:nvCxnSpPr>
          <p:spPr>
            <a:xfrm>
              <a:off x="2983161" y="5263520"/>
              <a:ext cx="435683" cy="25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30" idx="3"/>
              <a:endCxn id="34" idx="1"/>
            </p:cNvCxnSpPr>
            <p:nvPr/>
          </p:nvCxnSpPr>
          <p:spPr>
            <a:xfrm>
              <a:off x="2983161" y="5263520"/>
              <a:ext cx="435682" cy="793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31" idx="3"/>
              <a:endCxn id="35" idx="1"/>
            </p:cNvCxnSpPr>
            <p:nvPr/>
          </p:nvCxnSpPr>
          <p:spPr>
            <a:xfrm>
              <a:off x="5223232" y="4393992"/>
              <a:ext cx="431019" cy="80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32" idx="3"/>
              <a:endCxn id="35" idx="1"/>
            </p:cNvCxnSpPr>
            <p:nvPr/>
          </p:nvCxnSpPr>
          <p:spPr>
            <a:xfrm>
              <a:off x="5222203" y="4958192"/>
              <a:ext cx="432048" cy="24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33" idx="3"/>
              <a:endCxn id="35" idx="1"/>
            </p:cNvCxnSpPr>
            <p:nvPr/>
          </p:nvCxnSpPr>
          <p:spPr>
            <a:xfrm flipV="1">
              <a:off x="5222204" y="5203067"/>
              <a:ext cx="432047" cy="317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34" idx="3"/>
              <a:endCxn id="35" idx="1"/>
            </p:cNvCxnSpPr>
            <p:nvPr/>
          </p:nvCxnSpPr>
          <p:spPr>
            <a:xfrm flipV="1">
              <a:off x="5222203" y="5203067"/>
              <a:ext cx="432048" cy="853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245933" y="2419993"/>
            <a:ext cx="2926329" cy="923330"/>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 B(); B(); B();</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endParaRPr lang="fr-FR" dirty="0">
              <a:latin typeface="Courier New" panose="02070309020205020404" pitchFamily="49" charset="0"/>
              <a:ea typeface="ＭＳ Ｐゴシック" pitchFamily="34" charset="-128"/>
              <a:cs typeface="Courier New" panose="02070309020205020404" pitchFamily="49" charset="0"/>
            </a:endParaRPr>
          </a:p>
        </p:txBody>
      </p:sp>
      <p:sp>
        <p:nvSpPr>
          <p:cNvPr id="4" name="ZoneTexte 3"/>
          <p:cNvSpPr txBox="1"/>
          <p:nvPr/>
        </p:nvSpPr>
        <p:spPr>
          <a:xfrm>
            <a:off x="1073562" y="1914950"/>
            <a:ext cx="1236236" cy="369332"/>
          </a:xfrm>
          <a:prstGeom prst="rect">
            <a:avLst/>
          </a:prstGeom>
          <a:noFill/>
        </p:spPr>
        <p:txBody>
          <a:bodyPr wrap="none" rtlCol="0">
            <a:spAutoFit/>
          </a:bodyPr>
          <a:lstStyle/>
          <a:p>
            <a:r>
              <a:rPr lang="fr-FR" dirty="0" err="1" smtClean="0"/>
              <a:t>sequential</a:t>
            </a:r>
            <a:endParaRPr lang="fr-FR" dirty="0"/>
          </a:p>
        </p:txBody>
      </p:sp>
      <p:sp>
        <p:nvSpPr>
          <p:cNvPr id="47" name="ZoneTexte 46"/>
          <p:cNvSpPr txBox="1"/>
          <p:nvPr/>
        </p:nvSpPr>
        <p:spPr>
          <a:xfrm>
            <a:off x="5825546" y="1580251"/>
            <a:ext cx="633507" cy="369332"/>
          </a:xfrm>
          <a:prstGeom prst="rect">
            <a:avLst/>
          </a:prstGeom>
          <a:noFill/>
        </p:spPr>
        <p:txBody>
          <a:bodyPr wrap="none" rtlCol="0">
            <a:spAutoFit/>
          </a:bodyPr>
          <a:lstStyle/>
          <a:p>
            <a:r>
              <a:rPr lang="fr-FR" dirty="0" err="1" smtClean="0"/>
              <a:t>omp</a:t>
            </a:r>
            <a:endParaRPr lang="fr-FR" dirty="0"/>
          </a:p>
        </p:txBody>
      </p:sp>
    </p:spTree>
    <p:extLst>
      <p:ext uri="{BB962C8B-B14F-4D97-AF65-F5344CB8AC3E}">
        <p14:creationId xmlns:p14="http://schemas.microsoft.com/office/powerpoint/2010/main" val="2433960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parallel</a:t>
            </a:r>
            <a:r>
              <a:rPr lang="fr-FR" sz="2800" dirty="0" smtClean="0">
                <a:latin typeface="Courier New" panose="02070309020205020404" pitchFamily="49" charset="0"/>
                <a:cs typeface="Courier New" panose="02070309020205020404" pitchFamily="49" charset="0"/>
              </a:rPr>
              <a:t> for</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13</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4585642" y="1821945"/>
            <a:ext cx="3802782" cy="1754326"/>
          </a:xfrm>
          <a:prstGeom prst="rect">
            <a:avLst/>
          </a:prstGeom>
          <a:ln>
            <a:solidFill>
              <a:schemeClr val="accent1"/>
            </a:solidFill>
          </a:ln>
        </p:spPr>
        <p:txBody>
          <a:bodyPr wrap="square">
            <a:spAutoFit/>
          </a:bodyPr>
          <a:lstStyle/>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i;</a:t>
            </a: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parallel</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for</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f</a:t>
            </a:r>
            <a:r>
              <a:rPr lang="fr-FR" dirty="0" smtClean="0">
                <a:latin typeface="Courier New" panose="02070309020205020404" pitchFamily="49" charset="0"/>
                <a:ea typeface="ＭＳ Ｐゴシック" pitchFamily="34" charset="-128"/>
                <a:cs typeface="Courier New" panose="02070309020205020404" pitchFamily="49" charset="0"/>
              </a:rPr>
              <a:t>or(i=0; i &lt; 4; i++) B();</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endParaRPr lang="fr-FR" dirty="0">
              <a:latin typeface="Courier New" panose="02070309020205020404" pitchFamily="49" charset="0"/>
              <a:ea typeface="ＭＳ Ｐゴシック" pitchFamily="34" charset="-128"/>
              <a:cs typeface="Courier New" panose="02070309020205020404" pitchFamily="49" charset="0"/>
            </a:endParaRPr>
          </a:p>
        </p:txBody>
      </p:sp>
      <p:grpSp>
        <p:nvGrpSpPr>
          <p:cNvPr id="21" name="Groupe 20"/>
          <p:cNvGrpSpPr/>
          <p:nvPr/>
        </p:nvGrpSpPr>
        <p:grpSpPr>
          <a:xfrm>
            <a:off x="1691680" y="4653136"/>
            <a:ext cx="5603081" cy="1359028"/>
            <a:chOff x="1117747" y="4218683"/>
            <a:chExt cx="6465046" cy="2009505"/>
          </a:xfrm>
        </p:grpSpPr>
        <p:sp>
          <p:nvSpPr>
            <p:cNvPr id="22" name="Rectangle 21"/>
            <p:cNvSpPr/>
            <p:nvPr/>
          </p:nvSpPr>
          <p:spPr>
            <a:xfrm>
              <a:off x="1117747" y="5129334"/>
              <a:ext cx="1865414" cy="26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3" name="Rectangle 22"/>
            <p:cNvSpPr/>
            <p:nvPr/>
          </p:nvSpPr>
          <p:spPr>
            <a:xfrm>
              <a:off x="3419872" y="4218683"/>
              <a:ext cx="1803360" cy="35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4" name="Rectangle 23"/>
            <p:cNvSpPr/>
            <p:nvPr/>
          </p:nvSpPr>
          <p:spPr>
            <a:xfrm>
              <a:off x="3418843" y="4787050"/>
              <a:ext cx="1803360" cy="3422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5" name="Rectangle 24"/>
            <p:cNvSpPr/>
            <p:nvPr/>
          </p:nvSpPr>
          <p:spPr>
            <a:xfrm>
              <a:off x="3418844" y="5347083"/>
              <a:ext cx="1803360" cy="3466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6" name="Rectangle 25"/>
            <p:cNvSpPr/>
            <p:nvPr/>
          </p:nvSpPr>
          <p:spPr>
            <a:xfrm>
              <a:off x="3418843" y="5885627"/>
              <a:ext cx="1803360" cy="3425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7" name="Rectangle 26"/>
            <p:cNvSpPr/>
            <p:nvPr/>
          </p:nvSpPr>
          <p:spPr>
            <a:xfrm>
              <a:off x="5654251" y="5059051"/>
              <a:ext cx="192854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28" name="Connecteur droit avec flèche 27"/>
            <p:cNvCxnSpPr>
              <a:stCxn id="22" idx="3"/>
              <a:endCxn id="23" idx="1"/>
            </p:cNvCxnSpPr>
            <p:nvPr/>
          </p:nvCxnSpPr>
          <p:spPr>
            <a:xfrm flipV="1">
              <a:off x="2983161" y="4393992"/>
              <a:ext cx="436711" cy="869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3"/>
              <a:endCxn id="24" idx="1"/>
            </p:cNvCxnSpPr>
            <p:nvPr/>
          </p:nvCxnSpPr>
          <p:spPr>
            <a:xfrm flipV="1">
              <a:off x="2983161" y="4958192"/>
              <a:ext cx="435682" cy="305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22" idx="3"/>
              <a:endCxn id="25" idx="1"/>
            </p:cNvCxnSpPr>
            <p:nvPr/>
          </p:nvCxnSpPr>
          <p:spPr>
            <a:xfrm>
              <a:off x="2983161" y="5263520"/>
              <a:ext cx="435683" cy="25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22" idx="3"/>
              <a:endCxn id="26" idx="1"/>
            </p:cNvCxnSpPr>
            <p:nvPr/>
          </p:nvCxnSpPr>
          <p:spPr>
            <a:xfrm>
              <a:off x="2983161" y="5263520"/>
              <a:ext cx="435682" cy="793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23" idx="3"/>
              <a:endCxn id="27" idx="1"/>
            </p:cNvCxnSpPr>
            <p:nvPr/>
          </p:nvCxnSpPr>
          <p:spPr>
            <a:xfrm>
              <a:off x="5223232" y="4393992"/>
              <a:ext cx="431019" cy="80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24" idx="3"/>
              <a:endCxn id="27" idx="1"/>
            </p:cNvCxnSpPr>
            <p:nvPr/>
          </p:nvCxnSpPr>
          <p:spPr>
            <a:xfrm>
              <a:off x="5222203" y="4958192"/>
              <a:ext cx="432048" cy="24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25" idx="3"/>
              <a:endCxn id="27" idx="1"/>
            </p:cNvCxnSpPr>
            <p:nvPr/>
          </p:nvCxnSpPr>
          <p:spPr>
            <a:xfrm flipV="1">
              <a:off x="5222204" y="5203067"/>
              <a:ext cx="432047" cy="317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26" idx="3"/>
              <a:endCxn id="27" idx="1"/>
            </p:cNvCxnSpPr>
            <p:nvPr/>
          </p:nvCxnSpPr>
          <p:spPr>
            <a:xfrm flipV="1">
              <a:off x="5222203" y="5203067"/>
              <a:ext cx="432048" cy="853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368300" y="1932254"/>
            <a:ext cx="3750063" cy="1477328"/>
          </a:xfrm>
          <a:prstGeom prst="rect">
            <a:avLst/>
          </a:prstGeom>
          <a:ln>
            <a:solidFill>
              <a:schemeClr val="accent1"/>
            </a:solidFill>
          </a:ln>
        </p:spPr>
        <p:txBody>
          <a:bodyPr wrap="square">
            <a:spAutoFit/>
          </a:bodyPr>
          <a:lstStyle/>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i;</a:t>
            </a: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for(i=0; i &lt; 4; i++) B();</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endParaRPr lang="fr-FR" dirty="0">
              <a:latin typeface="Courier New" panose="02070309020205020404" pitchFamily="49" charset="0"/>
              <a:ea typeface="ＭＳ Ｐゴシック" pitchFamily="34" charset="-128"/>
              <a:cs typeface="Courier New" panose="02070309020205020404" pitchFamily="49" charset="0"/>
            </a:endParaRPr>
          </a:p>
        </p:txBody>
      </p:sp>
      <p:sp>
        <p:nvSpPr>
          <p:cNvPr id="51" name="ZoneTexte 50"/>
          <p:cNvSpPr txBox="1"/>
          <p:nvPr/>
        </p:nvSpPr>
        <p:spPr>
          <a:xfrm>
            <a:off x="1691680" y="1516355"/>
            <a:ext cx="1236236" cy="369332"/>
          </a:xfrm>
          <a:prstGeom prst="rect">
            <a:avLst/>
          </a:prstGeom>
          <a:noFill/>
        </p:spPr>
        <p:txBody>
          <a:bodyPr wrap="none" rtlCol="0">
            <a:spAutoFit/>
          </a:bodyPr>
          <a:lstStyle/>
          <a:p>
            <a:r>
              <a:rPr lang="fr-FR" dirty="0" err="1" smtClean="0"/>
              <a:t>sequential</a:t>
            </a:r>
            <a:endParaRPr lang="fr-FR" dirty="0"/>
          </a:p>
        </p:txBody>
      </p:sp>
      <p:sp>
        <p:nvSpPr>
          <p:cNvPr id="52" name="ZoneTexte 51"/>
          <p:cNvSpPr txBox="1"/>
          <p:nvPr/>
        </p:nvSpPr>
        <p:spPr>
          <a:xfrm>
            <a:off x="5940152" y="1452613"/>
            <a:ext cx="633507" cy="369332"/>
          </a:xfrm>
          <a:prstGeom prst="rect">
            <a:avLst/>
          </a:prstGeom>
          <a:noFill/>
        </p:spPr>
        <p:txBody>
          <a:bodyPr wrap="none" rtlCol="0">
            <a:spAutoFit/>
          </a:bodyPr>
          <a:lstStyle/>
          <a:p>
            <a:r>
              <a:rPr lang="fr-FR" dirty="0" err="1" smtClean="0"/>
              <a:t>omp</a:t>
            </a:r>
            <a:endParaRPr lang="fr-FR" dirty="0"/>
          </a:p>
        </p:txBody>
      </p:sp>
      <p:sp>
        <p:nvSpPr>
          <p:cNvPr id="53" name="ZoneTexte 52"/>
          <p:cNvSpPr txBox="1"/>
          <p:nvPr/>
        </p:nvSpPr>
        <p:spPr>
          <a:xfrm>
            <a:off x="457200" y="6262319"/>
            <a:ext cx="6801862" cy="369332"/>
          </a:xfrm>
          <a:prstGeom prst="rect">
            <a:avLst/>
          </a:prstGeom>
          <a:noFill/>
        </p:spPr>
        <p:txBody>
          <a:bodyPr wrap="none" rtlCol="0">
            <a:spAutoFit/>
          </a:bodyPr>
          <a:lstStyle/>
          <a:p>
            <a:r>
              <a:rPr lang="fr-FR" dirty="0" err="1" smtClean="0"/>
              <a:t>Loop</a:t>
            </a:r>
            <a:r>
              <a:rPr lang="fr-FR" dirty="0" smtClean="0"/>
              <a:t> variables (i) are </a:t>
            </a:r>
            <a:r>
              <a:rPr lang="fr-FR" dirty="0" err="1" smtClean="0"/>
              <a:t>private</a:t>
            </a:r>
            <a:r>
              <a:rPr lang="fr-FR" dirty="0" smtClean="0"/>
              <a:t>, by default, </a:t>
            </a:r>
            <a:r>
              <a:rPr lang="fr-FR" dirty="0" err="1" smtClean="0"/>
              <a:t>external</a:t>
            </a:r>
            <a:r>
              <a:rPr lang="fr-FR" dirty="0" smtClean="0"/>
              <a:t> one are </a:t>
            </a:r>
            <a:r>
              <a:rPr lang="fr-FR" dirty="0" err="1" smtClean="0"/>
              <a:t>shared</a:t>
            </a:r>
            <a:endParaRPr lang="fr-FR" dirty="0"/>
          </a:p>
        </p:txBody>
      </p:sp>
    </p:spTree>
    <p:extLst>
      <p:ext uri="{BB962C8B-B14F-4D97-AF65-F5344CB8AC3E}">
        <p14:creationId xmlns:p14="http://schemas.microsoft.com/office/powerpoint/2010/main" val="1215282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parallel</a:t>
            </a:r>
            <a:r>
              <a:rPr lang="fr-FR" sz="2800" dirty="0" smtClean="0">
                <a:latin typeface="Courier New" panose="02070309020205020404" pitchFamily="49" charset="0"/>
                <a:cs typeface="Courier New" panose="02070309020205020404" pitchFamily="49" charset="0"/>
              </a:rPr>
              <a:t> sections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14</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4860032" y="1937222"/>
            <a:ext cx="4158883" cy="3693319"/>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parallel</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sections</a:t>
            </a: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section</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B1();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a:latin typeface="Courier New" panose="02070309020205020404" pitchFamily="49" charset="0"/>
                <a:ea typeface="ＭＳ Ｐゴシック" pitchFamily="34" charset="-128"/>
                <a:cs typeface="Courier New" panose="02070309020205020404" pitchFamily="49" charset="0"/>
              </a:rPr>
              <a:t> </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section</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smtClean="0">
                <a:latin typeface="Courier New" panose="02070309020205020404" pitchFamily="49" charset="0"/>
                <a:ea typeface="ＭＳ Ｐゴシック" pitchFamily="34" charset="-128"/>
                <a:cs typeface="Courier New" panose="02070309020205020404" pitchFamily="49" charset="0"/>
              </a:rPr>
              <a:t> B2();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a:latin typeface="Courier New" panose="02070309020205020404" pitchFamily="49" charset="0"/>
                <a:ea typeface="ＭＳ Ｐゴシック" pitchFamily="34" charset="-128"/>
                <a:cs typeface="Courier New" panose="02070309020205020404" pitchFamily="49" charset="0"/>
              </a:rPr>
              <a:t> </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section</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smtClean="0">
                <a:latin typeface="Courier New" panose="02070309020205020404" pitchFamily="49" charset="0"/>
                <a:ea typeface="ＭＳ Ｐゴシック" pitchFamily="34" charset="-128"/>
                <a:cs typeface="Courier New" panose="02070309020205020404" pitchFamily="49" charset="0"/>
              </a:rPr>
              <a:t> B3();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a:latin typeface="Courier New" panose="02070309020205020404" pitchFamily="49" charset="0"/>
                <a:ea typeface="ＭＳ Ｐゴシック" pitchFamily="34" charset="-128"/>
                <a:cs typeface="Courier New" panose="02070309020205020404" pitchFamily="49" charset="0"/>
              </a:rPr>
              <a:t> </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section</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B4();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endParaRPr lang="fr-FR" dirty="0">
              <a:latin typeface="Courier New" panose="02070309020205020404" pitchFamily="49" charset="0"/>
              <a:ea typeface="ＭＳ Ｐゴシック" pitchFamily="34" charset="-128"/>
              <a:cs typeface="Courier New" panose="02070309020205020404" pitchFamily="49" charset="0"/>
            </a:endParaRPr>
          </a:p>
        </p:txBody>
      </p:sp>
      <p:grpSp>
        <p:nvGrpSpPr>
          <p:cNvPr id="21" name="Groupe 20"/>
          <p:cNvGrpSpPr/>
          <p:nvPr/>
        </p:nvGrpSpPr>
        <p:grpSpPr>
          <a:xfrm>
            <a:off x="457200" y="5339069"/>
            <a:ext cx="5603081" cy="1359028"/>
            <a:chOff x="1117747" y="4218683"/>
            <a:chExt cx="6465046" cy="2009505"/>
          </a:xfrm>
        </p:grpSpPr>
        <p:sp>
          <p:nvSpPr>
            <p:cNvPr id="22" name="Rectangle 21"/>
            <p:cNvSpPr/>
            <p:nvPr/>
          </p:nvSpPr>
          <p:spPr>
            <a:xfrm>
              <a:off x="1117747" y="5129334"/>
              <a:ext cx="1865414" cy="26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3" name="Rectangle 22"/>
            <p:cNvSpPr/>
            <p:nvPr/>
          </p:nvSpPr>
          <p:spPr>
            <a:xfrm>
              <a:off x="3419872" y="4218683"/>
              <a:ext cx="1803360" cy="35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B1</a:t>
              </a:r>
              <a:endParaRPr lang="fr-FR" dirty="0"/>
            </a:p>
          </p:txBody>
        </p:sp>
        <p:sp>
          <p:nvSpPr>
            <p:cNvPr id="24" name="Rectangle 23"/>
            <p:cNvSpPr/>
            <p:nvPr/>
          </p:nvSpPr>
          <p:spPr>
            <a:xfrm>
              <a:off x="3418843" y="4787050"/>
              <a:ext cx="1803360" cy="3422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B2</a:t>
              </a:r>
              <a:endParaRPr lang="fr-FR" dirty="0"/>
            </a:p>
          </p:txBody>
        </p:sp>
        <p:sp>
          <p:nvSpPr>
            <p:cNvPr id="25" name="Rectangle 24"/>
            <p:cNvSpPr/>
            <p:nvPr/>
          </p:nvSpPr>
          <p:spPr>
            <a:xfrm>
              <a:off x="3418844" y="5347083"/>
              <a:ext cx="1803360" cy="3466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B3</a:t>
              </a:r>
              <a:endParaRPr lang="fr-FR" dirty="0"/>
            </a:p>
          </p:txBody>
        </p:sp>
        <p:sp>
          <p:nvSpPr>
            <p:cNvPr id="26" name="Rectangle 25"/>
            <p:cNvSpPr/>
            <p:nvPr/>
          </p:nvSpPr>
          <p:spPr>
            <a:xfrm>
              <a:off x="3418843" y="5885627"/>
              <a:ext cx="1803360" cy="3425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B4</a:t>
              </a:r>
              <a:endParaRPr lang="fr-FR" dirty="0"/>
            </a:p>
          </p:txBody>
        </p:sp>
        <p:sp>
          <p:nvSpPr>
            <p:cNvPr id="27" name="Rectangle 26"/>
            <p:cNvSpPr/>
            <p:nvPr/>
          </p:nvSpPr>
          <p:spPr>
            <a:xfrm>
              <a:off x="5654251" y="5059051"/>
              <a:ext cx="192854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28" name="Connecteur droit avec flèche 27"/>
            <p:cNvCxnSpPr>
              <a:stCxn id="22" idx="3"/>
              <a:endCxn id="23" idx="1"/>
            </p:cNvCxnSpPr>
            <p:nvPr/>
          </p:nvCxnSpPr>
          <p:spPr>
            <a:xfrm flipV="1">
              <a:off x="2983161" y="4393992"/>
              <a:ext cx="436711" cy="869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3"/>
              <a:endCxn id="24" idx="1"/>
            </p:cNvCxnSpPr>
            <p:nvPr/>
          </p:nvCxnSpPr>
          <p:spPr>
            <a:xfrm flipV="1">
              <a:off x="2983161" y="4958192"/>
              <a:ext cx="435682" cy="305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22" idx="3"/>
              <a:endCxn id="25" idx="1"/>
            </p:cNvCxnSpPr>
            <p:nvPr/>
          </p:nvCxnSpPr>
          <p:spPr>
            <a:xfrm>
              <a:off x="2983161" y="5263520"/>
              <a:ext cx="435683" cy="25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22" idx="3"/>
              <a:endCxn id="26" idx="1"/>
            </p:cNvCxnSpPr>
            <p:nvPr/>
          </p:nvCxnSpPr>
          <p:spPr>
            <a:xfrm>
              <a:off x="2983161" y="5263520"/>
              <a:ext cx="435682" cy="793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23" idx="3"/>
              <a:endCxn id="27" idx="1"/>
            </p:cNvCxnSpPr>
            <p:nvPr/>
          </p:nvCxnSpPr>
          <p:spPr>
            <a:xfrm>
              <a:off x="5223232" y="4393992"/>
              <a:ext cx="431019" cy="80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24" idx="3"/>
              <a:endCxn id="27" idx="1"/>
            </p:cNvCxnSpPr>
            <p:nvPr/>
          </p:nvCxnSpPr>
          <p:spPr>
            <a:xfrm>
              <a:off x="5222203" y="4958192"/>
              <a:ext cx="432048" cy="24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25" idx="3"/>
              <a:endCxn id="27" idx="1"/>
            </p:cNvCxnSpPr>
            <p:nvPr/>
          </p:nvCxnSpPr>
          <p:spPr>
            <a:xfrm flipV="1">
              <a:off x="5222204" y="5203067"/>
              <a:ext cx="432047" cy="317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26" idx="3"/>
              <a:endCxn id="27" idx="1"/>
            </p:cNvCxnSpPr>
            <p:nvPr/>
          </p:nvCxnSpPr>
          <p:spPr>
            <a:xfrm flipV="1">
              <a:off x="5222203" y="5203067"/>
              <a:ext cx="432048" cy="853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545432" y="2590808"/>
            <a:ext cx="936104" cy="1754326"/>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B1();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B2();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B3();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B4();</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endParaRPr lang="fr-FR" dirty="0">
              <a:latin typeface="Courier New" panose="02070309020205020404" pitchFamily="49" charset="0"/>
              <a:ea typeface="ＭＳ Ｐゴシック" pitchFamily="34" charset="-128"/>
              <a:cs typeface="Courier New" panose="02070309020205020404" pitchFamily="49" charset="0"/>
            </a:endParaRPr>
          </a:p>
        </p:txBody>
      </p:sp>
      <p:sp>
        <p:nvSpPr>
          <p:cNvPr id="31" name="ZoneTexte 30"/>
          <p:cNvSpPr txBox="1"/>
          <p:nvPr/>
        </p:nvSpPr>
        <p:spPr>
          <a:xfrm>
            <a:off x="1359177" y="2138672"/>
            <a:ext cx="1236236" cy="369332"/>
          </a:xfrm>
          <a:prstGeom prst="rect">
            <a:avLst/>
          </a:prstGeom>
          <a:noFill/>
        </p:spPr>
        <p:txBody>
          <a:bodyPr wrap="none" rtlCol="0">
            <a:spAutoFit/>
          </a:bodyPr>
          <a:lstStyle/>
          <a:p>
            <a:r>
              <a:rPr lang="fr-FR" dirty="0" err="1" smtClean="0"/>
              <a:t>sequential</a:t>
            </a:r>
            <a:endParaRPr lang="fr-FR" dirty="0"/>
          </a:p>
        </p:txBody>
      </p:sp>
      <p:sp>
        <p:nvSpPr>
          <p:cNvPr id="32" name="ZoneTexte 31"/>
          <p:cNvSpPr txBox="1"/>
          <p:nvPr/>
        </p:nvSpPr>
        <p:spPr>
          <a:xfrm>
            <a:off x="6516216" y="1515689"/>
            <a:ext cx="633507" cy="369332"/>
          </a:xfrm>
          <a:prstGeom prst="rect">
            <a:avLst/>
          </a:prstGeom>
          <a:noFill/>
        </p:spPr>
        <p:txBody>
          <a:bodyPr wrap="none" rtlCol="0">
            <a:spAutoFit/>
          </a:bodyPr>
          <a:lstStyle/>
          <a:p>
            <a:r>
              <a:rPr lang="fr-FR" dirty="0" err="1" smtClean="0"/>
              <a:t>omp</a:t>
            </a:r>
            <a:endParaRPr lang="fr-FR" dirty="0"/>
          </a:p>
        </p:txBody>
      </p:sp>
    </p:spTree>
    <p:extLst>
      <p:ext uri="{BB962C8B-B14F-4D97-AF65-F5344CB8AC3E}">
        <p14:creationId xmlns:p14="http://schemas.microsoft.com/office/powerpoint/2010/main" val="173648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parallel</a:t>
            </a:r>
            <a:r>
              <a:rPr lang="fr-FR" sz="2800" dirty="0" smtClean="0">
                <a:latin typeface="Courier New" panose="02070309020205020404" pitchFamily="49" charset="0"/>
                <a:cs typeface="Courier New" panose="02070309020205020404" pitchFamily="49" charset="0"/>
              </a:rPr>
              <a:t> single</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834941" y="1965330"/>
            <a:ext cx="5221334" cy="3139321"/>
          </a:xfrm>
          <a:prstGeom prst="rect">
            <a:avLst/>
          </a:prstGeom>
          <a:ln>
            <a:solidFill>
              <a:schemeClr val="accent1"/>
            </a:solidFill>
          </a:ln>
        </p:spPr>
        <p:txBody>
          <a:bodyPr wrap="square">
            <a:spAutoFit/>
          </a:bodyPr>
          <a:lstStyle/>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i;</a:t>
            </a: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num_threads</a:t>
            </a:r>
            <a:r>
              <a:rPr lang="fr-FR" dirty="0" smtClean="0">
                <a:latin typeface="Courier New" panose="02070309020205020404" pitchFamily="49" charset="0"/>
                <a:ea typeface="ＭＳ Ｐゴシック" pitchFamily="34" charset="-128"/>
                <a:cs typeface="Courier New" panose="02070309020205020404" pitchFamily="49" charset="0"/>
              </a:rPr>
              <a:t>(2)</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B();</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parallel</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single</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smtClean="0">
                <a:latin typeface="Courier New" panose="02070309020205020404" pitchFamily="49" charset="0"/>
                <a:ea typeface="ＭＳ Ｐゴシック" pitchFamily="34" charset="-128"/>
                <a:cs typeface="Courier New" panose="02070309020205020404" pitchFamily="49" charset="0"/>
              </a:rPr>
              <a:t> C();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D();</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E();</a:t>
            </a:r>
            <a:endParaRPr lang="fr-FR" dirty="0">
              <a:latin typeface="Courier New" panose="02070309020205020404" pitchFamily="49" charset="0"/>
              <a:ea typeface="ＭＳ Ｐゴシック" pitchFamily="34" charset="-128"/>
              <a:cs typeface="Courier New" panose="02070309020205020404" pitchFamily="49" charset="0"/>
            </a:endParaRPr>
          </a:p>
        </p:txBody>
      </p:sp>
      <p:sp>
        <p:nvSpPr>
          <p:cNvPr id="22" name="Rectangle 21"/>
          <p:cNvSpPr/>
          <p:nvPr/>
        </p:nvSpPr>
        <p:spPr>
          <a:xfrm>
            <a:off x="683566" y="5848660"/>
            <a:ext cx="927723" cy="18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3" name="Rectangle 22"/>
          <p:cNvSpPr/>
          <p:nvPr/>
        </p:nvSpPr>
        <p:spPr>
          <a:xfrm>
            <a:off x="1989775" y="5611538"/>
            <a:ext cx="1562923" cy="23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4" name="Rectangle 23"/>
          <p:cNvSpPr/>
          <p:nvPr/>
        </p:nvSpPr>
        <p:spPr>
          <a:xfrm>
            <a:off x="1989775" y="6059655"/>
            <a:ext cx="1562923" cy="2314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5" name="Rectangle 24"/>
          <p:cNvSpPr/>
          <p:nvPr/>
        </p:nvSpPr>
        <p:spPr>
          <a:xfrm>
            <a:off x="5292080" y="6059656"/>
            <a:ext cx="1512168" cy="2365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26" name="Rectangle 25"/>
          <p:cNvSpPr/>
          <p:nvPr/>
        </p:nvSpPr>
        <p:spPr>
          <a:xfrm>
            <a:off x="5292080" y="5576183"/>
            <a:ext cx="1562923" cy="2316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27" name="Rectangle 26"/>
          <p:cNvSpPr/>
          <p:nvPr/>
        </p:nvSpPr>
        <p:spPr>
          <a:xfrm>
            <a:off x="3923927" y="5807857"/>
            <a:ext cx="861771" cy="18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28" name="Connecteur droit avec flèche 27"/>
          <p:cNvCxnSpPr>
            <a:stCxn id="22" idx="3"/>
            <a:endCxn id="23" idx="1"/>
          </p:cNvCxnSpPr>
          <p:nvPr/>
        </p:nvCxnSpPr>
        <p:spPr>
          <a:xfrm flipV="1">
            <a:off x="1611289" y="5730100"/>
            <a:ext cx="378486" cy="2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3"/>
            <a:endCxn id="24" idx="1"/>
          </p:cNvCxnSpPr>
          <p:nvPr/>
        </p:nvCxnSpPr>
        <p:spPr>
          <a:xfrm>
            <a:off x="1611289" y="5938827"/>
            <a:ext cx="378486" cy="23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23" idx="3"/>
            <a:endCxn id="27" idx="1"/>
          </p:cNvCxnSpPr>
          <p:nvPr/>
        </p:nvCxnSpPr>
        <p:spPr>
          <a:xfrm>
            <a:off x="3552698" y="5730100"/>
            <a:ext cx="371229" cy="171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24" idx="3"/>
            <a:endCxn id="27" idx="1"/>
          </p:cNvCxnSpPr>
          <p:nvPr/>
        </p:nvCxnSpPr>
        <p:spPr>
          <a:xfrm flipV="1">
            <a:off x="3552698" y="5901308"/>
            <a:ext cx="371229" cy="274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27" idx="3"/>
            <a:endCxn id="26" idx="1"/>
          </p:cNvCxnSpPr>
          <p:nvPr/>
        </p:nvCxnSpPr>
        <p:spPr>
          <a:xfrm flipV="1">
            <a:off x="4785698" y="5692020"/>
            <a:ext cx="506382" cy="20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27" idx="3"/>
            <a:endCxn id="25" idx="1"/>
          </p:cNvCxnSpPr>
          <p:nvPr/>
        </p:nvCxnSpPr>
        <p:spPr>
          <a:xfrm>
            <a:off x="4785698" y="5901308"/>
            <a:ext cx="506382" cy="27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308303" y="5856839"/>
            <a:ext cx="861771" cy="18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a:t>
            </a:r>
          </a:p>
        </p:txBody>
      </p:sp>
      <p:cxnSp>
        <p:nvCxnSpPr>
          <p:cNvPr id="51" name="Connecteur droit avec flèche 50"/>
          <p:cNvCxnSpPr>
            <a:stCxn id="26" idx="3"/>
            <a:endCxn id="50" idx="1"/>
          </p:cNvCxnSpPr>
          <p:nvPr/>
        </p:nvCxnSpPr>
        <p:spPr>
          <a:xfrm>
            <a:off x="6855003" y="5692020"/>
            <a:ext cx="453300" cy="258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25" idx="3"/>
            <a:endCxn id="50" idx="1"/>
          </p:cNvCxnSpPr>
          <p:nvPr/>
        </p:nvCxnSpPr>
        <p:spPr>
          <a:xfrm flipV="1">
            <a:off x="6804248" y="5950290"/>
            <a:ext cx="504055" cy="22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685586" y="6415497"/>
            <a:ext cx="710451" cy="369332"/>
          </a:xfrm>
          <a:prstGeom prst="rect">
            <a:avLst/>
          </a:prstGeom>
        </p:spPr>
        <p:txBody>
          <a:bodyPr wrap="none">
            <a:spAutoFit/>
          </a:bodyPr>
          <a:lstStyle/>
          <a:p>
            <a:r>
              <a:rPr lang="fr-FR" dirty="0" smtClean="0">
                <a:ea typeface="ＭＳ Ｐゴシック" pitchFamily="34" charset="-128"/>
                <a:cs typeface="Courier New" panose="02070309020205020404" pitchFamily="49" charset="0"/>
              </a:rPr>
              <a:t>JOIN</a:t>
            </a:r>
            <a:endParaRPr lang="fr-FR" dirty="0"/>
          </a:p>
        </p:txBody>
      </p:sp>
      <p:cxnSp>
        <p:nvCxnSpPr>
          <p:cNvPr id="57" name="Connecteur droit avec flèche 56"/>
          <p:cNvCxnSpPr/>
          <p:nvPr/>
        </p:nvCxnSpPr>
        <p:spPr>
          <a:xfrm flipV="1">
            <a:off x="1769355" y="5445224"/>
            <a:ext cx="16908" cy="127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V="1">
            <a:off x="7040812" y="5445224"/>
            <a:ext cx="4823" cy="1198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387598" y="6421438"/>
            <a:ext cx="825867" cy="369332"/>
          </a:xfrm>
          <a:prstGeom prst="rect">
            <a:avLst/>
          </a:prstGeom>
        </p:spPr>
        <p:txBody>
          <a:bodyPr wrap="none">
            <a:spAutoFit/>
          </a:bodyPr>
          <a:lstStyle/>
          <a:p>
            <a:r>
              <a:rPr lang="fr-FR" dirty="0" smtClean="0">
                <a:ea typeface="ＭＳ Ｐゴシック" pitchFamily="34" charset="-128"/>
                <a:cs typeface="Courier New" panose="02070309020205020404" pitchFamily="49" charset="0"/>
              </a:rPr>
              <a:t>FORK</a:t>
            </a:r>
            <a:endParaRPr lang="fr-FR" dirty="0"/>
          </a:p>
        </p:txBody>
      </p:sp>
    </p:spTree>
    <p:extLst>
      <p:ext uri="{BB962C8B-B14F-4D97-AF65-F5344CB8AC3E}">
        <p14:creationId xmlns:p14="http://schemas.microsoft.com/office/powerpoint/2010/main" val="4087179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err="1" smtClean="0">
                <a:latin typeface="Courier New" panose="02070309020205020404" pitchFamily="49" charset="0"/>
                <a:cs typeface="Courier New" panose="02070309020205020404" pitchFamily="49" charset="0"/>
              </a:rPr>
              <a:t>private</a:t>
            </a:r>
            <a:r>
              <a:rPr lang="fr-FR" sz="2800" dirty="0" smtClean="0">
                <a:latin typeface="Courier New" panose="02070309020205020404" pitchFamily="49" charset="0"/>
                <a:cs typeface="Courier New" panose="02070309020205020404" pitchFamily="49" charset="0"/>
              </a:rPr>
              <a:t>() and </a:t>
            </a:r>
            <a:r>
              <a:rPr lang="fr-FR" sz="2800" dirty="0" err="1" smtClean="0">
                <a:latin typeface="Courier New" panose="02070309020205020404" pitchFamily="49" charset="0"/>
                <a:cs typeface="Courier New" panose="02070309020205020404" pitchFamily="49" charset="0"/>
              </a:rPr>
              <a:t>shared</a:t>
            </a:r>
            <a:r>
              <a:rPr lang="fr-FR" sz="2800" dirty="0" smtClean="0">
                <a:latin typeface="Courier New" panose="02070309020205020404" pitchFamily="49" charset="0"/>
                <a:cs typeface="Courier New" panose="02070309020205020404" pitchFamily="49" charset="0"/>
              </a:rPr>
              <a:t>() clauses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16</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971600" y="1772375"/>
            <a:ext cx="6849706" cy="2862322"/>
          </a:xfrm>
          <a:prstGeom prst="rect">
            <a:avLst/>
          </a:prstGeom>
          <a:ln>
            <a:solidFill>
              <a:schemeClr val="accent1"/>
            </a:solidFill>
          </a:ln>
        </p:spPr>
        <p:txBody>
          <a:bodyPr wrap="square">
            <a:spAutoFit/>
          </a:bodyPr>
          <a:lstStyle/>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i;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x = 0;</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THREADS 4</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TURNS 1000</a:t>
            </a: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parallel</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for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private</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(i)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shared</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(x)</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f</a:t>
            </a:r>
            <a:r>
              <a:rPr lang="fr-FR" dirty="0" smtClean="0">
                <a:latin typeface="Courier New" panose="02070309020205020404" pitchFamily="49" charset="0"/>
                <a:ea typeface="ＭＳ Ｐゴシック" pitchFamily="34" charset="-128"/>
                <a:cs typeface="Courier New" panose="02070309020205020404" pitchFamily="49" charset="0"/>
              </a:rPr>
              <a:t>or(i=0; i &lt; THREADS; i++)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j; for(j=0; j&lt;TURNS; j++)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x = x + 1;</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printf</a:t>
            </a:r>
            <a:r>
              <a:rPr lang="fr-FR" dirty="0" smtClean="0">
                <a:latin typeface="Courier New" panose="02070309020205020404" pitchFamily="49" charset="0"/>
                <a:ea typeface="ＭＳ Ｐゴシック" pitchFamily="34" charset="-128"/>
                <a:cs typeface="Courier New" panose="02070309020205020404" pitchFamily="49" charset="0"/>
              </a:rPr>
              <a:t>("x=%d\n", x);</a:t>
            </a:r>
          </a:p>
        </p:txBody>
      </p:sp>
      <p:sp>
        <p:nvSpPr>
          <p:cNvPr id="30" name="Rectangle 29"/>
          <p:cNvSpPr/>
          <p:nvPr/>
        </p:nvSpPr>
        <p:spPr>
          <a:xfrm>
            <a:off x="1444125" y="5013176"/>
            <a:ext cx="5904656" cy="1200329"/>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What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the value of x ?</a:t>
            </a:r>
          </a:p>
          <a:p>
            <a:pPr algn="just">
              <a:defRPr/>
            </a:pPr>
            <a:endParaRPr lang="fr-FR" dirty="0">
              <a:latin typeface="+mn-lt"/>
              <a:ea typeface="ＭＳ Ｐゴシック" pitchFamily="34" charset="-128"/>
              <a:cs typeface="Courier New" panose="02070309020205020404" pitchFamily="49" charset="0"/>
            </a:endParaRPr>
          </a:p>
          <a:p>
            <a:pPr algn="just">
              <a:defRPr/>
            </a:pPr>
            <a:r>
              <a:rPr lang="fr-FR" dirty="0" smtClean="0">
                <a:latin typeface="+mn-lt"/>
                <a:ea typeface="ＭＳ Ｐゴシック" pitchFamily="34" charset="-128"/>
                <a:cs typeface="Courier New" panose="02070309020205020404" pitchFamily="49" charset="0"/>
              </a:rPr>
              <a:t>4000 ?			No</a:t>
            </a:r>
          </a:p>
          <a:p>
            <a:pPr algn="just">
              <a:defRPr/>
            </a:pPr>
            <a:r>
              <a:rPr lang="fr-FR" dirty="0" smtClean="0">
                <a:latin typeface="+mn-lt"/>
                <a:ea typeface="ＭＳ Ｐゴシック" pitchFamily="34" charset="-128"/>
                <a:cs typeface="Courier New" panose="02070309020205020404" pitchFamily="49" charset="0"/>
              </a:rPr>
              <a:t>1000 ?			</a:t>
            </a:r>
            <a:r>
              <a:rPr lang="fr-FR" dirty="0" err="1" smtClean="0">
                <a:latin typeface="+mn-lt"/>
                <a:ea typeface="ＭＳ Ｐゴシック" pitchFamily="34" charset="-128"/>
                <a:cs typeface="Courier New" panose="02070309020205020404" pitchFamily="49" charset="0"/>
              </a:rPr>
              <a:t>Yes</a:t>
            </a:r>
            <a:r>
              <a:rPr lang="fr-FR" dirty="0" smtClean="0">
                <a:latin typeface="+mn-lt"/>
                <a:ea typeface="ＭＳ Ｐゴシック" pitchFamily="34" charset="-128"/>
                <a:cs typeface="Courier New" panose="02070309020205020404" pitchFamily="49" charset="0"/>
              </a:rPr>
              <a:t>, but </a:t>
            </a:r>
            <a:r>
              <a:rPr lang="fr-FR" dirty="0" err="1" smtClean="0">
                <a:latin typeface="+mn-lt"/>
                <a:ea typeface="ＭＳ Ｐゴシック" pitchFamily="34" charset="-128"/>
                <a:cs typeface="Courier New" panose="02070309020205020404" pitchFamily="49" charset="0"/>
              </a:rPr>
              <a:t>why</a:t>
            </a:r>
            <a:r>
              <a:rPr lang="fr-FR" dirty="0" smtClean="0">
                <a:latin typeface="+mn-lt"/>
                <a:ea typeface="ＭＳ Ｐゴシック" pitchFamily="34" charset="-128"/>
                <a:cs typeface="Courier New" panose="02070309020205020404" pitchFamily="49" charset="0"/>
              </a:rPr>
              <a:t> ?</a:t>
            </a:r>
          </a:p>
        </p:txBody>
      </p:sp>
    </p:spTree>
    <p:extLst>
      <p:ext uri="{BB962C8B-B14F-4D97-AF65-F5344CB8AC3E}">
        <p14:creationId xmlns:p14="http://schemas.microsoft.com/office/powerpoint/2010/main" val="132940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err="1" smtClean="0">
                <a:latin typeface="Courier New" panose="02070309020205020404" pitchFamily="49" charset="0"/>
                <a:cs typeface="Courier New" panose="02070309020205020404" pitchFamily="49" charset="0"/>
              </a:rPr>
              <a:t>private</a:t>
            </a:r>
            <a:r>
              <a:rPr lang="fr-FR" sz="2800" dirty="0" smtClean="0">
                <a:latin typeface="Courier New" panose="02070309020205020404" pitchFamily="49" charset="0"/>
                <a:cs typeface="Courier New" panose="02070309020205020404" pitchFamily="49" charset="0"/>
              </a:rPr>
              <a:t>() and </a:t>
            </a:r>
            <a:r>
              <a:rPr lang="fr-FR" sz="2800" dirty="0" err="1" smtClean="0">
                <a:latin typeface="Courier New" panose="02070309020205020404" pitchFamily="49" charset="0"/>
                <a:cs typeface="Courier New" panose="02070309020205020404" pitchFamily="49" charset="0"/>
              </a:rPr>
              <a:t>shared</a:t>
            </a:r>
            <a:r>
              <a:rPr lang="fr-FR" sz="2800" dirty="0" smtClean="0">
                <a:latin typeface="Courier New" panose="02070309020205020404" pitchFamily="49" charset="0"/>
                <a:cs typeface="Courier New" panose="02070309020205020404" pitchFamily="49" charset="0"/>
              </a:rPr>
              <a:t>() clauses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17</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4" name="Connecteur droit avec flèche 3"/>
          <p:cNvCxnSpPr/>
          <p:nvPr/>
        </p:nvCxnSpPr>
        <p:spPr>
          <a:xfrm flipH="1">
            <a:off x="1401636" y="1556792"/>
            <a:ext cx="2011" cy="5047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682553" y="1999284"/>
            <a:ext cx="736099"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0</a:t>
            </a:r>
          </a:p>
        </p:txBody>
      </p:sp>
      <p:sp>
        <p:nvSpPr>
          <p:cNvPr id="10" name="ZoneTexte 9"/>
          <p:cNvSpPr txBox="1"/>
          <p:nvPr/>
        </p:nvSpPr>
        <p:spPr>
          <a:xfrm>
            <a:off x="682552" y="3493816"/>
            <a:ext cx="1287532" cy="1477328"/>
          </a:xfrm>
          <a:prstGeom prst="rect">
            <a:avLst/>
          </a:prstGeom>
          <a:noFill/>
        </p:spPr>
        <p:txBody>
          <a:bodyPr wrap="none" rtlCol="0">
            <a:spAutoFit/>
          </a:bodyPr>
          <a:lstStyle/>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11" name="ZoneTexte 10"/>
          <p:cNvSpPr txBox="1"/>
          <p:nvPr/>
        </p:nvSpPr>
        <p:spPr>
          <a:xfrm>
            <a:off x="682552" y="5589240"/>
            <a:ext cx="5332870"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1000 </a:t>
            </a:r>
            <a:r>
              <a:rPr lang="fr-FR" dirty="0" smtClean="0">
                <a:latin typeface="+mn-lt"/>
              </a:rPr>
              <a:t>(and x </a:t>
            </a:r>
            <a:r>
              <a:rPr lang="fr-FR" dirty="0" err="1" smtClean="0">
                <a:latin typeface="+mn-lt"/>
              </a:rPr>
              <a:t>still</a:t>
            </a:r>
            <a:r>
              <a:rPr lang="fr-FR" dirty="0" smtClean="0">
                <a:latin typeface="+mn-lt"/>
              </a:rPr>
              <a:t> </a:t>
            </a:r>
            <a:r>
              <a:rPr lang="fr-FR" dirty="0" err="1" smtClean="0">
                <a:latin typeface="+mn-lt"/>
              </a:rPr>
              <a:t>equals</a:t>
            </a:r>
            <a:r>
              <a:rPr lang="fr-FR" dirty="0" smtClean="0">
                <a:latin typeface="+mn-lt"/>
              </a:rPr>
              <a:t> 0, </a:t>
            </a:r>
            <a:r>
              <a:rPr lang="fr-FR" dirty="0" err="1" smtClean="0">
                <a:latin typeface="+mn-lt"/>
              </a:rPr>
              <a:t>without</a:t>
            </a:r>
            <a:r>
              <a:rPr lang="fr-FR" dirty="0" smtClean="0">
                <a:latin typeface="+mn-lt"/>
              </a:rPr>
              <a:t> cache flush)</a:t>
            </a:r>
            <a:endParaRPr lang="fr-FR" dirty="0">
              <a:latin typeface="+mn-lt"/>
            </a:endParaRPr>
          </a:p>
        </p:txBody>
      </p:sp>
      <p:cxnSp>
        <p:nvCxnSpPr>
          <p:cNvPr id="12" name="Connecteur droit avec flèche 11"/>
          <p:cNvCxnSpPr/>
          <p:nvPr/>
        </p:nvCxnSpPr>
        <p:spPr>
          <a:xfrm>
            <a:off x="3563888" y="2636912"/>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82552" y="2815436"/>
            <a:ext cx="873957"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x</a:t>
            </a:r>
            <a:endParaRPr lang="fr-FR" dirty="0">
              <a:latin typeface="Courier New" panose="02070309020205020404" pitchFamily="49" charset="0"/>
              <a:cs typeface="Courier New" panose="02070309020205020404" pitchFamily="49" charset="0"/>
            </a:endParaRPr>
          </a:p>
        </p:txBody>
      </p:sp>
      <p:sp>
        <p:nvSpPr>
          <p:cNvPr id="16" name="ZoneTexte 15"/>
          <p:cNvSpPr txBox="1"/>
          <p:nvPr/>
        </p:nvSpPr>
        <p:spPr>
          <a:xfrm>
            <a:off x="2987824" y="3493816"/>
            <a:ext cx="1287532" cy="1477328"/>
          </a:xfrm>
          <a:prstGeom prst="rect">
            <a:avLst/>
          </a:prstGeom>
          <a:noFill/>
        </p:spPr>
        <p:txBody>
          <a:bodyPr wrap="none" rtlCol="0">
            <a:spAutoFit/>
          </a:bodyPr>
          <a:lstStyle/>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17" name="ZoneTexte 16"/>
          <p:cNvSpPr txBox="1"/>
          <p:nvPr/>
        </p:nvSpPr>
        <p:spPr>
          <a:xfrm>
            <a:off x="2987824" y="2815436"/>
            <a:ext cx="873957"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x</a:t>
            </a:r>
            <a:endParaRPr lang="fr-FR" dirty="0">
              <a:latin typeface="Courier New" panose="02070309020205020404" pitchFamily="49" charset="0"/>
              <a:cs typeface="Courier New" panose="02070309020205020404" pitchFamily="49" charset="0"/>
            </a:endParaRPr>
          </a:p>
        </p:txBody>
      </p:sp>
      <p:cxnSp>
        <p:nvCxnSpPr>
          <p:cNvPr id="18" name="Connecteur droit avec flèche 17"/>
          <p:cNvCxnSpPr/>
          <p:nvPr/>
        </p:nvCxnSpPr>
        <p:spPr>
          <a:xfrm>
            <a:off x="5468364" y="2670039"/>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892300" y="3526943"/>
            <a:ext cx="1287532" cy="1477328"/>
          </a:xfrm>
          <a:prstGeom prst="rect">
            <a:avLst/>
          </a:prstGeom>
          <a:noFill/>
        </p:spPr>
        <p:txBody>
          <a:bodyPr wrap="none" rtlCol="0">
            <a:spAutoFit/>
          </a:bodyPr>
          <a:lstStyle/>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20" name="ZoneTexte 19"/>
          <p:cNvSpPr txBox="1"/>
          <p:nvPr/>
        </p:nvSpPr>
        <p:spPr>
          <a:xfrm>
            <a:off x="4892300" y="2848563"/>
            <a:ext cx="873957"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x</a:t>
            </a:r>
            <a:endParaRPr lang="fr-FR" dirty="0">
              <a:latin typeface="Courier New" panose="02070309020205020404" pitchFamily="49" charset="0"/>
              <a:cs typeface="Courier New" panose="02070309020205020404" pitchFamily="49" charset="0"/>
            </a:endParaRPr>
          </a:p>
        </p:txBody>
      </p:sp>
      <p:cxnSp>
        <p:nvCxnSpPr>
          <p:cNvPr id="21" name="Connecteur droit avec flèche 20"/>
          <p:cNvCxnSpPr/>
          <p:nvPr/>
        </p:nvCxnSpPr>
        <p:spPr>
          <a:xfrm>
            <a:off x="7489686" y="2640856"/>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913622" y="3497760"/>
            <a:ext cx="1287532" cy="1477328"/>
          </a:xfrm>
          <a:prstGeom prst="rect">
            <a:avLst/>
          </a:prstGeom>
          <a:noFill/>
        </p:spPr>
        <p:txBody>
          <a:bodyPr wrap="none" rtlCol="0">
            <a:spAutoFit/>
          </a:bodyPr>
          <a:lstStyle/>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a:t>
            </a: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23" name="ZoneTexte 22"/>
          <p:cNvSpPr txBox="1"/>
          <p:nvPr/>
        </p:nvSpPr>
        <p:spPr>
          <a:xfrm>
            <a:off x="6913622" y="2819380"/>
            <a:ext cx="873957"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x</a:t>
            </a:r>
            <a:endParaRPr lang="fr-FR" dirty="0">
              <a:latin typeface="Courier New" panose="02070309020205020404" pitchFamily="49" charset="0"/>
              <a:cs typeface="Courier New" panose="02070309020205020404" pitchFamily="49" charset="0"/>
            </a:endParaRPr>
          </a:p>
        </p:txBody>
      </p:sp>
      <p:cxnSp>
        <p:nvCxnSpPr>
          <p:cNvPr id="9" name="Connecteur droit avec flèche 8"/>
          <p:cNvCxnSpPr/>
          <p:nvPr/>
        </p:nvCxnSpPr>
        <p:spPr>
          <a:xfrm>
            <a:off x="457200" y="2564904"/>
            <a:ext cx="7491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956198" y="2380238"/>
            <a:ext cx="825867" cy="369332"/>
          </a:xfrm>
          <a:prstGeom prst="rect">
            <a:avLst/>
          </a:prstGeom>
          <a:noFill/>
        </p:spPr>
        <p:txBody>
          <a:bodyPr wrap="none" rtlCol="0">
            <a:spAutoFit/>
          </a:bodyPr>
          <a:lstStyle/>
          <a:p>
            <a:r>
              <a:rPr lang="fr-FR" dirty="0" smtClean="0"/>
              <a:t>FORK</a:t>
            </a:r>
          </a:p>
        </p:txBody>
      </p:sp>
      <p:cxnSp>
        <p:nvCxnSpPr>
          <p:cNvPr id="27" name="Connecteur droit avec flèche 26"/>
          <p:cNvCxnSpPr/>
          <p:nvPr/>
        </p:nvCxnSpPr>
        <p:spPr>
          <a:xfrm>
            <a:off x="464493" y="5445224"/>
            <a:ext cx="7491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984066" y="5219908"/>
            <a:ext cx="710451" cy="369332"/>
          </a:xfrm>
          <a:prstGeom prst="rect">
            <a:avLst/>
          </a:prstGeom>
          <a:noFill/>
        </p:spPr>
        <p:txBody>
          <a:bodyPr wrap="none" rtlCol="0">
            <a:spAutoFit/>
          </a:bodyPr>
          <a:lstStyle/>
          <a:p>
            <a:r>
              <a:rPr lang="fr-FR" dirty="0" smtClean="0"/>
              <a:t>JOIN</a:t>
            </a:r>
          </a:p>
        </p:txBody>
      </p:sp>
      <p:sp>
        <p:nvSpPr>
          <p:cNvPr id="29" name="Rectangle 28"/>
          <p:cNvSpPr/>
          <p:nvPr/>
        </p:nvSpPr>
        <p:spPr>
          <a:xfrm>
            <a:off x="1876635" y="5967691"/>
            <a:ext cx="6474399" cy="369332"/>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Because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each</a:t>
            </a:r>
            <a:r>
              <a:rPr lang="fr-FR" dirty="0" smtClean="0">
                <a:latin typeface="+mn-lt"/>
                <a:ea typeface="ＭＳ Ｐゴシック" pitchFamily="34" charset="-128"/>
                <a:cs typeface="Courier New" panose="02070309020205020404" pitchFamily="49" charset="0"/>
              </a:rPr>
              <a:t> thread </a:t>
            </a:r>
            <a:r>
              <a:rPr lang="fr-FR" dirty="0" err="1" smtClean="0">
                <a:latin typeface="+mn-lt"/>
                <a:ea typeface="ＭＳ Ｐゴシック" pitchFamily="34" charset="-128"/>
                <a:cs typeface="Courier New" panose="02070309020205020404" pitchFamily="49" charset="0"/>
              </a:rPr>
              <a:t>works</a:t>
            </a:r>
            <a:r>
              <a:rPr lang="fr-FR" dirty="0" smtClean="0">
                <a:latin typeface="+mn-lt"/>
                <a:ea typeface="ＭＳ Ｐゴシック" pitchFamily="34" charset="-128"/>
                <a:cs typeface="Courier New" panose="02070309020205020404" pitchFamily="49" charset="0"/>
              </a:rPr>
              <a:t> on </a:t>
            </a:r>
            <a:r>
              <a:rPr lang="fr-FR" dirty="0" err="1" smtClean="0">
                <a:latin typeface="+mn-lt"/>
                <a:ea typeface="ＭＳ Ｐゴシック" pitchFamily="34" charset="-128"/>
                <a:cs typeface="Courier New" panose="02070309020205020404" pitchFamily="49" charset="0"/>
              </a:rPr>
              <a:t>its</a:t>
            </a:r>
            <a:r>
              <a:rPr lang="fr-FR" dirty="0" smtClean="0">
                <a:latin typeface="+mn-lt"/>
                <a:ea typeface="ＭＳ Ｐゴシック" pitchFamily="34" charset="-128"/>
                <a:cs typeface="Courier New" panose="02070309020205020404" pitchFamily="49" charset="0"/>
              </a:rPr>
              <a:t> local copy of a </a:t>
            </a:r>
            <a:r>
              <a:rPr lang="fr-FR" dirty="0" err="1" smtClean="0">
                <a:latin typeface="+mn-lt"/>
                <a:ea typeface="ＭＳ Ｐゴシック" pitchFamily="34" charset="-128"/>
                <a:cs typeface="Courier New" panose="02070309020205020404" pitchFamily="49" charset="0"/>
              </a:rPr>
              <a:t>shared</a:t>
            </a:r>
            <a:r>
              <a:rPr lang="fr-FR" dirty="0" smtClean="0">
                <a:latin typeface="+mn-lt"/>
                <a:ea typeface="ＭＳ Ｐゴシック" pitchFamily="34" charset="-128"/>
                <a:cs typeface="Courier New" panose="02070309020205020404" pitchFamily="49" charset="0"/>
              </a:rPr>
              <a:t> variable !</a:t>
            </a:r>
          </a:p>
        </p:txBody>
      </p:sp>
      <p:sp>
        <p:nvSpPr>
          <p:cNvPr id="25" name="ZoneTexte 24"/>
          <p:cNvSpPr txBox="1"/>
          <p:nvPr/>
        </p:nvSpPr>
        <p:spPr>
          <a:xfrm>
            <a:off x="1097152" y="6495901"/>
            <a:ext cx="620683" cy="369332"/>
          </a:xfrm>
          <a:prstGeom prst="rect">
            <a:avLst/>
          </a:prstGeom>
          <a:noFill/>
        </p:spPr>
        <p:txBody>
          <a:bodyPr wrap="none" rtlCol="0">
            <a:spAutoFit/>
          </a:bodyPr>
          <a:lstStyle/>
          <a:p>
            <a:r>
              <a:rPr lang="fr-FR" dirty="0" smtClean="0"/>
              <a:t>time</a:t>
            </a:r>
          </a:p>
        </p:txBody>
      </p:sp>
      <p:sp>
        <p:nvSpPr>
          <p:cNvPr id="30" name="Rectangle 29"/>
          <p:cNvSpPr/>
          <p:nvPr/>
        </p:nvSpPr>
        <p:spPr>
          <a:xfrm>
            <a:off x="1921037" y="1556792"/>
            <a:ext cx="2506948"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Unique &amp; </a:t>
            </a:r>
            <a:r>
              <a:rPr lang="fr-FR" dirty="0" err="1" smtClean="0">
                <a:latin typeface="+mn-lt"/>
                <a:ea typeface="ＭＳ Ｐゴシック" pitchFamily="34" charset="-128"/>
                <a:cs typeface="Courier New" panose="02070309020205020404" pitchFamily="49" charset="0"/>
              </a:rPr>
              <a:t>shared</a:t>
            </a:r>
            <a:r>
              <a:rPr lang="fr-FR" dirty="0" smtClean="0">
                <a:latin typeface="+mn-lt"/>
                <a:ea typeface="ＭＳ Ｐゴシック" pitchFamily="34" charset="-128"/>
                <a:cs typeface="Courier New" panose="02070309020205020404" pitchFamily="49" charset="0"/>
              </a:rPr>
              <a:t> variable</a:t>
            </a:r>
          </a:p>
        </p:txBody>
      </p:sp>
      <p:sp>
        <p:nvSpPr>
          <p:cNvPr id="31" name="Rectangle 30"/>
          <p:cNvSpPr/>
          <p:nvPr/>
        </p:nvSpPr>
        <p:spPr>
          <a:xfrm>
            <a:off x="4709028" y="1834280"/>
            <a:ext cx="2706203"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Local copies in the caches</a:t>
            </a:r>
          </a:p>
        </p:txBody>
      </p:sp>
      <p:cxnSp>
        <p:nvCxnSpPr>
          <p:cNvPr id="32" name="Connecteur droit avec flèche 31"/>
          <p:cNvCxnSpPr>
            <a:endCxn id="5" idx="3"/>
          </p:cNvCxnSpPr>
          <p:nvPr/>
        </p:nvCxnSpPr>
        <p:spPr>
          <a:xfrm flipH="1">
            <a:off x="1418652" y="1926124"/>
            <a:ext cx="705078" cy="257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1431515" y="2090824"/>
            <a:ext cx="3140486" cy="783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7" idx="0"/>
          </p:cNvCxnSpPr>
          <p:nvPr/>
        </p:nvCxnSpPr>
        <p:spPr>
          <a:xfrm flipH="1">
            <a:off x="3424803" y="2242820"/>
            <a:ext cx="1504311" cy="572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5286820" y="2242820"/>
            <a:ext cx="277820" cy="605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6267241" y="2242820"/>
            <a:ext cx="674565" cy="5765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974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flush</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18</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971600" y="1772375"/>
            <a:ext cx="6849706" cy="2862322"/>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for </a:t>
            </a:r>
            <a:r>
              <a:rPr lang="fr-FR" dirty="0" err="1" smtClean="0">
                <a:latin typeface="Courier New" panose="02070309020205020404" pitchFamily="49" charset="0"/>
                <a:ea typeface="ＭＳ Ｐゴシック" pitchFamily="34" charset="-128"/>
                <a:cs typeface="Courier New" panose="02070309020205020404" pitchFamily="49" charset="0"/>
              </a:rPr>
              <a:t>private</a:t>
            </a:r>
            <a:r>
              <a:rPr lang="fr-FR" dirty="0" smtClean="0">
                <a:latin typeface="Courier New" panose="02070309020205020404" pitchFamily="49" charset="0"/>
                <a:ea typeface="ＭＳ Ｐゴシック" pitchFamily="34" charset="-128"/>
                <a:cs typeface="Courier New" panose="02070309020205020404" pitchFamily="49" charset="0"/>
              </a:rPr>
              <a:t>(i) </a:t>
            </a:r>
            <a:r>
              <a:rPr lang="fr-FR" dirty="0" err="1" smtClean="0">
                <a:latin typeface="Courier New" panose="02070309020205020404" pitchFamily="49" charset="0"/>
                <a:ea typeface="ＭＳ Ｐゴシック" pitchFamily="34" charset="-128"/>
                <a:cs typeface="Courier New" panose="02070309020205020404" pitchFamily="49" charset="0"/>
              </a:rPr>
              <a:t>shared</a:t>
            </a:r>
            <a:r>
              <a:rPr lang="fr-FR" dirty="0" smtClean="0">
                <a:latin typeface="Courier New" panose="02070309020205020404" pitchFamily="49" charset="0"/>
                <a:ea typeface="ＭＳ Ｐゴシック" pitchFamily="34" charset="-128"/>
                <a:cs typeface="Courier New" panose="02070309020205020404" pitchFamily="49" charset="0"/>
              </a:rPr>
              <a:t>(x)</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f</a:t>
            </a:r>
            <a:r>
              <a:rPr lang="fr-FR" dirty="0" smtClean="0">
                <a:latin typeface="Courier New" panose="02070309020205020404" pitchFamily="49" charset="0"/>
                <a:ea typeface="ＭＳ Ｐゴシック" pitchFamily="34" charset="-128"/>
                <a:cs typeface="Courier New" panose="02070309020205020404" pitchFamily="49" charset="0"/>
              </a:rPr>
              <a:t>or(i=0; i &lt; THREADS; i++)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j; for(j=0; j&lt;TURNS; j++)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flush(x)</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x = x + 1;</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flush(x</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printf</a:t>
            </a:r>
            <a:r>
              <a:rPr lang="fr-FR" dirty="0" smtClean="0">
                <a:latin typeface="Courier New" panose="02070309020205020404" pitchFamily="49" charset="0"/>
                <a:ea typeface="ＭＳ Ｐゴシック" pitchFamily="34" charset="-128"/>
                <a:cs typeface="Courier New" panose="02070309020205020404" pitchFamily="49" charset="0"/>
              </a:rPr>
              <a:t>("x=%d\n", x);</a:t>
            </a:r>
          </a:p>
        </p:txBody>
      </p:sp>
      <p:sp>
        <p:nvSpPr>
          <p:cNvPr id="30" name="Rectangle 29"/>
          <p:cNvSpPr/>
          <p:nvPr/>
        </p:nvSpPr>
        <p:spPr>
          <a:xfrm>
            <a:off x="1547664" y="4990966"/>
            <a:ext cx="5904656" cy="1477328"/>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What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the value of x ?</a:t>
            </a:r>
          </a:p>
          <a:p>
            <a:pPr algn="just">
              <a:defRPr/>
            </a:pPr>
            <a:endParaRPr lang="fr-FR" dirty="0">
              <a:latin typeface="+mn-lt"/>
              <a:ea typeface="ＭＳ Ｐゴシック" pitchFamily="34" charset="-128"/>
              <a:cs typeface="Courier New" panose="02070309020205020404" pitchFamily="49" charset="0"/>
            </a:endParaRPr>
          </a:p>
          <a:p>
            <a:pPr algn="just">
              <a:defRPr/>
            </a:pPr>
            <a:r>
              <a:rPr lang="fr-FR" dirty="0" smtClean="0">
                <a:latin typeface="+mn-lt"/>
                <a:ea typeface="ＭＳ Ｐゴシック" pitchFamily="34" charset="-128"/>
                <a:cs typeface="Courier New" panose="02070309020205020404" pitchFamily="49" charset="0"/>
              </a:rPr>
              <a:t>4000 ?			Possible</a:t>
            </a:r>
          </a:p>
          <a:p>
            <a:pPr algn="just">
              <a:defRPr/>
            </a:pPr>
            <a:r>
              <a:rPr lang="fr-FR" dirty="0" smtClean="0">
                <a:latin typeface="+mn-lt"/>
                <a:ea typeface="ＭＳ Ｐゴシック" pitchFamily="34" charset="-128"/>
                <a:cs typeface="Courier New" panose="02070309020205020404" pitchFamily="49" charset="0"/>
              </a:rPr>
              <a:t>1000 ?			Possible</a:t>
            </a:r>
          </a:p>
          <a:p>
            <a:pPr algn="just">
              <a:defRPr/>
            </a:pPr>
            <a:r>
              <a:rPr lang="fr-FR" dirty="0" smtClean="0">
                <a:latin typeface="+mn-lt"/>
                <a:ea typeface="ＭＳ Ｐゴシック" pitchFamily="34" charset="-128"/>
                <a:cs typeface="Courier New" panose="02070309020205020404" pitchFamily="49" charset="0"/>
              </a:rPr>
              <a:t>1000 &lt; x &lt; 4000 ?		Possible, but </a:t>
            </a:r>
            <a:r>
              <a:rPr lang="fr-FR" dirty="0" err="1" smtClean="0">
                <a:latin typeface="+mn-lt"/>
                <a:ea typeface="ＭＳ Ｐゴシック" pitchFamily="34" charset="-128"/>
                <a:cs typeface="Courier New" panose="02070309020205020404" pitchFamily="49" charset="0"/>
              </a:rPr>
              <a:t>why</a:t>
            </a:r>
            <a:r>
              <a:rPr lang="fr-FR" dirty="0" smtClean="0">
                <a:latin typeface="+mn-lt"/>
                <a:ea typeface="ＭＳ Ｐゴシック" pitchFamily="34" charset="-128"/>
                <a:cs typeface="Courier New" panose="02070309020205020404" pitchFamily="49" charset="0"/>
              </a:rPr>
              <a:t> ?</a:t>
            </a:r>
          </a:p>
        </p:txBody>
      </p:sp>
    </p:spTree>
    <p:extLst>
      <p:ext uri="{BB962C8B-B14F-4D97-AF65-F5344CB8AC3E}">
        <p14:creationId xmlns:p14="http://schemas.microsoft.com/office/powerpoint/2010/main" val="405608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pragma</a:t>
            </a:r>
            <a:r>
              <a:rPr lang="fr-FR" sz="2800" dirty="0">
                <a:latin typeface="Courier New" panose="02070309020205020404" pitchFamily="49" charset="0"/>
                <a:cs typeface="Courier New" panose="02070309020205020404" pitchFamily="49" charset="0"/>
              </a:rPr>
              <a:t> </a:t>
            </a:r>
            <a:r>
              <a:rPr lang="fr-FR" sz="2800" dirty="0" err="1">
                <a:latin typeface="Courier New" panose="02070309020205020404" pitchFamily="49" charset="0"/>
                <a:cs typeface="Courier New" panose="02070309020205020404" pitchFamily="49" charset="0"/>
              </a:rPr>
              <a:t>omp</a:t>
            </a:r>
            <a:r>
              <a:rPr lang="fr-FR" sz="2800" dirty="0">
                <a:latin typeface="Courier New" panose="02070309020205020404" pitchFamily="49" charset="0"/>
                <a:cs typeface="Courier New" panose="02070309020205020404" pitchFamily="49" charset="0"/>
              </a:rPr>
              <a:t> flush</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19</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682553" y="1999284"/>
            <a:ext cx="873957"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 0</a:t>
            </a:r>
          </a:p>
        </p:txBody>
      </p:sp>
      <p:sp>
        <p:nvSpPr>
          <p:cNvPr id="10" name="ZoneTexte 9"/>
          <p:cNvSpPr txBox="1"/>
          <p:nvPr/>
        </p:nvSpPr>
        <p:spPr>
          <a:xfrm>
            <a:off x="263112" y="3290052"/>
            <a:ext cx="2941831" cy="1477328"/>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x’=x; x’=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 x=x’</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a:t>
            </a: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11" name="ZoneTexte 10"/>
          <p:cNvSpPr txBox="1"/>
          <p:nvPr/>
        </p:nvSpPr>
        <p:spPr>
          <a:xfrm>
            <a:off x="497241" y="5082220"/>
            <a:ext cx="6253828"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 = 1000, x = 4000, 1000 &lt; x &lt; 4000 </a:t>
            </a:r>
            <a:r>
              <a:rPr lang="fr-FR" dirty="0" smtClean="0">
                <a:latin typeface="+mn-lt"/>
                <a:cs typeface="Courier New" panose="02070309020205020404" pitchFamily="49" charset="0"/>
              </a:rPr>
              <a:t>are possible</a:t>
            </a:r>
            <a:endParaRPr lang="fr-FR" dirty="0">
              <a:latin typeface="+mn-lt"/>
              <a:cs typeface="Courier New" panose="02070309020205020404" pitchFamily="49" charset="0"/>
            </a:endParaRPr>
          </a:p>
        </p:txBody>
      </p:sp>
      <p:cxnSp>
        <p:nvCxnSpPr>
          <p:cNvPr id="12" name="Connecteur droit avec flèche 11"/>
          <p:cNvCxnSpPr/>
          <p:nvPr/>
        </p:nvCxnSpPr>
        <p:spPr>
          <a:xfrm>
            <a:off x="3563888" y="2636912"/>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468364" y="2670039"/>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489686" y="2640856"/>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57200" y="2564904"/>
            <a:ext cx="7491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956198" y="2380238"/>
            <a:ext cx="825867" cy="369332"/>
          </a:xfrm>
          <a:prstGeom prst="rect">
            <a:avLst/>
          </a:prstGeom>
          <a:noFill/>
        </p:spPr>
        <p:txBody>
          <a:bodyPr wrap="none" rtlCol="0">
            <a:spAutoFit/>
          </a:bodyPr>
          <a:lstStyle/>
          <a:p>
            <a:r>
              <a:rPr lang="fr-FR" dirty="0" smtClean="0"/>
              <a:t>FORK</a:t>
            </a:r>
          </a:p>
        </p:txBody>
      </p:sp>
      <p:cxnSp>
        <p:nvCxnSpPr>
          <p:cNvPr id="27" name="Connecteur droit avec flèche 26"/>
          <p:cNvCxnSpPr/>
          <p:nvPr/>
        </p:nvCxnSpPr>
        <p:spPr>
          <a:xfrm>
            <a:off x="464493" y="5445224"/>
            <a:ext cx="7491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984066" y="5219908"/>
            <a:ext cx="710451" cy="369332"/>
          </a:xfrm>
          <a:prstGeom prst="rect">
            <a:avLst/>
          </a:prstGeom>
          <a:noFill/>
        </p:spPr>
        <p:txBody>
          <a:bodyPr wrap="none" rtlCol="0">
            <a:spAutoFit/>
          </a:bodyPr>
          <a:lstStyle/>
          <a:p>
            <a:r>
              <a:rPr lang="fr-FR" dirty="0" smtClean="0"/>
              <a:t>JOIN</a:t>
            </a:r>
          </a:p>
        </p:txBody>
      </p:sp>
      <p:sp>
        <p:nvSpPr>
          <p:cNvPr id="29" name="Rectangle 28"/>
          <p:cNvSpPr/>
          <p:nvPr/>
        </p:nvSpPr>
        <p:spPr>
          <a:xfrm>
            <a:off x="2329806" y="5700130"/>
            <a:ext cx="4824536" cy="923330"/>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Because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there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a race condition in (x = x + 1)   !</a:t>
            </a:r>
          </a:p>
          <a:p>
            <a:pPr algn="just">
              <a:defRPr/>
            </a:pPr>
            <a:r>
              <a:rPr lang="fr-FR" dirty="0" smtClean="0">
                <a:latin typeface="+mn-lt"/>
                <a:ea typeface="ＭＳ Ｐゴシック" pitchFamily="34" charset="-128"/>
                <a:cs typeface="Courier New" panose="02070309020205020404" pitchFamily="49" charset="0"/>
              </a:rPr>
              <a:t>A variable </a:t>
            </a:r>
            <a:r>
              <a:rPr lang="fr-FR" dirty="0" err="1" smtClean="0">
                <a:latin typeface="+mn-lt"/>
                <a:ea typeface="ＭＳ Ｐゴシック" pitchFamily="34" charset="-128"/>
                <a:cs typeface="Courier New" panose="02070309020205020404" pitchFamily="49" charset="0"/>
              </a:rPr>
              <a:t>number</a:t>
            </a:r>
            <a:r>
              <a:rPr lang="fr-FR" dirty="0" smtClean="0">
                <a:latin typeface="+mn-lt"/>
                <a:ea typeface="ＭＳ Ｐゴシック" pitchFamily="34" charset="-128"/>
                <a:cs typeface="Courier New" panose="02070309020205020404" pitchFamily="49" charset="0"/>
              </a:rPr>
              <a:t> of </a:t>
            </a:r>
            <a:r>
              <a:rPr lang="fr-FR" dirty="0" err="1" smtClean="0">
                <a:latin typeface="+mn-lt"/>
                <a:ea typeface="ＭＳ Ｐゴシック" pitchFamily="34" charset="-128"/>
                <a:cs typeface="Courier New" panose="02070309020205020404" pitchFamily="49" charset="0"/>
              </a:rPr>
              <a:t>written</a:t>
            </a:r>
            <a:r>
              <a:rPr lang="fr-FR" dirty="0" smtClean="0">
                <a:latin typeface="+mn-lt"/>
                <a:ea typeface="ＭＳ Ｐゴシック" pitchFamily="34" charset="-128"/>
                <a:cs typeface="Courier New" panose="02070309020205020404" pitchFamily="49" charset="0"/>
              </a:rPr>
              <a:t> values </a:t>
            </a:r>
            <a:r>
              <a:rPr lang="fr-FR" dirty="0" err="1" smtClean="0">
                <a:latin typeface="+mn-lt"/>
                <a:ea typeface="ＭＳ Ｐゴシック" pitchFamily="34" charset="-128"/>
                <a:cs typeface="Courier New" panose="02070309020205020404" pitchFamily="49" charset="0"/>
              </a:rPr>
              <a:t>can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be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lost</a:t>
            </a:r>
            <a:r>
              <a:rPr lang="fr-FR" dirty="0" smtClean="0">
                <a:latin typeface="+mn-lt"/>
                <a:ea typeface="ＭＳ Ｐゴシック" pitchFamily="34" charset="-128"/>
                <a:cs typeface="Courier New" panose="02070309020205020404" pitchFamily="49" charset="0"/>
              </a:rPr>
              <a:t>.</a:t>
            </a:r>
          </a:p>
          <a:p>
            <a:pPr algn="just">
              <a:defRPr/>
            </a:pPr>
            <a:r>
              <a:rPr lang="fr-FR" dirty="0" err="1" smtClean="0">
                <a:latin typeface="+mn-lt"/>
                <a:ea typeface="ＭＳ Ｐゴシック" pitchFamily="34" charset="-128"/>
                <a:cs typeface="Courier New" panose="02070309020205020404" pitchFamily="49" charset="0"/>
              </a:rPr>
              <a:t>We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need</a:t>
            </a:r>
            <a:r>
              <a:rPr lang="fr-FR" dirty="0" smtClean="0">
                <a:latin typeface="+mn-lt"/>
                <a:ea typeface="ＭＳ Ｐゴシック" pitchFamily="34" charset="-128"/>
                <a:cs typeface="Courier New" panose="02070309020205020404" pitchFamily="49" charset="0"/>
              </a:rPr>
              <a:t> a </a:t>
            </a:r>
            <a:r>
              <a:rPr lang="fr-FR" dirty="0" err="1" smtClean="0">
                <a:latin typeface="+mn-lt"/>
                <a:ea typeface="ＭＳ Ｐゴシック" pitchFamily="34" charset="-128"/>
                <a:cs typeface="Courier New" panose="02070309020205020404" pitchFamily="49" charset="0"/>
              </a:rPr>
              <a:t>critical</a:t>
            </a:r>
            <a:r>
              <a:rPr lang="fr-FR" dirty="0" smtClean="0">
                <a:latin typeface="+mn-lt"/>
                <a:ea typeface="ＭＳ Ｐゴシック" pitchFamily="34" charset="-128"/>
                <a:cs typeface="Courier New" panose="02070309020205020404" pitchFamily="49" charset="0"/>
              </a:rPr>
              <a:t> section.</a:t>
            </a:r>
          </a:p>
        </p:txBody>
      </p:sp>
      <p:sp>
        <p:nvSpPr>
          <p:cNvPr id="24" name="ZoneTexte 23"/>
          <p:cNvSpPr txBox="1"/>
          <p:nvPr/>
        </p:nvSpPr>
        <p:spPr>
          <a:xfrm>
            <a:off x="6214705" y="3232397"/>
            <a:ext cx="2941831" cy="1477328"/>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x’=x; x’=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 x=x’</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a:t>
            </a: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a:t>
            </a: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2" name="Rectangle 1"/>
          <p:cNvSpPr/>
          <p:nvPr/>
        </p:nvSpPr>
        <p:spPr>
          <a:xfrm>
            <a:off x="3356139" y="3702702"/>
            <a:ext cx="415498" cy="369332"/>
          </a:xfrm>
          <a:prstGeom prst="rect">
            <a:avLst/>
          </a:prstGeom>
        </p:spPr>
        <p:txBody>
          <a:bodyPr wrap="none">
            <a:spAutoFit/>
          </a:bodyPr>
          <a:lstStyle/>
          <a:p>
            <a:r>
              <a:rPr lang="fr-FR"/>
              <a:t>…</a:t>
            </a:r>
            <a:endParaRPr lang="fr-FR" dirty="0"/>
          </a:p>
        </p:txBody>
      </p:sp>
      <p:sp>
        <p:nvSpPr>
          <p:cNvPr id="30" name="Rectangle 29"/>
          <p:cNvSpPr/>
          <p:nvPr/>
        </p:nvSpPr>
        <p:spPr>
          <a:xfrm>
            <a:off x="5260615" y="3702702"/>
            <a:ext cx="415498" cy="369332"/>
          </a:xfrm>
          <a:prstGeom prst="rect">
            <a:avLst/>
          </a:prstGeom>
        </p:spPr>
        <p:txBody>
          <a:bodyPr wrap="none">
            <a:spAutoFit/>
          </a:bodyPr>
          <a:lstStyle/>
          <a:p>
            <a:r>
              <a:rPr lang="fr-FR"/>
              <a:t>…</a:t>
            </a:r>
            <a:endParaRPr lang="fr-FR" dirty="0"/>
          </a:p>
        </p:txBody>
      </p:sp>
      <p:sp>
        <p:nvSpPr>
          <p:cNvPr id="3" name="Ellipse 2"/>
          <p:cNvSpPr/>
          <p:nvPr/>
        </p:nvSpPr>
        <p:spPr>
          <a:xfrm>
            <a:off x="263112" y="3220114"/>
            <a:ext cx="708488" cy="482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2430790" y="3194192"/>
            <a:ext cx="708488" cy="482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a:off x="971600" y="2026898"/>
            <a:ext cx="2951234" cy="11800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3187488" y="2036172"/>
            <a:ext cx="1226771" cy="1196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08757" y="1561706"/>
            <a:ext cx="4528356" cy="369332"/>
          </a:xfrm>
          <a:prstGeom prst="rect">
            <a:avLst/>
          </a:prstGeom>
        </p:spPr>
        <p:txBody>
          <a:bodyPr wrap="none">
            <a:spAutoFit/>
          </a:bodyPr>
          <a:lstStyle/>
          <a:p>
            <a:r>
              <a:rPr lang="fr-FR" dirty="0" smtClean="0">
                <a:latin typeface="+mn-lt"/>
                <a:ea typeface="ＭＳ Ｐゴシック" pitchFamily="34" charset="-128"/>
                <a:cs typeface="Courier New" panose="02070309020205020404" pitchFamily="49" charset="0"/>
              </a:rPr>
              <a:t>1rst flush forces a </a:t>
            </a:r>
            <a:r>
              <a:rPr lang="fr-FR" dirty="0" err="1" smtClean="0">
                <a:latin typeface="+mn-lt"/>
                <a:ea typeface="ＭＳ Ｐゴシック" pitchFamily="34" charset="-128"/>
                <a:cs typeface="Courier New" panose="02070309020205020404" pitchFamily="49" charset="0"/>
              </a:rPr>
              <a:t>read</a:t>
            </a:r>
            <a:r>
              <a:rPr lang="fr-FR" dirty="0" smtClean="0">
                <a:latin typeface="+mn-lt"/>
                <a:ea typeface="ＭＳ Ｐゴシック" pitchFamily="34" charset="-128"/>
                <a:cs typeface="Courier New" panose="02070309020205020404" pitchFamily="49" charset="0"/>
              </a:rPr>
              <a:t>, 2</a:t>
            </a:r>
            <a:r>
              <a:rPr lang="fr-FR" baseline="30000" dirty="0" smtClean="0">
                <a:latin typeface="+mn-lt"/>
                <a:ea typeface="ＭＳ Ｐゴシック" pitchFamily="34" charset="-128"/>
                <a:cs typeface="Courier New" panose="02070309020205020404" pitchFamily="49" charset="0"/>
              </a:rPr>
              <a:t>nd</a:t>
            </a:r>
            <a:r>
              <a:rPr lang="fr-FR" dirty="0" smtClean="0">
                <a:latin typeface="+mn-lt"/>
                <a:ea typeface="ＭＳ Ｐゴシック" pitchFamily="34" charset="-128"/>
                <a:cs typeface="Courier New" panose="02070309020205020404" pitchFamily="49" charset="0"/>
              </a:rPr>
              <a:t> flush forces a </a:t>
            </a:r>
            <a:r>
              <a:rPr lang="fr-FR" dirty="0" err="1" smtClean="0">
                <a:latin typeface="+mn-lt"/>
                <a:ea typeface="ＭＳ Ｐゴシック" pitchFamily="34" charset="-128"/>
                <a:cs typeface="Courier New" panose="02070309020205020404" pitchFamily="49" charset="0"/>
              </a:rPr>
              <a:t>write</a:t>
            </a:r>
            <a:endParaRPr lang="fr-FR" dirty="0">
              <a:latin typeface="+mn-lt"/>
            </a:endParaRPr>
          </a:p>
        </p:txBody>
      </p:sp>
      <p:cxnSp>
        <p:nvCxnSpPr>
          <p:cNvPr id="25" name="Connecteur droit avec flèche 24"/>
          <p:cNvCxnSpPr/>
          <p:nvPr/>
        </p:nvCxnSpPr>
        <p:spPr>
          <a:xfrm flipH="1">
            <a:off x="1401636" y="1556792"/>
            <a:ext cx="2011" cy="5047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097152" y="6495901"/>
            <a:ext cx="620683" cy="369332"/>
          </a:xfrm>
          <a:prstGeom prst="rect">
            <a:avLst/>
          </a:prstGeom>
          <a:noFill/>
        </p:spPr>
        <p:txBody>
          <a:bodyPr wrap="none" rtlCol="0">
            <a:spAutoFit/>
          </a:bodyPr>
          <a:lstStyle/>
          <a:p>
            <a:r>
              <a:rPr lang="fr-FR" dirty="0" smtClean="0"/>
              <a:t>time</a:t>
            </a:r>
          </a:p>
        </p:txBody>
      </p:sp>
    </p:spTree>
    <p:extLst>
      <p:ext uri="{BB962C8B-B14F-4D97-AF65-F5344CB8AC3E}">
        <p14:creationId xmlns:p14="http://schemas.microsoft.com/office/powerpoint/2010/main" val="3773787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a:off x="7199784" y="3789040"/>
            <a:ext cx="151216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Posix</a:t>
            </a:r>
            <a:endParaRPr lang="fr-FR" dirty="0">
              <a:solidFill>
                <a:schemeClr val="tx1"/>
              </a:solidFill>
            </a:endParaRPr>
          </a:p>
        </p:txBody>
      </p:sp>
      <p:sp>
        <p:nvSpPr>
          <p:cNvPr id="4098" name="1 Título"/>
          <p:cNvSpPr>
            <a:spLocks noGrp="1"/>
          </p:cNvSpPr>
          <p:nvPr>
            <p:ph type="title"/>
          </p:nvPr>
        </p:nvSpPr>
        <p:spPr/>
        <p:txBody>
          <a:bodyPr/>
          <a:lstStyle/>
          <a:p>
            <a:r>
              <a:rPr lang="fr-FR" sz="2800" dirty="0" smtClean="0">
                <a:effectLst>
                  <a:outerShdw blurRad="38100" dist="38100" dir="2700000" algn="tl">
                    <a:srgbClr val="C0C0C0"/>
                  </a:outerShdw>
                </a:effectLst>
                <a:ea typeface="ＭＳ Ｐゴシック" pitchFamily="34" charset="-128"/>
              </a:rPr>
              <a:t>Plan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a:t>
            </a:fld>
            <a:endParaRPr lang="es-ES"/>
          </a:p>
        </p:txBody>
      </p:sp>
      <p:sp>
        <p:nvSpPr>
          <p:cNvPr id="11" name="1 Título"/>
          <p:cNvSpPr txBox="1">
            <a:spLocks/>
          </p:cNvSpPr>
          <p:nvPr/>
        </p:nvSpPr>
        <p:spPr bwMode="auto">
          <a:xfrm>
            <a:off x="251520" y="1988840"/>
            <a:ext cx="8136904" cy="4536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sz="2000" dirty="0" smtClean="0">
                <a:latin typeface="+mj-lt"/>
              </a:rPr>
              <a:t>1</a:t>
            </a:r>
            <a:r>
              <a:rPr lang="fr-FR" sz="2000" baseline="30000" dirty="0" smtClean="0">
                <a:latin typeface="+mj-lt"/>
              </a:rPr>
              <a:t>rst</a:t>
            </a:r>
            <a:r>
              <a:rPr lang="fr-FR" sz="2000" dirty="0" smtClean="0">
                <a:latin typeface="+mj-lt"/>
              </a:rPr>
              <a:t> </a:t>
            </a:r>
            <a:r>
              <a:rPr lang="fr-FR" sz="2000" dirty="0" err="1" smtClean="0">
                <a:latin typeface="+mj-lt"/>
              </a:rPr>
              <a:t>day</a:t>
            </a:r>
            <a:endParaRPr lang="fr-FR" sz="2000" dirty="0" smtClean="0">
              <a:latin typeface="+mj-lt"/>
            </a:endParaRPr>
          </a:p>
          <a:p>
            <a:pPr>
              <a:defRPr/>
            </a:pPr>
            <a:r>
              <a:rPr lang="fr-FR" sz="2000" dirty="0" smtClean="0">
                <a:latin typeface="+mj-lt"/>
              </a:rPr>
              <a:t>	1</a:t>
            </a:r>
            <a:r>
              <a:rPr lang="fr-FR" sz="2000" baseline="30000" dirty="0" smtClean="0">
                <a:latin typeface="+mj-lt"/>
              </a:rPr>
              <a:t>rst</a:t>
            </a:r>
            <a:r>
              <a:rPr lang="fr-FR" sz="2000" dirty="0" smtClean="0">
                <a:latin typeface="+mj-lt"/>
              </a:rPr>
              <a:t> </a:t>
            </a:r>
            <a:r>
              <a:rPr lang="fr-FR" sz="2000" dirty="0" err="1" smtClean="0">
                <a:latin typeface="+mj-lt"/>
              </a:rPr>
              <a:t>hour</a:t>
            </a:r>
            <a:r>
              <a:rPr lang="fr-FR" sz="2000" dirty="0" smtClean="0">
                <a:latin typeface="+mj-lt"/>
              </a:rPr>
              <a:t>: </a:t>
            </a:r>
            <a:r>
              <a:rPr lang="fr-FR" sz="2000" dirty="0" err="1" smtClean="0">
                <a:latin typeface="+mj-lt"/>
              </a:rPr>
              <a:t>from</a:t>
            </a:r>
            <a:r>
              <a:rPr lang="fr-FR" sz="2000" dirty="0" smtClean="0">
                <a:latin typeface="+mj-lt"/>
              </a:rPr>
              <a:t> the first computers to multithreading</a:t>
            </a:r>
          </a:p>
          <a:p>
            <a:pPr>
              <a:defRPr/>
            </a:pPr>
            <a:endParaRPr lang="fr-FR" sz="2000" dirty="0" smtClean="0">
              <a:latin typeface="+mj-lt"/>
            </a:endParaRPr>
          </a:p>
          <a:p>
            <a:pPr>
              <a:defRPr/>
            </a:pPr>
            <a:endParaRPr lang="fr-FR" sz="2000" dirty="0" smtClean="0">
              <a:latin typeface="+mj-lt"/>
            </a:endParaRPr>
          </a:p>
          <a:p>
            <a:pPr>
              <a:defRPr/>
            </a:pPr>
            <a:r>
              <a:rPr lang="fr-FR" sz="2000" dirty="0" smtClean="0">
                <a:latin typeface="+mj-lt"/>
              </a:rPr>
              <a:t>	</a:t>
            </a:r>
            <a:r>
              <a:rPr lang="fr-FR" sz="2000" dirty="0" smtClean="0">
                <a:solidFill>
                  <a:srgbClr val="FF0000"/>
                </a:solidFill>
                <a:latin typeface="+mj-lt"/>
              </a:rPr>
              <a:t>2</a:t>
            </a:r>
            <a:r>
              <a:rPr lang="fr-FR" sz="2000" baseline="30000" dirty="0" smtClean="0">
                <a:solidFill>
                  <a:srgbClr val="FF0000"/>
                </a:solidFill>
                <a:latin typeface="+mj-lt"/>
              </a:rPr>
              <a:t>nd</a:t>
            </a:r>
            <a:r>
              <a:rPr lang="fr-FR" sz="2000" dirty="0" smtClean="0">
                <a:solidFill>
                  <a:srgbClr val="FF0000"/>
                </a:solidFill>
                <a:latin typeface="+mj-lt"/>
              </a:rPr>
              <a:t> </a:t>
            </a:r>
            <a:r>
              <a:rPr lang="fr-FR" sz="2000" dirty="0" err="1" smtClean="0">
                <a:solidFill>
                  <a:srgbClr val="FF0000"/>
                </a:solidFill>
                <a:latin typeface="+mj-lt"/>
              </a:rPr>
              <a:t>hour</a:t>
            </a:r>
            <a:r>
              <a:rPr lang="fr-FR" sz="2000" dirty="0" smtClean="0">
                <a:solidFill>
                  <a:srgbClr val="FF0000"/>
                </a:solidFill>
                <a:latin typeface="+mj-lt"/>
              </a:rPr>
              <a:t>: software </a:t>
            </a:r>
            <a:r>
              <a:rPr lang="fr-FR" sz="2000" dirty="0" err="1" smtClean="0">
                <a:solidFill>
                  <a:srgbClr val="FF0000"/>
                </a:solidFill>
                <a:latin typeface="+mj-lt"/>
              </a:rPr>
              <a:t>paradigms</a:t>
            </a:r>
            <a:r>
              <a:rPr lang="fr-FR" sz="2000" dirty="0" smtClean="0">
                <a:solidFill>
                  <a:srgbClr val="FF0000"/>
                </a:solidFill>
                <a:latin typeface="+mj-lt"/>
              </a:rPr>
              <a:t> for </a:t>
            </a:r>
            <a:r>
              <a:rPr lang="fr-FR" sz="2000" dirty="0" err="1" smtClean="0">
                <a:solidFill>
                  <a:srgbClr val="FF0000"/>
                </a:solidFill>
                <a:latin typeface="+mj-lt"/>
              </a:rPr>
              <a:t>many</a:t>
            </a:r>
            <a:r>
              <a:rPr lang="fr-FR" sz="2000" dirty="0" smtClean="0">
                <a:solidFill>
                  <a:srgbClr val="FF0000"/>
                </a:solidFill>
                <a:latin typeface="+mj-lt"/>
              </a:rPr>
              <a:t>-</a:t>
            </a:r>
            <a:r>
              <a:rPr lang="fr-FR" sz="2000" dirty="0" err="1" smtClean="0">
                <a:solidFill>
                  <a:srgbClr val="FF0000"/>
                </a:solidFill>
                <a:latin typeface="+mj-lt"/>
              </a:rPr>
              <a:t>cores</a:t>
            </a:r>
            <a:endParaRPr lang="fr-FR" sz="2000" dirty="0" smtClean="0">
              <a:solidFill>
                <a:srgbClr val="FF0000"/>
              </a:solidFill>
              <a:latin typeface="+mj-lt"/>
            </a:endParaRPr>
          </a:p>
          <a:p>
            <a:pPr>
              <a:defRPr/>
            </a:pPr>
            <a:endParaRPr lang="fr-FR" sz="2000" dirty="0" smtClean="0">
              <a:latin typeface="+mj-lt"/>
            </a:endParaRPr>
          </a:p>
          <a:p>
            <a:pPr>
              <a:defRPr/>
            </a:pPr>
            <a:endParaRPr lang="fr-FR" sz="2000" dirty="0" smtClean="0">
              <a:latin typeface="+mj-lt"/>
            </a:endParaRPr>
          </a:p>
          <a:p>
            <a:pPr>
              <a:defRPr/>
            </a:pPr>
            <a:r>
              <a:rPr lang="fr-FR" sz="2000" dirty="0" smtClean="0">
                <a:latin typeface="+mj-lt"/>
              </a:rPr>
              <a:t>	3</a:t>
            </a:r>
            <a:r>
              <a:rPr lang="fr-FR" sz="2000" baseline="30000" dirty="0" smtClean="0">
                <a:latin typeface="+mj-lt"/>
              </a:rPr>
              <a:t>rd</a:t>
            </a:r>
            <a:r>
              <a:rPr lang="fr-FR" sz="2000" dirty="0" smtClean="0">
                <a:latin typeface="+mj-lt"/>
              </a:rPr>
              <a:t> </a:t>
            </a:r>
            <a:r>
              <a:rPr lang="fr-FR" sz="2000" dirty="0" err="1" smtClean="0">
                <a:latin typeface="+mj-lt"/>
              </a:rPr>
              <a:t>hour</a:t>
            </a:r>
            <a:r>
              <a:rPr lang="fr-FR" sz="2000" dirty="0" smtClean="0">
                <a:latin typeface="+mj-lt"/>
              </a:rPr>
              <a:t>: </a:t>
            </a:r>
            <a:r>
              <a:rPr lang="fr-FR" sz="2000" dirty="0" err="1" smtClean="0">
                <a:latin typeface="+mj-lt"/>
              </a:rPr>
              <a:t>Kalray’s</a:t>
            </a:r>
            <a:r>
              <a:rPr lang="fr-FR" sz="2000" dirty="0" smtClean="0">
                <a:latin typeface="+mj-lt"/>
              </a:rPr>
              <a:t> MPPA-256 and </a:t>
            </a:r>
            <a:r>
              <a:rPr lang="fr-FR" sz="2000" dirty="0" err="1" smtClean="0">
                <a:latin typeface="+mj-lt"/>
              </a:rPr>
              <a:t>project</a:t>
            </a:r>
            <a:r>
              <a:rPr lang="fr-FR" sz="2000" dirty="0" smtClean="0">
                <a:latin typeface="+mj-lt"/>
              </a:rPr>
              <a:t> </a:t>
            </a:r>
            <a:r>
              <a:rPr lang="fr-FR" sz="2000" dirty="0" err="1" smtClean="0">
                <a:latin typeface="+mj-lt"/>
              </a:rPr>
              <a:t>presentation</a:t>
            </a:r>
            <a:endParaRPr lang="fr-FR" sz="2000" dirty="0" smtClean="0">
              <a:latin typeface="+mj-lt"/>
            </a:endParaRPr>
          </a:p>
          <a:p>
            <a:pPr>
              <a:defRPr/>
            </a:pPr>
            <a:endParaRPr lang="fr-FR" sz="2000" dirty="0" smtClean="0">
              <a:latin typeface="+mj-lt"/>
            </a:endParaRPr>
          </a:p>
          <a:p>
            <a:pPr>
              <a:defRPr/>
            </a:pPr>
            <a:endParaRPr lang="fr-FR" sz="2000" dirty="0" smtClean="0">
              <a:latin typeface="+mj-lt"/>
            </a:endParaRPr>
          </a:p>
          <a:p>
            <a:pPr>
              <a:defRPr/>
            </a:pPr>
            <a:r>
              <a:rPr lang="fr-FR" sz="2000" noProof="0" dirty="0" smtClean="0">
                <a:latin typeface="+mj-lt"/>
                <a:ea typeface="ＭＳ Ｐゴシック" pitchFamily="34" charset="-128"/>
                <a:cs typeface="+mj-cs"/>
              </a:rPr>
              <a:t>2</a:t>
            </a:r>
            <a:r>
              <a:rPr lang="fr-FR" sz="2000" baseline="30000" noProof="0" dirty="0" smtClean="0">
                <a:latin typeface="+mj-lt"/>
                <a:ea typeface="ＭＳ Ｐゴシック" pitchFamily="34" charset="-128"/>
                <a:cs typeface="+mj-cs"/>
              </a:rPr>
              <a:t>nd</a:t>
            </a:r>
            <a:r>
              <a:rPr lang="fr-FR" sz="2000" noProof="0" dirty="0" smtClean="0">
                <a:latin typeface="+mj-lt"/>
                <a:ea typeface="ＭＳ Ｐゴシック" pitchFamily="34" charset="-128"/>
                <a:cs typeface="+mj-cs"/>
              </a:rPr>
              <a:t> </a:t>
            </a:r>
            <a:r>
              <a:rPr lang="fr-FR" sz="2000" noProof="0" dirty="0" err="1" smtClean="0">
                <a:latin typeface="+mj-lt"/>
                <a:ea typeface="ＭＳ Ｐゴシック" pitchFamily="34" charset="-128"/>
                <a:cs typeface="+mj-cs"/>
              </a:rPr>
              <a:t>day</a:t>
            </a:r>
            <a:endParaRPr lang="fr-FR" sz="2000" noProof="0" dirty="0" smtClean="0">
              <a:latin typeface="+mj-lt"/>
              <a:ea typeface="ＭＳ Ｐゴシック" pitchFamily="34" charset="-128"/>
              <a:cs typeface="+mj-cs"/>
            </a:endParaRPr>
          </a:p>
          <a:p>
            <a:pPr>
              <a:defRPr/>
            </a:pPr>
            <a:r>
              <a:rPr lang="fr-FR" sz="2000" dirty="0" smtClean="0">
                <a:latin typeface="+mj-lt"/>
                <a:ea typeface="ＭＳ Ｐゴシック" pitchFamily="34" charset="-128"/>
                <a:cs typeface="+mj-cs"/>
              </a:rPr>
              <a:t>	</a:t>
            </a:r>
            <a:r>
              <a:rPr lang="fr-FR" sz="2000" dirty="0" err="1" smtClean="0">
                <a:latin typeface="+mj-lt"/>
                <a:ea typeface="ＭＳ Ｐゴシック" pitchFamily="34" charset="-128"/>
                <a:cs typeface="+mj-cs"/>
              </a:rPr>
              <a:t>Your</a:t>
            </a:r>
            <a:r>
              <a:rPr lang="fr-FR" sz="2000" dirty="0" smtClean="0">
                <a:latin typeface="+mj-lt"/>
                <a:ea typeface="ＭＳ Ｐゴシック" pitchFamily="34" charset="-128"/>
                <a:cs typeface="+mj-cs"/>
              </a:rPr>
              <a:t> </a:t>
            </a:r>
            <a:r>
              <a:rPr lang="fr-FR" sz="2000" dirty="0" err="1" smtClean="0">
                <a:latin typeface="+mj-lt"/>
                <a:ea typeface="ＭＳ Ｐゴシック" pitchFamily="34" charset="-128"/>
                <a:cs typeface="+mj-cs"/>
              </a:rPr>
              <a:t>project</a:t>
            </a:r>
            <a:r>
              <a:rPr lang="fr-FR" sz="2000" dirty="0" smtClean="0">
                <a:latin typeface="+mj-lt"/>
                <a:ea typeface="ＭＳ Ｐゴシック" pitchFamily="34" charset="-128"/>
                <a:cs typeface="+mj-cs"/>
              </a:rPr>
              <a:t> </a:t>
            </a:r>
            <a:r>
              <a:rPr lang="fr-FR" sz="2000" dirty="0" err="1" smtClean="0">
                <a:latin typeface="+mj-lt"/>
                <a:ea typeface="ＭＳ Ｐゴシック" pitchFamily="34" charset="-128"/>
                <a:cs typeface="+mj-cs"/>
              </a:rPr>
              <a:t>with</a:t>
            </a:r>
            <a:r>
              <a:rPr lang="fr-FR" sz="2000" dirty="0" smtClean="0">
                <a:latin typeface="+mj-lt"/>
                <a:ea typeface="ＭＳ Ｐゴシック" pitchFamily="34" charset="-128"/>
                <a:cs typeface="+mj-cs"/>
              </a:rPr>
              <a:t> </a:t>
            </a:r>
            <a:r>
              <a:rPr lang="fr-FR" sz="2000" dirty="0" err="1" smtClean="0">
                <a:latin typeface="+mj-lt"/>
                <a:ea typeface="ＭＳ Ｐゴシック" pitchFamily="34" charset="-128"/>
                <a:cs typeface="+mj-cs"/>
              </a:rPr>
              <a:t>remote</a:t>
            </a:r>
            <a:r>
              <a:rPr lang="fr-FR" sz="2000" dirty="0" smtClean="0">
                <a:latin typeface="+mj-lt"/>
                <a:ea typeface="ＭＳ Ｐゴシック" pitchFamily="34" charset="-128"/>
                <a:cs typeface="+mj-cs"/>
              </a:rPr>
              <a:t> </a:t>
            </a:r>
            <a:r>
              <a:rPr lang="fr-FR" sz="2000" dirty="0" err="1" smtClean="0">
                <a:latin typeface="+mj-lt"/>
                <a:ea typeface="ＭＳ Ｐゴシック" pitchFamily="34" charset="-128"/>
                <a:cs typeface="+mj-cs"/>
              </a:rPr>
              <a:t>Kalray</a:t>
            </a:r>
            <a:r>
              <a:rPr lang="fr-FR" sz="2000" dirty="0" smtClean="0">
                <a:latin typeface="+mj-lt"/>
                <a:ea typeface="ＭＳ Ｐゴシック" pitchFamily="34" charset="-128"/>
                <a:cs typeface="+mj-cs"/>
              </a:rPr>
              <a:t> machines </a:t>
            </a:r>
            <a:r>
              <a:rPr lang="fr-FR" sz="2000" dirty="0" err="1" smtClean="0">
                <a:latin typeface="+mj-lt"/>
                <a:ea typeface="ＭＳ Ｐゴシック" pitchFamily="34" charset="-128"/>
                <a:cs typeface="+mj-cs"/>
              </a:rPr>
              <a:t>at</a:t>
            </a:r>
            <a:r>
              <a:rPr lang="fr-FR" sz="2000" dirty="0" smtClean="0">
                <a:latin typeface="+mj-lt"/>
                <a:ea typeface="ＭＳ Ｐゴシック" pitchFamily="34" charset="-128"/>
                <a:cs typeface="+mj-cs"/>
              </a:rPr>
              <a:t> UBS</a:t>
            </a:r>
            <a:endParaRPr lang="fr-FR" sz="2000" noProof="0" dirty="0" smtClean="0">
              <a:latin typeface="+mj-lt"/>
              <a:ea typeface="ＭＳ Ｐゴシック" pitchFamily="34" charset="-128"/>
              <a:cs typeface="+mj-cs"/>
            </a:endParaRPr>
          </a:p>
        </p:txBody>
      </p:sp>
      <p:pic>
        <p:nvPicPr>
          <p:cNvPr id="5" name="Picture 4"/>
          <p:cNvPicPr>
            <a:picLocks noChangeAspect="1" noChangeArrowheads="1"/>
          </p:cNvPicPr>
          <p:nvPr/>
        </p:nvPicPr>
        <p:blipFill>
          <a:blip r:embed="rId3" cstate="print"/>
          <a:srcRect/>
          <a:stretch>
            <a:fillRect/>
          </a:stretch>
        </p:blipFill>
        <p:spPr bwMode="auto">
          <a:xfrm>
            <a:off x="4932040" y="1700808"/>
            <a:ext cx="1243338" cy="93610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092280" y="1700808"/>
            <a:ext cx="1540558" cy="936103"/>
          </a:xfrm>
          <a:prstGeom prst="rect">
            <a:avLst/>
          </a:prstGeom>
          <a:noFill/>
          <a:ln w="9525">
            <a:noFill/>
            <a:miter lim="800000"/>
            <a:headEnd/>
            <a:tailEnd/>
          </a:ln>
        </p:spPr>
      </p:pic>
      <p:cxnSp>
        <p:nvCxnSpPr>
          <p:cNvPr id="7" name="Connecteur droit avec flèche 6"/>
          <p:cNvCxnSpPr>
            <a:stCxn id="6" idx="1"/>
            <a:endCxn id="5" idx="3"/>
          </p:cNvCxnSpPr>
          <p:nvPr/>
        </p:nvCxnSpPr>
        <p:spPr>
          <a:xfrm flipH="1">
            <a:off x="6175378" y="2168860"/>
            <a:ext cx="916902"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6012160" y="2996952"/>
            <a:ext cx="151216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OpenCL</a:t>
            </a:r>
            <a:endParaRPr lang="fr-FR" dirty="0">
              <a:solidFill>
                <a:schemeClr val="tx1"/>
              </a:solidFill>
            </a:endParaRPr>
          </a:p>
        </p:txBody>
      </p:sp>
      <p:sp>
        <p:nvSpPr>
          <p:cNvPr id="13" name="Ellipse 12"/>
          <p:cNvSpPr/>
          <p:nvPr/>
        </p:nvSpPr>
        <p:spPr>
          <a:xfrm>
            <a:off x="6084168" y="3789040"/>
            <a:ext cx="151216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MPI</a:t>
            </a:r>
            <a:endParaRPr lang="fr-FR" dirty="0">
              <a:solidFill>
                <a:schemeClr val="tx1"/>
              </a:solidFill>
            </a:endParaRPr>
          </a:p>
        </p:txBody>
      </p:sp>
      <p:sp>
        <p:nvSpPr>
          <p:cNvPr id="14" name="Ellipse 13"/>
          <p:cNvSpPr/>
          <p:nvPr/>
        </p:nvSpPr>
        <p:spPr>
          <a:xfrm>
            <a:off x="6804248" y="3285753"/>
            <a:ext cx="151216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OpenMP</a:t>
            </a:r>
            <a:endParaRPr lang="fr-FR" dirty="0">
              <a:solidFill>
                <a:schemeClr val="tx1"/>
              </a:solidFill>
            </a:endParaRPr>
          </a:p>
        </p:txBody>
      </p:sp>
      <p:pic>
        <p:nvPicPr>
          <p:cNvPr id="2050" name="Picture 2"/>
          <p:cNvPicPr>
            <a:picLocks noChangeAspect="1" noChangeArrowheads="1"/>
          </p:cNvPicPr>
          <p:nvPr/>
        </p:nvPicPr>
        <p:blipFill>
          <a:blip r:embed="rId5" cstate="print"/>
          <a:srcRect/>
          <a:stretch>
            <a:fillRect/>
          </a:stretch>
        </p:blipFill>
        <p:spPr bwMode="auto">
          <a:xfrm>
            <a:off x="6876256" y="4653136"/>
            <a:ext cx="1584176"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pragma</a:t>
            </a:r>
            <a:r>
              <a:rPr lang="fr-FR" sz="2800" dirty="0">
                <a:latin typeface="Courier New" panose="02070309020205020404" pitchFamily="49" charset="0"/>
                <a:cs typeface="Courier New" panose="02070309020205020404" pitchFamily="49" charset="0"/>
              </a:rPr>
              <a:t> </a:t>
            </a:r>
            <a:r>
              <a:rPr lang="fr-FR" sz="2800" dirty="0" err="1">
                <a:latin typeface="Courier New" panose="02070309020205020404" pitchFamily="49" charset="0"/>
                <a:cs typeface="Courier New" panose="02070309020205020404" pitchFamily="49" charset="0"/>
              </a:rPr>
              <a:t>omp</a:t>
            </a:r>
            <a:r>
              <a:rPr lang="fr-FR" sz="2800" dirty="0">
                <a:latin typeface="Courier New" panose="02070309020205020404" pitchFamily="49" charset="0"/>
                <a:cs typeface="Courier New" panose="02070309020205020404" pitchFamily="49" charset="0"/>
              </a:rPr>
              <a:t> flush</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20</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119594" y="2018621"/>
            <a:ext cx="598241"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x=0</a:t>
            </a:r>
          </a:p>
        </p:txBody>
      </p:sp>
      <p:sp>
        <p:nvSpPr>
          <p:cNvPr id="10" name="ZoneTexte 9"/>
          <p:cNvSpPr txBox="1"/>
          <p:nvPr/>
        </p:nvSpPr>
        <p:spPr>
          <a:xfrm>
            <a:off x="1061320" y="3140968"/>
            <a:ext cx="2114681" cy="1477328"/>
          </a:xfrm>
          <a:prstGeom prst="rect">
            <a:avLst/>
          </a:prstGeom>
          <a:noFill/>
        </p:spPr>
        <p:txBody>
          <a:bodyPr wrap="none" rtlCol="0">
            <a:spAutoFit/>
          </a:bodyPr>
          <a:lstStyle/>
          <a:p>
            <a:r>
              <a:rPr lang="fr-FR" dirty="0">
                <a:latin typeface="Courier New" panose="02070309020205020404" pitchFamily="49" charset="0"/>
                <a:cs typeface="Courier New" panose="02070309020205020404" pitchFamily="49" charset="0"/>
              </a:rPr>
              <a:t>…</a:t>
            </a:r>
          </a:p>
          <a:p>
            <a:r>
              <a:rPr lang="fr-FR" dirty="0" smtClean="0">
                <a:latin typeface="Courier New" panose="02070309020205020404" pitchFamily="49" charset="0"/>
                <a:cs typeface="Courier New" panose="02070309020205020404" pitchFamily="49" charset="0"/>
              </a:rPr>
              <a:t>x’=x;    (10) </a:t>
            </a:r>
          </a:p>
          <a:p>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’+1; </a:t>
            </a:r>
            <a:r>
              <a:rPr lang="fr-FR" dirty="0" smtClean="0">
                <a:latin typeface="Courier New" panose="02070309020205020404" pitchFamily="49" charset="0"/>
                <a:cs typeface="Courier New" panose="02070309020205020404" pitchFamily="49" charset="0"/>
              </a:rPr>
              <a:t>(11)</a:t>
            </a:r>
          </a:p>
          <a:p>
            <a:r>
              <a:rPr lang="fr-FR" dirty="0" smtClean="0">
                <a:latin typeface="Courier New" panose="02070309020205020404" pitchFamily="49" charset="0"/>
                <a:cs typeface="Courier New" panose="02070309020205020404" pitchFamily="49" charset="0"/>
              </a:rPr>
              <a:t>x=x’     (11)</a:t>
            </a:r>
            <a:endParaRPr lang="fr-FR" dirty="0">
              <a:latin typeface="Courier New" panose="02070309020205020404" pitchFamily="49" charset="0"/>
              <a:cs typeface="Courier New" panose="02070309020205020404" pitchFamily="49" charset="0"/>
            </a:endParaRP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cxnSp>
        <p:nvCxnSpPr>
          <p:cNvPr id="12" name="Connecteur droit avec flèche 11"/>
          <p:cNvCxnSpPr/>
          <p:nvPr/>
        </p:nvCxnSpPr>
        <p:spPr>
          <a:xfrm>
            <a:off x="3563888" y="2636912"/>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468364" y="2670039"/>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489686" y="2640856"/>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57200" y="2564904"/>
            <a:ext cx="7491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956198" y="2380238"/>
            <a:ext cx="825867" cy="369332"/>
          </a:xfrm>
          <a:prstGeom prst="rect">
            <a:avLst/>
          </a:prstGeom>
          <a:noFill/>
        </p:spPr>
        <p:txBody>
          <a:bodyPr wrap="none" rtlCol="0">
            <a:spAutoFit/>
          </a:bodyPr>
          <a:lstStyle/>
          <a:p>
            <a:r>
              <a:rPr lang="fr-FR" dirty="0" smtClean="0"/>
              <a:t>FORK</a:t>
            </a:r>
          </a:p>
        </p:txBody>
      </p:sp>
      <p:cxnSp>
        <p:nvCxnSpPr>
          <p:cNvPr id="27" name="Connecteur droit avec flèche 26"/>
          <p:cNvCxnSpPr/>
          <p:nvPr/>
        </p:nvCxnSpPr>
        <p:spPr>
          <a:xfrm>
            <a:off x="464493" y="5445224"/>
            <a:ext cx="7491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984066" y="5219908"/>
            <a:ext cx="710451" cy="369332"/>
          </a:xfrm>
          <a:prstGeom prst="rect">
            <a:avLst/>
          </a:prstGeom>
          <a:noFill/>
        </p:spPr>
        <p:txBody>
          <a:bodyPr wrap="none" rtlCol="0">
            <a:spAutoFit/>
          </a:bodyPr>
          <a:lstStyle/>
          <a:p>
            <a:r>
              <a:rPr lang="fr-FR" dirty="0" smtClean="0"/>
              <a:t>JOIN</a:t>
            </a:r>
          </a:p>
        </p:txBody>
      </p:sp>
      <p:sp>
        <p:nvSpPr>
          <p:cNvPr id="29" name="Rectangle 28"/>
          <p:cNvSpPr/>
          <p:nvPr/>
        </p:nvSpPr>
        <p:spPr>
          <a:xfrm>
            <a:off x="2159732" y="5806842"/>
            <a:ext cx="4824536" cy="646331"/>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Here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the race condition !</a:t>
            </a:r>
          </a:p>
          <a:p>
            <a:pPr algn="just">
              <a:defRPr/>
            </a:pPr>
            <a:r>
              <a:rPr lang="fr-FR" dirty="0" smtClean="0">
                <a:latin typeface="+mn-lt"/>
                <a:ea typeface="ＭＳ Ｐゴシック" pitchFamily="34" charset="-128"/>
                <a:cs typeface="Courier New" panose="02070309020205020404" pitchFamily="49" charset="0"/>
              </a:rPr>
              <a:t>The value </a:t>
            </a:r>
            <a:r>
              <a:rPr lang="fr-FR" dirty="0" err="1" smtClean="0">
                <a:latin typeface="+mn-lt"/>
                <a:ea typeface="ＭＳ Ｐゴシック" pitchFamily="34" charset="-128"/>
                <a:cs typeface="Courier New" panose="02070309020205020404" pitchFamily="49" charset="0"/>
              </a:rPr>
              <a:t>written</a:t>
            </a:r>
            <a:r>
              <a:rPr lang="fr-FR" dirty="0" smtClean="0">
                <a:latin typeface="+mn-lt"/>
                <a:ea typeface="ＭＳ Ｐゴシック" pitchFamily="34" charset="-128"/>
                <a:cs typeface="Courier New" panose="02070309020205020404" pitchFamily="49" charset="0"/>
              </a:rPr>
              <a:t> by the </a:t>
            </a:r>
            <a:r>
              <a:rPr lang="fr-FR" dirty="0" err="1" smtClean="0">
                <a:latin typeface="+mn-lt"/>
                <a:ea typeface="ＭＳ Ｐゴシック" pitchFamily="34" charset="-128"/>
                <a:cs typeface="Courier New" panose="02070309020205020404" pitchFamily="49" charset="0"/>
              </a:rPr>
              <a:t>left</a:t>
            </a:r>
            <a:r>
              <a:rPr lang="fr-FR" dirty="0" smtClean="0">
                <a:latin typeface="+mn-lt"/>
                <a:ea typeface="ＭＳ Ｐゴシック" pitchFamily="34" charset="-128"/>
                <a:cs typeface="Courier New" panose="02070309020205020404" pitchFamily="49" charset="0"/>
              </a:rPr>
              <a:t> thread has been </a:t>
            </a:r>
            <a:r>
              <a:rPr lang="fr-FR" dirty="0" err="1" smtClean="0">
                <a:latin typeface="+mn-lt"/>
                <a:ea typeface="ＭＳ Ｐゴシック" pitchFamily="34" charset="-128"/>
                <a:cs typeface="Courier New" panose="02070309020205020404" pitchFamily="49" charset="0"/>
              </a:rPr>
              <a:t>lost</a:t>
            </a:r>
            <a:r>
              <a:rPr lang="fr-FR" dirty="0" smtClean="0">
                <a:latin typeface="+mn-lt"/>
                <a:ea typeface="ＭＳ Ｐゴシック" pitchFamily="34" charset="-128"/>
                <a:cs typeface="Courier New" panose="02070309020205020404" pitchFamily="49" charset="0"/>
              </a:rPr>
              <a:t>.</a:t>
            </a:r>
          </a:p>
        </p:txBody>
      </p:sp>
      <p:sp>
        <p:nvSpPr>
          <p:cNvPr id="2" name="Rectangle 1"/>
          <p:cNvSpPr/>
          <p:nvPr/>
        </p:nvSpPr>
        <p:spPr>
          <a:xfrm>
            <a:off x="7281937" y="3702702"/>
            <a:ext cx="415498" cy="369332"/>
          </a:xfrm>
          <a:prstGeom prst="rect">
            <a:avLst/>
          </a:prstGeom>
        </p:spPr>
        <p:txBody>
          <a:bodyPr wrap="none">
            <a:spAutoFit/>
          </a:bodyPr>
          <a:lstStyle/>
          <a:p>
            <a:r>
              <a:rPr lang="fr-FR" dirty="0"/>
              <a:t>…</a:t>
            </a:r>
          </a:p>
        </p:txBody>
      </p:sp>
      <p:sp>
        <p:nvSpPr>
          <p:cNvPr id="30" name="Rectangle 29"/>
          <p:cNvSpPr/>
          <p:nvPr/>
        </p:nvSpPr>
        <p:spPr>
          <a:xfrm>
            <a:off x="5260615" y="3702702"/>
            <a:ext cx="415498" cy="369332"/>
          </a:xfrm>
          <a:prstGeom prst="rect">
            <a:avLst/>
          </a:prstGeom>
        </p:spPr>
        <p:txBody>
          <a:bodyPr wrap="none">
            <a:spAutoFit/>
          </a:bodyPr>
          <a:lstStyle/>
          <a:p>
            <a:r>
              <a:rPr lang="fr-FR" dirty="0"/>
              <a:t>…</a:t>
            </a:r>
          </a:p>
        </p:txBody>
      </p:sp>
      <p:sp>
        <p:nvSpPr>
          <p:cNvPr id="25" name="ZoneTexte 24"/>
          <p:cNvSpPr txBox="1"/>
          <p:nvPr/>
        </p:nvSpPr>
        <p:spPr>
          <a:xfrm>
            <a:off x="3190305" y="3374609"/>
            <a:ext cx="1976823" cy="1477328"/>
          </a:xfrm>
          <a:prstGeom prst="rect">
            <a:avLst/>
          </a:prstGeom>
          <a:noFill/>
        </p:spPr>
        <p:txBody>
          <a:bodyPr wrap="none" rtlCol="0">
            <a:spAutoFit/>
          </a:bodyPr>
          <a:lstStyle/>
          <a:p>
            <a:r>
              <a:rPr lang="fr-FR" dirty="0">
                <a:latin typeface="Courier New" panose="02070309020205020404" pitchFamily="49" charset="0"/>
                <a:cs typeface="Courier New" panose="02070309020205020404" pitchFamily="49" charset="0"/>
              </a:rPr>
              <a:t>…</a:t>
            </a:r>
          </a:p>
          <a:p>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   (10)</a:t>
            </a:r>
          </a:p>
          <a:p>
            <a:r>
              <a:rPr lang="fr-FR" dirty="0" smtClean="0">
                <a:latin typeface="Courier New" panose="02070309020205020404" pitchFamily="49" charset="0"/>
                <a:cs typeface="Courier New" panose="02070309020205020404" pitchFamily="49" charset="0"/>
              </a:rPr>
              <a:t>x’=x</a:t>
            </a:r>
            <a:r>
              <a:rPr lang="fr-FR" dirty="0">
                <a:latin typeface="Courier New" panose="02070309020205020404" pitchFamily="49" charset="0"/>
                <a:cs typeface="Courier New" panose="02070309020205020404" pitchFamily="49" charset="0"/>
              </a:rPr>
              <a:t>’+1; </a:t>
            </a:r>
            <a:r>
              <a:rPr lang="fr-FR" dirty="0" smtClean="0">
                <a:latin typeface="Courier New" panose="02070309020205020404" pitchFamily="49" charset="0"/>
                <a:cs typeface="Courier New" panose="02070309020205020404" pitchFamily="49" charset="0"/>
              </a:rPr>
              <a:t>(11)</a:t>
            </a:r>
          </a:p>
          <a:p>
            <a:r>
              <a:rPr lang="fr-FR" dirty="0" smtClean="0">
                <a:latin typeface="Courier New" panose="02070309020205020404" pitchFamily="49" charset="0"/>
                <a:cs typeface="Courier New" panose="02070309020205020404" pitchFamily="49" charset="0"/>
              </a:rPr>
              <a:t>x=x’     (11)</a:t>
            </a:r>
            <a:endParaRPr lang="fr-FR" dirty="0">
              <a:latin typeface="Courier New" panose="02070309020205020404" pitchFamily="49" charset="0"/>
              <a:cs typeface="Courier New" panose="02070309020205020404" pitchFamily="49" charset="0"/>
            </a:endParaRP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
        <p:nvSpPr>
          <p:cNvPr id="33" name="Ellipse 32"/>
          <p:cNvSpPr/>
          <p:nvPr/>
        </p:nvSpPr>
        <p:spPr>
          <a:xfrm>
            <a:off x="1061320" y="3613768"/>
            <a:ext cx="1206424" cy="482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avec flèche 33"/>
          <p:cNvCxnSpPr>
            <a:endCxn id="33" idx="5"/>
          </p:cNvCxnSpPr>
          <p:nvPr/>
        </p:nvCxnSpPr>
        <p:spPr>
          <a:xfrm flipH="1" flipV="1">
            <a:off x="2091067" y="4025683"/>
            <a:ext cx="3849086" cy="2067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1401636" y="1581362"/>
            <a:ext cx="2011" cy="5047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097152" y="6495901"/>
            <a:ext cx="620683" cy="369332"/>
          </a:xfrm>
          <a:prstGeom prst="rect">
            <a:avLst/>
          </a:prstGeom>
          <a:noFill/>
        </p:spPr>
        <p:txBody>
          <a:bodyPr wrap="none" rtlCol="0">
            <a:spAutoFit/>
          </a:bodyPr>
          <a:lstStyle/>
          <a:p>
            <a:r>
              <a:rPr lang="fr-FR" dirty="0" smtClean="0"/>
              <a:t>time</a:t>
            </a:r>
          </a:p>
        </p:txBody>
      </p:sp>
    </p:spTree>
    <p:extLst>
      <p:ext uri="{BB962C8B-B14F-4D97-AF65-F5344CB8AC3E}">
        <p14:creationId xmlns:p14="http://schemas.microsoft.com/office/powerpoint/2010/main" val="296283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critical</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21</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971600" y="1772375"/>
            <a:ext cx="6849706" cy="2585323"/>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for </a:t>
            </a:r>
            <a:r>
              <a:rPr lang="fr-FR" dirty="0" err="1" smtClean="0">
                <a:latin typeface="Courier New" panose="02070309020205020404" pitchFamily="49" charset="0"/>
                <a:ea typeface="ＭＳ Ｐゴシック" pitchFamily="34" charset="-128"/>
                <a:cs typeface="Courier New" panose="02070309020205020404" pitchFamily="49" charset="0"/>
              </a:rPr>
              <a:t>private</a:t>
            </a:r>
            <a:r>
              <a:rPr lang="fr-FR" dirty="0" smtClean="0">
                <a:latin typeface="Courier New" panose="02070309020205020404" pitchFamily="49" charset="0"/>
                <a:ea typeface="ＭＳ Ｐゴシック" pitchFamily="34" charset="-128"/>
                <a:cs typeface="Courier New" panose="02070309020205020404" pitchFamily="49" charset="0"/>
              </a:rPr>
              <a:t>(i) </a:t>
            </a:r>
            <a:r>
              <a:rPr lang="fr-FR" dirty="0" err="1" smtClean="0">
                <a:latin typeface="Courier New" panose="02070309020205020404" pitchFamily="49" charset="0"/>
                <a:ea typeface="ＭＳ Ｐゴシック" pitchFamily="34" charset="-128"/>
                <a:cs typeface="Courier New" panose="02070309020205020404" pitchFamily="49" charset="0"/>
              </a:rPr>
              <a:t>shared</a:t>
            </a:r>
            <a:r>
              <a:rPr lang="fr-FR" dirty="0" smtClean="0">
                <a:latin typeface="Courier New" panose="02070309020205020404" pitchFamily="49" charset="0"/>
                <a:ea typeface="ＭＳ Ｐゴシック" pitchFamily="34" charset="-128"/>
                <a:cs typeface="Courier New" panose="02070309020205020404" pitchFamily="49" charset="0"/>
              </a:rPr>
              <a:t>(x)</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f</a:t>
            </a:r>
            <a:r>
              <a:rPr lang="fr-FR" dirty="0" smtClean="0">
                <a:latin typeface="Courier New" panose="02070309020205020404" pitchFamily="49" charset="0"/>
                <a:ea typeface="ＭＳ Ｐゴシック" pitchFamily="34" charset="-128"/>
                <a:cs typeface="Courier New" panose="02070309020205020404" pitchFamily="49" charset="0"/>
              </a:rPr>
              <a:t>or(i=0; i &lt; THREADS; i++)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j; for(j=0; j&lt;TURNS; j++)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critical</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x = x + 1;</a:t>
            </a:r>
            <a:endPar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printf</a:t>
            </a:r>
            <a:r>
              <a:rPr lang="fr-FR" dirty="0" smtClean="0">
                <a:latin typeface="Courier New" panose="02070309020205020404" pitchFamily="49" charset="0"/>
                <a:ea typeface="ＭＳ Ｐゴシック" pitchFamily="34" charset="-128"/>
                <a:cs typeface="Courier New" panose="02070309020205020404" pitchFamily="49" charset="0"/>
              </a:rPr>
              <a:t>("x=%d\n", x);</a:t>
            </a:r>
          </a:p>
        </p:txBody>
      </p:sp>
      <p:sp>
        <p:nvSpPr>
          <p:cNvPr id="30" name="Rectangle 29"/>
          <p:cNvSpPr/>
          <p:nvPr/>
        </p:nvSpPr>
        <p:spPr>
          <a:xfrm>
            <a:off x="1619672" y="5013176"/>
            <a:ext cx="5904656" cy="923330"/>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What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the value of x ?</a:t>
            </a:r>
          </a:p>
          <a:p>
            <a:pPr algn="just">
              <a:defRPr/>
            </a:pPr>
            <a:endParaRPr lang="fr-FR" dirty="0">
              <a:latin typeface="+mn-lt"/>
              <a:ea typeface="ＭＳ Ｐゴシック" pitchFamily="34" charset="-128"/>
              <a:cs typeface="Courier New" panose="02070309020205020404" pitchFamily="49" charset="0"/>
            </a:endParaRPr>
          </a:p>
          <a:p>
            <a:pPr algn="just">
              <a:defRPr/>
            </a:pPr>
            <a:r>
              <a:rPr lang="fr-FR" dirty="0" smtClean="0">
                <a:latin typeface="+mn-lt"/>
                <a:ea typeface="ＭＳ Ｐゴシック" pitchFamily="34" charset="-128"/>
                <a:cs typeface="Courier New" panose="02070309020205020404" pitchFamily="49" charset="0"/>
              </a:rPr>
              <a:t>4000 ?			</a:t>
            </a:r>
            <a:r>
              <a:rPr lang="fr-FR" dirty="0" err="1" smtClean="0">
                <a:latin typeface="+mn-lt"/>
                <a:ea typeface="ＭＳ Ｐゴシック" pitchFamily="34" charset="-128"/>
                <a:cs typeface="Courier New" panose="02070309020205020404" pitchFamily="49" charset="0"/>
              </a:rPr>
              <a:t>Yes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always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now</a:t>
            </a:r>
            <a:r>
              <a:rPr lang="fr-FR" dirty="0" smtClean="0">
                <a:latin typeface="+mn-lt"/>
                <a:ea typeface="ＭＳ Ｐゴシック" pitchFamily="34" charset="-128"/>
                <a:cs typeface="Courier New" panose="02070309020205020404" pitchFamily="49" charset="0"/>
              </a:rPr>
              <a:t> !!!!</a:t>
            </a:r>
          </a:p>
        </p:txBody>
      </p:sp>
    </p:spTree>
    <p:extLst>
      <p:ext uri="{BB962C8B-B14F-4D97-AF65-F5344CB8AC3E}">
        <p14:creationId xmlns:p14="http://schemas.microsoft.com/office/powerpoint/2010/main" val="2819771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pragma</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omp</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atomic</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22</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015748" y="1886741"/>
            <a:ext cx="6849706" cy="2585323"/>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for </a:t>
            </a:r>
            <a:r>
              <a:rPr lang="fr-FR" dirty="0" err="1" smtClean="0">
                <a:latin typeface="Courier New" panose="02070309020205020404" pitchFamily="49" charset="0"/>
                <a:ea typeface="ＭＳ Ｐゴシック" pitchFamily="34" charset="-128"/>
                <a:cs typeface="Courier New" panose="02070309020205020404" pitchFamily="49" charset="0"/>
              </a:rPr>
              <a:t>private</a:t>
            </a:r>
            <a:r>
              <a:rPr lang="fr-FR" dirty="0" smtClean="0">
                <a:latin typeface="Courier New" panose="02070309020205020404" pitchFamily="49" charset="0"/>
                <a:ea typeface="ＭＳ Ｐゴシック" pitchFamily="34" charset="-128"/>
                <a:cs typeface="Courier New" panose="02070309020205020404" pitchFamily="49" charset="0"/>
              </a:rPr>
              <a:t>(i) </a:t>
            </a:r>
            <a:r>
              <a:rPr lang="fr-FR" dirty="0" err="1" smtClean="0">
                <a:latin typeface="Courier New" panose="02070309020205020404" pitchFamily="49" charset="0"/>
                <a:ea typeface="ＭＳ Ｐゴシック" pitchFamily="34" charset="-128"/>
                <a:cs typeface="Courier New" panose="02070309020205020404" pitchFamily="49" charset="0"/>
              </a:rPr>
              <a:t>shared</a:t>
            </a:r>
            <a:r>
              <a:rPr lang="fr-FR" dirty="0" smtClean="0">
                <a:latin typeface="Courier New" panose="02070309020205020404" pitchFamily="49" charset="0"/>
                <a:ea typeface="ＭＳ Ｐゴシック" pitchFamily="34" charset="-128"/>
                <a:cs typeface="Courier New" panose="02070309020205020404" pitchFamily="49" charset="0"/>
              </a:rPr>
              <a:t>(x)</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f</a:t>
            </a:r>
            <a:r>
              <a:rPr lang="fr-FR" dirty="0" smtClean="0">
                <a:latin typeface="Courier New" panose="02070309020205020404" pitchFamily="49" charset="0"/>
                <a:ea typeface="ＭＳ Ｐゴシック" pitchFamily="34" charset="-128"/>
                <a:cs typeface="Courier New" panose="02070309020205020404" pitchFamily="49" charset="0"/>
              </a:rPr>
              <a:t>or(i=0; i &lt; THREADS; i++)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j; for(j=0; j&lt;TURNS; j++)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atomic</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update</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x = x + 1;</a:t>
            </a:r>
            <a:endPar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printf</a:t>
            </a:r>
            <a:r>
              <a:rPr lang="fr-FR" dirty="0" smtClean="0">
                <a:latin typeface="Courier New" panose="02070309020205020404" pitchFamily="49" charset="0"/>
                <a:ea typeface="ＭＳ Ｐゴシック" pitchFamily="34" charset="-128"/>
                <a:cs typeface="Courier New" panose="02070309020205020404" pitchFamily="49" charset="0"/>
              </a:rPr>
              <a:t>("x=%d\n", x);</a:t>
            </a:r>
          </a:p>
        </p:txBody>
      </p:sp>
      <p:sp>
        <p:nvSpPr>
          <p:cNvPr id="30" name="Rectangle 29"/>
          <p:cNvSpPr/>
          <p:nvPr/>
        </p:nvSpPr>
        <p:spPr>
          <a:xfrm>
            <a:off x="1014483" y="4755238"/>
            <a:ext cx="6552728" cy="2031325"/>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The </a:t>
            </a:r>
            <a:r>
              <a:rPr lang="fr-FR" dirty="0" err="1" smtClean="0">
                <a:latin typeface="+mn-lt"/>
                <a:ea typeface="ＭＳ Ｐゴシック" pitchFamily="34" charset="-128"/>
                <a:cs typeface="Courier New" panose="02070309020205020404" pitchFamily="49" charset="0"/>
              </a:rPr>
              <a:t>same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result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can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be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obtained</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with</a:t>
            </a:r>
            <a:r>
              <a:rPr lang="fr-FR" dirty="0" smtClean="0">
                <a:latin typeface="+mn-lt"/>
                <a:ea typeface="ＭＳ Ｐゴシック" pitchFamily="34" charset="-128"/>
                <a:cs typeface="Courier New" panose="02070309020205020404" pitchFamily="49" charset="0"/>
              </a:rPr>
              <a:t> the </a:t>
            </a:r>
            <a:r>
              <a:rPr lang="fr-FR" dirty="0" err="1" smtClean="0">
                <a:latin typeface="+mn-lt"/>
                <a:ea typeface="ＭＳ Ｐゴシック" pitchFamily="34" charset="-128"/>
                <a:cs typeface="Courier New" panose="02070309020205020404" pitchFamily="49" charset="0"/>
              </a:rPr>
              <a:t>classical</a:t>
            </a:r>
            <a:r>
              <a:rPr lang="fr-FR" dirty="0" smtClean="0">
                <a:latin typeface="+mn-lt"/>
                <a:ea typeface="ＭＳ Ｐゴシック" pitchFamily="34" charset="-128"/>
                <a:cs typeface="Courier New" panose="02070309020205020404" pitchFamily="49" charset="0"/>
              </a:rPr>
              <a:t> data-base management </a:t>
            </a:r>
            <a:r>
              <a:rPr lang="fr-FR" dirty="0" err="1" smtClean="0">
                <a:latin typeface="+mn-lt"/>
                <a:ea typeface="ＭＳ Ｐゴシック" pitchFamily="34" charset="-128"/>
                <a:cs typeface="Courier New" panose="02070309020205020404" pitchFamily="49" charset="0"/>
              </a:rPr>
              <a:t>system’s</a:t>
            </a:r>
            <a:r>
              <a:rPr lang="fr-FR" dirty="0" smtClean="0">
                <a:latin typeface="+mn-lt"/>
                <a:ea typeface="ＭＳ Ｐゴシック" pitchFamily="34" charset="-128"/>
                <a:cs typeface="Courier New" panose="02070309020205020404" pitchFamily="49" charset="0"/>
              </a:rPr>
              <a:t> (DBMS) concept of </a:t>
            </a:r>
            <a:r>
              <a:rPr lang="fr-FR" dirty="0" err="1" smtClean="0">
                <a:latin typeface="+mn-lt"/>
                <a:ea typeface="ＭＳ Ｐゴシック" pitchFamily="34" charset="-128"/>
                <a:cs typeface="Courier New" panose="02070309020205020404" pitchFamily="49" charset="0"/>
              </a:rPr>
              <a:t>transaction’s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atomicity</a:t>
            </a:r>
            <a:r>
              <a:rPr lang="fr-FR" dirty="0" smtClean="0">
                <a:latin typeface="+mn-lt"/>
                <a:ea typeface="ＭＳ Ｐゴシック" pitchFamily="34" charset="-128"/>
                <a:cs typeface="Courier New" panose="02070309020205020404" pitchFamily="49" charset="0"/>
              </a:rPr>
              <a:t>.</a:t>
            </a:r>
          </a:p>
          <a:p>
            <a:pPr algn="just">
              <a:defRPr/>
            </a:pPr>
            <a:endParaRPr lang="fr-FR" dirty="0">
              <a:latin typeface="+mn-lt"/>
              <a:ea typeface="ＭＳ Ｐゴシック" pitchFamily="34" charset="-128"/>
              <a:cs typeface="Courier New" panose="02070309020205020404" pitchFamily="49" charset="0"/>
            </a:endParaRPr>
          </a:p>
          <a:p>
            <a:pPr algn="just">
              <a:defRPr/>
            </a:pPr>
            <a:r>
              <a:rPr lang="fr-FR" dirty="0" err="1">
                <a:latin typeface="+mn-lt"/>
                <a:ea typeface="ＭＳ Ｐゴシック" pitchFamily="34" charset="-128"/>
                <a:cs typeface="Courier New" panose="02070309020205020404" pitchFamily="49" charset="0"/>
              </a:rPr>
              <a:t>What</a:t>
            </a:r>
            <a:r>
              <a:rPr lang="fr-FR" dirty="0">
                <a:latin typeface="+mn-lt"/>
                <a:ea typeface="ＭＳ Ｐゴシック" pitchFamily="34" charset="-128"/>
                <a:cs typeface="Courier New" panose="02070309020205020404" pitchFamily="49" charset="0"/>
              </a:rPr>
              <a:t> </a:t>
            </a:r>
            <a:r>
              <a:rPr lang="fr-FR" dirty="0" err="1">
                <a:latin typeface="+mn-lt"/>
                <a:ea typeface="ＭＳ Ｐゴシック" pitchFamily="34" charset="-128"/>
                <a:cs typeface="Courier New" panose="02070309020205020404" pitchFamily="49" charset="0"/>
              </a:rPr>
              <a:t>is</a:t>
            </a:r>
            <a:r>
              <a:rPr lang="fr-FR" dirty="0">
                <a:latin typeface="+mn-lt"/>
                <a:ea typeface="ＭＳ Ｐゴシック" pitchFamily="34" charset="-128"/>
                <a:cs typeface="Courier New" panose="02070309020205020404" pitchFamily="49" charset="0"/>
              </a:rPr>
              <a:t> the value of x ?</a:t>
            </a:r>
          </a:p>
          <a:p>
            <a:pPr algn="just">
              <a:defRPr/>
            </a:pPr>
            <a:endParaRPr lang="fr-FR" dirty="0">
              <a:latin typeface="+mn-lt"/>
              <a:ea typeface="ＭＳ Ｐゴシック" pitchFamily="34" charset="-128"/>
              <a:cs typeface="Courier New" panose="02070309020205020404" pitchFamily="49" charset="0"/>
            </a:endParaRPr>
          </a:p>
          <a:p>
            <a:pPr algn="just">
              <a:defRPr/>
            </a:pPr>
            <a:r>
              <a:rPr lang="fr-FR" dirty="0">
                <a:latin typeface="+mn-lt"/>
                <a:ea typeface="ＭＳ Ｐゴシック" pitchFamily="34" charset="-128"/>
                <a:cs typeface="Courier New" panose="02070309020205020404" pitchFamily="49" charset="0"/>
              </a:rPr>
              <a:t>4000 ?			</a:t>
            </a:r>
            <a:r>
              <a:rPr lang="fr-FR" dirty="0" err="1">
                <a:latin typeface="+mn-lt"/>
                <a:ea typeface="ＭＳ Ｐゴシック" pitchFamily="34" charset="-128"/>
                <a:cs typeface="Courier New" panose="02070309020205020404" pitchFamily="49" charset="0"/>
              </a:rPr>
              <a:t>Yes</a:t>
            </a:r>
            <a:r>
              <a:rPr lang="fr-FR" dirty="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always</a:t>
            </a:r>
            <a:r>
              <a:rPr lang="fr-FR" dirty="0" smtClean="0">
                <a:latin typeface="+mn-lt"/>
                <a:ea typeface="ＭＳ Ｐゴシック" pitchFamily="34" charset="-128"/>
                <a:cs typeface="Courier New" panose="02070309020205020404" pitchFamily="49" charset="0"/>
              </a:rPr>
              <a:t> !!!!</a:t>
            </a:r>
            <a:endParaRPr lang="fr-FR" dirty="0">
              <a:latin typeface="+mn-lt"/>
              <a:ea typeface="ＭＳ Ｐゴシック" pitchFamily="34" charset="-128"/>
              <a:cs typeface="Courier New" panose="02070309020205020404" pitchFamily="49" charset="0"/>
            </a:endParaRPr>
          </a:p>
          <a:p>
            <a:pPr algn="just">
              <a:defRPr/>
            </a:pPr>
            <a:endParaRPr lang="fr-FR" dirty="0" smtClean="0">
              <a:latin typeface="+mn-lt"/>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1476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err="1" smtClean="0">
                <a:latin typeface="Courier New" panose="02070309020205020404" pitchFamily="49" charset="0"/>
                <a:cs typeface="Courier New" panose="02070309020205020404" pitchFamily="49" charset="0"/>
              </a:rPr>
              <a:t>atomic</a:t>
            </a:r>
            <a:r>
              <a:rPr lang="fr-FR" sz="2800" dirty="0" smtClean="0">
                <a:latin typeface="Courier New" panose="02070309020205020404" pitchFamily="49" charset="0"/>
                <a:cs typeface="Courier New" panose="02070309020205020404" pitchFamily="49" charset="0"/>
              </a:rPr>
              <a:t> vs </a:t>
            </a:r>
            <a:r>
              <a:rPr lang="fr-FR" sz="2800" dirty="0" err="1" smtClean="0">
                <a:latin typeface="Courier New" panose="02070309020205020404" pitchFamily="49" charset="0"/>
                <a:cs typeface="Courier New" panose="02070309020205020404" pitchFamily="49" charset="0"/>
              </a:rPr>
              <a:t>critical</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23</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 name="Rectangle 29"/>
          <p:cNvSpPr/>
          <p:nvPr/>
        </p:nvSpPr>
        <p:spPr>
          <a:xfrm>
            <a:off x="308556" y="4615404"/>
            <a:ext cx="8363957" cy="2031325"/>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What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the </a:t>
            </a:r>
            <a:r>
              <a:rPr lang="fr-FR" dirty="0" err="1" smtClean="0">
                <a:latin typeface="+mn-lt"/>
                <a:ea typeface="ＭＳ Ｐゴシック" pitchFamily="34" charset="-128"/>
                <a:cs typeface="Courier New" panose="02070309020205020404" pitchFamily="49" charset="0"/>
              </a:rPr>
              <a:t>difference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between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critical</a:t>
            </a:r>
            <a:r>
              <a:rPr lang="fr-FR" dirty="0" smtClean="0">
                <a:latin typeface="+mn-lt"/>
                <a:ea typeface="ＭＳ Ｐゴシック" pitchFamily="34" charset="-128"/>
                <a:cs typeface="Courier New" panose="02070309020205020404" pitchFamily="49" charset="0"/>
              </a:rPr>
              <a:t> and </a:t>
            </a:r>
            <a:r>
              <a:rPr lang="fr-FR" dirty="0" err="1" smtClean="0">
                <a:latin typeface="+mn-lt"/>
                <a:ea typeface="ＭＳ Ｐゴシック" pitchFamily="34" charset="-128"/>
                <a:cs typeface="Courier New" panose="02070309020205020404" pitchFamily="49" charset="0"/>
              </a:rPr>
              <a:t>atomic</a:t>
            </a:r>
            <a:r>
              <a:rPr lang="fr-FR" dirty="0" smtClean="0">
                <a:latin typeface="+mn-lt"/>
                <a:ea typeface="ＭＳ Ｐゴシック" pitchFamily="34" charset="-128"/>
                <a:cs typeface="Courier New" panose="02070309020205020404" pitchFamily="49" charset="0"/>
              </a:rPr>
              <a:t> ?</a:t>
            </a:r>
          </a:p>
          <a:p>
            <a:pPr algn="just">
              <a:defRPr/>
            </a:pPr>
            <a:endParaRPr lang="fr-FR" dirty="0" smtClean="0">
              <a:latin typeface="+mn-lt"/>
              <a:ea typeface="ＭＳ Ｐゴシック" pitchFamily="34" charset="-128"/>
              <a:cs typeface="Courier New" panose="02070309020205020404" pitchFamily="49" charset="0"/>
            </a:endParaRPr>
          </a:p>
          <a:p>
            <a:pPr algn="just">
              <a:defRPr/>
            </a:pPr>
            <a:r>
              <a:rPr lang="fr-FR" dirty="0" smtClean="0">
                <a:latin typeface="+mn-lt"/>
                <a:ea typeface="ＭＳ Ｐゴシック" pitchFamily="34" charset="-128"/>
                <a:cs typeface="Courier New" panose="02070309020205020404" pitchFamily="49" charset="0"/>
              </a:rPr>
              <a:t>All </a:t>
            </a:r>
            <a:r>
              <a:rPr lang="fr-FR" dirty="0" err="1" smtClean="0">
                <a:latin typeface="+mn-lt"/>
                <a:ea typeface="ＭＳ Ｐゴシック" pitchFamily="34" charset="-128"/>
                <a:cs typeface="Courier New" panose="02070309020205020404" pitchFamily="49" charset="0"/>
              </a:rPr>
              <a:t>critical</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regions</a:t>
            </a:r>
            <a:r>
              <a:rPr lang="fr-FR" dirty="0" smtClean="0">
                <a:latin typeface="+mn-lt"/>
                <a:ea typeface="ＭＳ Ｐゴシック" pitchFamily="34" charset="-128"/>
                <a:cs typeface="Courier New" panose="02070309020205020404" pitchFamily="49" charset="0"/>
              </a:rPr>
              <a:t> are exclusive, </a:t>
            </a:r>
            <a:r>
              <a:rPr lang="fr-FR" dirty="0" err="1" smtClean="0">
                <a:latin typeface="+mn-lt"/>
                <a:ea typeface="ＭＳ Ｐゴシック" pitchFamily="34" charset="-128"/>
                <a:cs typeface="Courier New" panose="02070309020205020404" pitchFamily="49" charset="0"/>
              </a:rPr>
              <a:t>only</a:t>
            </a:r>
            <a:r>
              <a:rPr lang="fr-FR" dirty="0" smtClean="0">
                <a:latin typeface="+mn-lt"/>
                <a:ea typeface="ＭＳ Ｐゴシック" pitchFamily="34" charset="-128"/>
                <a:cs typeface="Courier New" panose="02070309020205020404" pitchFamily="49" charset="0"/>
              </a:rPr>
              <a:t> one </a:t>
            </a:r>
            <a:r>
              <a:rPr lang="fr-FR" dirty="0" err="1" smtClean="0">
                <a:latin typeface="+mn-lt"/>
                <a:ea typeface="ＭＳ Ｐゴシック" pitchFamily="34" charset="-128"/>
                <a:cs typeface="Courier New" panose="02070309020205020404" pitchFamily="49" charset="0"/>
              </a:rPr>
              <a:t>can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be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executed</a:t>
            </a:r>
            <a:r>
              <a:rPr lang="fr-FR" dirty="0" smtClean="0">
                <a:latin typeface="+mn-lt"/>
                <a:ea typeface="ＭＳ Ｐゴシック" pitchFamily="34" charset="-128"/>
                <a:cs typeface="Courier New" panose="02070309020205020404" pitchFamily="49" charset="0"/>
              </a:rPr>
              <a:t> at a </a:t>
            </a:r>
            <a:r>
              <a:rPr lang="fr-FR" dirty="0" err="1" smtClean="0">
                <a:latin typeface="+mn-lt"/>
                <a:ea typeface="ＭＳ Ｐゴシック" pitchFamily="34" charset="-128"/>
                <a:cs typeface="Courier New" panose="02070309020205020404" pitchFamily="49" charset="0"/>
              </a:rPr>
              <a:t>given</a:t>
            </a:r>
            <a:r>
              <a:rPr lang="fr-FR" dirty="0" smtClean="0">
                <a:latin typeface="+mn-lt"/>
                <a:ea typeface="ＭＳ Ｐゴシック" pitchFamily="34" charset="-128"/>
                <a:cs typeface="Courier New" panose="02070309020205020404" pitchFamily="49" charset="0"/>
              </a:rPr>
              <a:t> time.</a:t>
            </a:r>
          </a:p>
          <a:p>
            <a:pPr algn="just">
              <a:defRPr/>
            </a:pPr>
            <a:r>
              <a:rPr lang="fr-FR" dirty="0" smtClean="0">
                <a:latin typeface="+mn-lt"/>
                <a:ea typeface="ＭＳ Ｐゴシック" pitchFamily="34" charset="-128"/>
                <a:cs typeface="Courier New" panose="02070309020205020404" pitchFamily="49" charset="0"/>
              </a:rPr>
              <a:t>It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extremely</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constraining</a:t>
            </a:r>
            <a:r>
              <a:rPr lang="fr-FR" dirty="0" smtClean="0">
                <a:latin typeface="+mn-lt"/>
                <a:ea typeface="ＭＳ Ｐゴシック" pitchFamily="34" charset="-128"/>
                <a:cs typeface="Courier New" panose="02070309020205020404" pitchFamily="49" charset="0"/>
              </a:rPr>
              <a:t>.</a:t>
            </a:r>
          </a:p>
          <a:p>
            <a:pPr algn="just">
              <a:defRPr/>
            </a:pPr>
            <a:endParaRPr lang="fr-FR" dirty="0" smtClean="0">
              <a:latin typeface="+mn-lt"/>
              <a:ea typeface="ＭＳ Ｐゴシック" pitchFamily="34" charset="-128"/>
              <a:cs typeface="Courier New" panose="02070309020205020404" pitchFamily="49" charset="0"/>
            </a:endParaRPr>
          </a:p>
          <a:p>
            <a:pPr algn="just">
              <a:defRPr/>
            </a:pPr>
            <a:r>
              <a:rPr lang="fr-FR" dirty="0" err="1" smtClean="0">
                <a:latin typeface="+mn-lt"/>
                <a:ea typeface="ＭＳ Ｐゴシック" pitchFamily="34" charset="-128"/>
                <a:cs typeface="Courier New" panose="02070309020205020404" pitchFamily="49" charset="0"/>
              </a:rPr>
              <a:t>Atomic</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only</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implies</a:t>
            </a:r>
            <a:r>
              <a:rPr lang="fr-FR" dirty="0" smtClean="0">
                <a:latin typeface="+mn-lt"/>
                <a:ea typeface="ＭＳ Ｐゴシック" pitchFamily="34" charset="-128"/>
                <a:cs typeface="Courier New" panose="02070309020205020404" pitchFamily="49" charset="0"/>
              </a:rPr>
              <a:t> the </a:t>
            </a:r>
            <a:r>
              <a:rPr lang="fr-FR" dirty="0" err="1" smtClean="0">
                <a:latin typeface="+mn-lt"/>
                <a:ea typeface="ＭＳ Ｐゴシック" pitchFamily="34" charset="-128"/>
                <a:cs typeface="Courier New" panose="02070309020205020404" pitchFamily="49" charset="0"/>
              </a:rPr>
              <a:t>atomicity</a:t>
            </a:r>
            <a:r>
              <a:rPr lang="fr-FR" dirty="0" smtClean="0">
                <a:latin typeface="+mn-lt"/>
                <a:ea typeface="ＭＳ Ｐゴシック" pitchFamily="34" charset="-128"/>
                <a:cs typeface="Courier New" panose="02070309020205020404" pitchFamily="49" charset="0"/>
              </a:rPr>
              <a:t> of a </a:t>
            </a:r>
            <a:r>
              <a:rPr lang="fr-FR" dirty="0" err="1" smtClean="0">
                <a:latin typeface="+mn-lt"/>
                <a:ea typeface="ＭＳ Ｐゴシック" pitchFamily="34" charset="-128"/>
                <a:cs typeface="Courier New" panose="02070309020205020404" pitchFamily="49" charset="0"/>
              </a:rPr>
              <a:t>given</a:t>
            </a:r>
            <a:r>
              <a:rPr lang="fr-FR" dirty="0" smtClean="0">
                <a:latin typeface="+mn-lt"/>
                <a:ea typeface="ＭＳ Ｐゴシック" pitchFamily="34" charset="-128"/>
                <a:cs typeface="Courier New" panose="02070309020205020404" pitchFamily="49" charset="0"/>
              </a:rPr>
              <a:t> computation. </a:t>
            </a:r>
            <a:r>
              <a:rPr lang="fr-FR" dirty="0" err="1" smtClean="0">
                <a:latin typeface="+mn-lt"/>
                <a:ea typeface="ＭＳ Ｐゴシック" pitchFamily="34" charset="-128"/>
                <a:cs typeface="Courier New" panose="02070309020205020404" pitchFamily="49" charset="0"/>
              </a:rPr>
              <a:t>Several</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atomic</a:t>
            </a:r>
            <a:r>
              <a:rPr lang="fr-FR" dirty="0" smtClean="0">
                <a:latin typeface="+mn-lt"/>
                <a:ea typeface="ＭＳ Ｐゴシック" pitchFamily="34" charset="-128"/>
                <a:cs typeface="Courier New" panose="02070309020205020404" pitchFamily="49" charset="0"/>
              </a:rPr>
              <a:t> computations </a:t>
            </a:r>
            <a:r>
              <a:rPr lang="fr-FR" dirty="0" err="1" smtClean="0">
                <a:latin typeface="+mn-lt"/>
                <a:ea typeface="ＭＳ Ｐゴシック" pitchFamily="34" charset="-128"/>
                <a:cs typeface="Courier New" panose="02070309020205020404" pitchFamily="49" charset="0"/>
              </a:rPr>
              <a:t>can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execute</a:t>
            </a:r>
            <a:r>
              <a:rPr lang="fr-FR" dirty="0" smtClean="0">
                <a:latin typeface="+mn-lt"/>
                <a:ea typeface="ＭＳ Ｐゴシック" pitchFamily="34" charset="-128"/>
                <a:cs typeface="Courier New" panose="02070309020205020404" pitchFamily="49" charset="0"/>
              </a:rPr>
              <a:t> in </a:t>
            </a:r>
            <a:r>
              <a:rPr lang="fr-FR" dirty="0" err="1" smtClean="0">
                <a:latin typeface="+mn-lt"/>
                <a:ea typeface="ＭＳ Ｐゴシック" pitchFamily="34" charset="-128"/>
                <a:cs typeface="Courier New" panose="02070309020205020404" pitchFamily="49" charset="0"/>
              </a:rPr>
              <a:t>parallel</a:t>
            </a:r>
            <a:r>
              <a:rPr lang="fr-FR" dirty="0" smtClean="0">
                <a:latin typeface="+mn-lt"/>
                <a:ea typeface="ＭＳ Ｐゴシック" pitchFamily="34" charset="-128"/>
                <a:cs typeface="Courier New" panose="02070309020205020404" pitchFamily="49" charset="0"/>
              </a:rPr>
              <a:t>, but not </a:t>
            </a:r>
            <a:r>
              <a:rPr lang="fr-FR" dirty="0" err="1" smtClean="0">
                <a:latin typeface="+mn-lt"/>
                <a:ea typeface="ＭＳ Ｐゴシック" pitchFamily="34" charset="-128"/>
                <a:cs typeface="Courier New" panose="02070309020205020404" pitchFamily="49" charset="0"/>
              </a:rPr>
              <a:t>several</a:t>
            </a:r>
            <a:r>
              <a:rPr lang="fr-FR" dirty="0" smtClean="0">
                <a:latin typeface="+mn-lt"/>
                <a:ea typeface="ＭＳ Ｐゴシック" pitchFamily="34" charset="-128"/>
                <a:cs typeface="Courier New" panose="02070309020205020404" pitchFamily="49" charset="0"/>
              </a:rPr>
              <a:t> instances of the </a:t>
            </a:r>
            <a:r>
              <a:rPr lang="fr-FR" dirty="0" err="1" smtClean="0">
                <a:latin typeface="+mn-lt"/>
                <a:ea typeface="ＭＳ Ｐゴシック" pitchFamily="34" charset="-128"/>
                <a:cs typeface="Courier New" panose="02070309020205020404" pitchFamily="49" charset="0"/>
              </a:rPr>
              <a:t>same</a:t>
            </a:r>
            <a:r>
              <a:rPr lang="fr-FR" dirty="0">
                <a:latin typeface="+mn-lt"/>
                <a:ea typeface="ＭＳ Ｐゴシック" pitchFamily="34" charset="-128"/>
                <a:cs typeface="Courier New" panose="02070309020205020404" pitchFamily="49" charset="0"/>
              </a:rPr>
              <a:t> </a:t>
            </a:r>
            <a:r>
              <a:rPr lang="fr-FR" dirty="0" smtClean="0">
                <a:latin typeface="+mn-lt"/>
                <a:ea typeface="ＭＳ Ｐゴシック" pitchFamily="34" charset="-128"/>
                <a:cs typeface="Courier New" panose="02070309020205020404" pitchFamily="49" charset="0"/>
              </a:rPr>
              <a:t>one.</a:t>
            </a:r>
          </a:p>
        </p:txBody>
      </p:sp>
      <p:sp>
        <p:nvSpPr>
          <p:cNvPr id="7" name="Rectangle 6"/>
          <p:cNvSpPr/>
          <p:nvPr/>
        </p:nvSpPr>
        <p:spPr>
          <a:xfrm>
            <a:off x="1065681" y="1689595"/>
            <a:ext cx="6849706" cy="2585323"/>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for </a:t>
            </a:r>
            <a:r>
              <a:rPr lang="fr-FR" dirty="0" err="1" smtClean="0">
                <a:latin typeface="Courier New" panose="02070309020205020404" pitchFamily="49" charset="0"/>
                <a:ea typeface="ＭＳ Ｐゴシック" pitchFamily="34" charset="-128"/>
                <a:cs typeface="Courier New" panose="02070309020205020404" pitchFamily="49" charset="0"/>
              </a:rPr>
              <a:t>private</a:t>
            </a:r>
            <a:r>
              <a:rPr lang="fr-FR" dirty="0" smtClean="0">
                <a:latin typeface="Courier New" panose="02070309020205020404" pitchFamily="49" charset="0"/>
                <a:ea typeface="ＭＳ Ｐゴシック" pitchFamily="34" charset="-128"/>
                <a:cs typeface="Courier New" panose="02070309020205020404" pitchFamily="49" charset="0"/>
              </a:rPr>
              <a:t>(i) </a:t>
            </a:r>
            <a:r>
              <a:rPr lang="fr-FR" dirty="0" err="1" smtClean="0">
                <a:latin typeface="Courier New" panose="02070309020205020404" pitchFamily="49" charset="0"/>
                <a:ea typeface="ＭＳ Ｐゴシック" pitchFamily="34" charset="-128"/>
                <a:cs typeface="Courier New" panose="02070309020205020404" pitchFamily="49" charset="0"/>
              </a:rPr>
              <a:t>shared</a:t>
            </a:r>
            <a:r>
              <a:rPr lang="fr-FR" dirty="0" smtClean="0">
                <a:latin typeface="Courier New" panose="02070309020205020404" pitchFamily="49" charset="0"/>
                <a:ea typeface="ＭＳ Ｐゴシック" pitchFamily="34" charset="-128"/>
                <a:cs typeface="Courier New" panose="02070309020205020404" pitchFamily="49" charset="0"/>
              </a:rPr>
              <a:t>(x)</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for(i=0; i &lt; 2; i++)</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j; for(j=0; j&lt;1000; j++)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atomic</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update</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x = x + 1</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a:solidFill>
                  <a:srgbClr val="FF0000"/>
                </a:solidFill>
                <a:latin typeface="Courier New" panose="02070309020205020404" pitchFamily="49" charset="0"/>
                <a:ea typeface="ＭＳ Ｐゴシック" pitchFamily="34" charset="-128"/>
                <a:cs typeface="Courier New" panose="02070309020205020404" pitchFamily="49" charset="0"/>
              </a:rPr>
              <a:t>atomic</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update</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y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y </a:t>
            </a:r>
            <a:r>
              <a:rPr lang="fr-FR" dirty="0">
                <a:latin typeface="Courier New" panose="02070309020205020404" pitchFamily="49" charset="0"/>
                <a:ea typeface="ＭＳ Ｐゴシック" pitchFamily="34" charset="-128"/>
                <a:cs typeface="Courier New" panose="02070309020205020404" pitchFamily="49" charset="0"/>
              </a:rPr>
              <a:t>+ 1</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p>
        </p:txBody>
      </p:sp>
    </p:spTree>
    <p:extLst>
      <p:ext uri="{BB962C8B-B14F-4D97-AF65-F5344CB8AC3E}">
        <p14:creationId xmlns:p14="http://schemas.microsoft.com/office/powerpoint/2010/main" val="3851439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err="1">
                <a:latin typeface="Courier New" panose="02070309020205020404" pitchFamily="49" charset="0"/>
                <a:cs typeface="Courier New" panose="02070309020205020404" pitchFamily="49" charset="0"/>
              </a:rPr>
              <a:t>atomic</a:t>
            </a:r>
            <a:r>
              <a:rPr lang="fr-FR" sz="2800" dirty="0">
                <a:latin typeface="Courier New" panose="02070309020205020404" pitchFamily="49" charset="0"/>
                <a:cs typeface="Courier New" panose="02070309020205020404" pitchFamily="49" charset="0"/>
              </a:rPr>
              <a:t> </a:t>
            </a:r>
            <a:r>
              <a:rPr lang="fr-FR" sz="2800" dirty="0" smtClean="0">
                <a:latin typeface="Courier New" panose="02070309020205020404" pitchFamily="49" charset="0"/>
                <a:cs typeface="Courier New" panose="02070309020205020404" pitchFamily="49" charset="0"/>
              </a:rPr>
              <a:t>vs </a:t>
            </a:r>
            <a:r>
              <a:rPr lang="fr-FR" sz="2800" dirty="0" err="1" smtClean="0">
                <a:latin typeface="Courier New" panose="02070309020205020404" pitchFamily="49" charset="0"/>
                <a:cs typeface="Courier New" panose="02070309020205020404" pitchFamily="49" charset="0"/>
              </a:rPr>
              <a:t>critical</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24</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898662" y="2397555"/>
            <a:ext cx="598241" cy="369332"/>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x=0</a:t>
            </a:r>
          </a:p>
        </p:txBody>
      </p:sp>
      <p:sp>
        <p:nvSpPr>
          <p:cNvPr id="10" name="ZoneTexte 9"/>
          <p:cNvSpPr txBox="1"/>
          <p:nvPr/>
        </p:nvSpPr>
        <p:spPr>
          <a:xfrm>
            <a:off x="1042179" y="3573170"/>
            <a:ext cx="2941831" cy="2031325"/>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x’=x; x’= </a:t>
            </a:r>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1; x=x’</a:t>
            </a:r>
          </a:p>
          <a:p>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y</a:t>
            </a:r>
            <a:r>
              <a:rPr lang="fr-FR" dirty="0" smtClean="0">
                <a:latin typeface="Courier New" panose="02070309020205020404" pitchFamily="49" charset="0"/>
                <a:cs typeface="Courier New" panose="02070309020205020404" pitchFamily="49" charset="0"/>
              </a:rPr>
              <a:t>’=y; </a:t>
            </a:r>
            <a:r>
              <a:rPr lang="fr-FR" dirty="0">
                <a:latin typeface="Courier New" panose="02070309020205020404" pitchFamily="49" charset="0"/>
                <a:cs typeface="Courier New" panose="02070309020205020404" pitchFamily="49" charset="0"/>
              </a:rPr>
              <a:t>y</a:t>
            </a:r>
            <a:r>
              <a:rPr lang="fr-FR" dirty="0" smtClean="0">
                <a:latin typeface="Courier New" panose="02070309020205020404" pitchFamily="49" charset="0"/>
                <a:cs typeface="Courier New" panose="02070309020205020404" pitchFamily="49" charset="0"/>
              </a:rPr>
              <a:t>’= y’+</a:t>
            </a:r>
            <a:r>
              <a:rPr lang="fr-FR" dirty="0">
                <a:latin typeface="Courier New" panose="02070309020205020404" pitchFamily="49" charset="0"/>
                <a:cs typeface="Courier New" panose="02070309020205020404" pitchFamily="49" charset="0"/>
              </a:rPr>
              <a:t>1; </a:t>
            </a:r>
            <a:r>
              <a:rPr lang="fr-FR" dirty="0" smtClean="0">
                <a:latin typeface="Courier New" panose="02070309020205020404" pitchFamily="49" charset="0"/>
                <a:cs typeface="Courier New" panose="02070309020205020404" pitchFamily="49" charset="0"/>
              </a:rPr>
              <a:t>y=y’</a:t>
            </a:r>
          </a:p>
          <a:p>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p>
          <a:p>
            <a:endParaRPr lang="fr-FR" dirty="0" smtClean="0">
              <a:latin typeface="Courier New" panose="02070309020205020404" pitchFamily="49" charset="0"/>
              <a:cs typeface="Courier New" panose="02070309020205020404" pitchFamily="49" charset="0"/>
            </a:endParaRP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cxnSp>
        <p:nvCxnSpPr>
          <p:cNvPr id="12" name="Connecteur droit avec flèche 11"/>
          <p:cNvCxnSpPr/>
          <p:nvPr/>
        </p:nvCxnSpPr>
        <p:spPr>
          <a:xfrm>
            <a:off x="6084168" y="3032688"/>
            <a:ext cx="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236267" y="2848022"/>
            <a:ext cx="64320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780887" y="2663356"/>
            <a:ext cx="825867" cy="369332"/>
          </a:xfrm>
          <a:prstGeom prst="rect">
            <a:avLst/>
          </a:prstGeom>
          <a:noFill/>
        </p:spPr>
        <p:txBody>
          <a:bodyPr wrap="none" rtlCol="0">
            <a:spAutoFit/>
          </a:bodyPr>
          <a:lstStyle/>
          <a:p>
            <a:r>
              <a:rPr lang="fr-FR" dirty="0" smtClean="0"/>
              <a:t>FORK</a:t>
            </a:r>
          </a:p>
        </p:txBody>
      </p:sp>
      <p:cxnSp>
        <p:nvCxnSpPr>
          <p:cNvPr id="27" name="Connecteur droit avec flèche 26"/>
          <p:cNvCxnSpPr/>
          <p:nvPr/>
        </p:nvCxnSpPr>
        <p:spPr>
          <a:xfrm>
            <a:off x="1243560" y="5728342"/>
            <a:ext cx="6424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780887" y="5543676"/>
            <a:ext cx="710451" cy="369332"/>
          </a:xfrm>
          <a:prstGeom prst="rect">
            <a:avLst/>
          </a:prstGeom>
          <a:noFill/>
        </p:spPr>
        <p:txBody>
          <a:bodyPr wrap="none" rtlCol="0">
            <a:spAutoFit/>
          </a:bodyPr>
          <a:lstStyle/>
          <a:p>
            <a:r>
              <a:rPr lang="fr-FR" dirty="0" smtClean="0"/>
              <a:t>JOIN</a:t>
            </a:r>
          </a:p>
        </p:txBody>
      </p:sp>
      <p:sp>
        <p:nvSpPr>
          <p:cNvPr id="3" name="Ellipse 2"/>
          <p:cNvSpPr/>
          <p:nvPr/>
        </p:nvSpPr>
        <p:spPr>
          <a:xfrm>
            <a:off x="1889718" y="3519523"/>
            <a:ext cx="1314130" cy="482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5625548" y="3517562"/>
            <a:ext cx="1322716" cy="482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a:off x="2496904" y="2491155"/>
            <a:ext cx="1846051" cy="10106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135043" y="2491155"/>
            <a:ext cx="805109" cy="10106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87824" y="1844824"/>
            <a:ext cx="5380640" cy="646331"/>
          </a:xfrm>
          <a:prstGeom prst="rect">
            <a:avLst/>
          </a:prstGeom>
        </p:spPr>
        <p:txBody>
          <a:bodyPr wrap="none">
            <a:spAutoFit/>
          </a:bodyPr>
          <a:lstStyle/>
          <a:p>
            <a:r>
              <a:rPr lang="fr-FR" dirty="0" err="1" smtClean="0">
                <a:ea typeface="ＭＳ Ｐゴシック" pitchFamily="34" charset="-128"/>
                <a:cs typeface="Courier New" panose="02070309020205020404" pitchFamily="49" charset="0"/>
              </a:rPr>
              <a:t>Different</a:t>
            </a:r>
            <a:r>
              <a:rPr lang="fr-FR" dirty="0" smtClean="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atomic</a:t>
            </a:r>
            <a:r>
              <a:rPr lang="fr-FR" dirty="0" smtClean="0">
                <a:ea typeface="ＭＳ Ｐゴシック" pitchFamily="34" charset="-128"/>
                <a:cs typeface="Courier New" panose="02070309020205020404" pitchFamily="49" charset="0"/>
              </a:rPr>
              <a:t> computations </a:t>
            </a:r>
            <a:r>
              <a:rPr lang="fr-FR" dirty="0" err="1" smtClean="0">
                <a:ea typeface="ＭＳ Ｐゴシック" pitchFamily="34" charset="-128"/>
                <a:cs typeface="Courier New" panose="02070309020205020404" pitchFamily="49" charset="0"/>
              </a:rPr>
              <a:t>can</a:t>
            </a:r>
            <a:r>
              <a:rPr lang="fr-FR" dirty="0" smtClean="0">
                <a:ea typeface="ＭＳ Ｐゴシック" pitchFamily="34" charset="-128"/>
                <a:cs typeface="Courier New" panose="02070309020205020404" pitchFamily="49" charset="0"/>
              </a:rPr>
              <a:t> </a:t>
            </a:r>
            <a:r>
              <a:rPr lang="fr-FR" dirty="0" err="1" smtClean="0">
                <a:ea typeface="ＭＳ Ｐゴシック" pitchFamily="34" charset="-128"/>
                <a:cs typeface="Courier New" panose="02070309020205020404" pitchFamily="49" charset="0"/>
              </a:rPr>
              <a:t>overlap</a:t>
            </a:r>
            <a:r>
              <a:rPr lang="fr-FR" dirty="0" smtClean="0">
                <a:ea typeface="ＭＳ Ｐゴシック" pitchFamily="34" charset="-128"/>
                <a:cs typeface="Courier New" panose="02070309020205020404" pitchFamily="49" charset="0"/>
              </a:rPr>
              <a:t> in time</a:t>
            </a:r>
          </a:p>
          <a:p>
            <a:r>
              <a:rPr lang="fr-FR" dirty="0" err="1">
                <a:ea typeface="ＭＳ Ｐゴシック" pitchFamily="34" charset="-128"/>
                <a:cs typeface="Courier New" panose="02070309020205020404" pitchFamily="49" charset="0"/>
              </a:rPr>
              <a:t>w</a:t>
            </a:r>
            <a:r>
              <a:rPr lang="fr-FR" dirty="0" err="1" smtClean="0">
                <a:ea typeface="ＭＳ Ｐゴシック" pitchFamily="34" charset="-128"/>
                <a:cs typeface="Courier New" panose="02070309020205020404" pitchFamily="49" charset="0"/>
              </a:rPr>
              <a:t>hile</a:t>
            </a:r>
            <a:r>
              <a:rPr lang="fr-FR" dirty="0" smtClean="0">
                <a:ea typeface="ＭＳ Ｐゴシック" pitchFamily="34" charset="-128"/>
                <a:cs typeface="Courier New" panose="02070309020205020404" pitchFamily="49" charset="0"/>
              </a:rPr>
              <a:t> a </a:t>
            </a:r>
            <a:r>
              <a:rPr lang="fr-FR" dirty="0" err="1" smtClean="0">
                <a:latin typeface="Courier New" panose="02070309020205020404" pitchFamily="49" charset="0"/>
                <a:ea typeface="ＭＳ Ｐゴシック" pitchFamily="34" charset="-128"/>
                <a:cs typeface="Courier New" panose="02070309020205020404" pitchFamily="49" charset="0"/>
              </a:rPr>
              <a:t>critical</a:t>
            </a:r>
            <a:r>
              <a:rPr lang="fr-FR" dirty="0" smtClean="0">
                <a:ea typeface="ＭＳ Ｐゴシック" pitchFamily="34" charset="-128"/>
                <a:cs typeface="Courier New" panose="02070309020205020404" pitchFamily="49" charset="0"/>
              </a:rPr>
              <a:t> </a:t>
            </a:r>
            <a:r>
              <a:rPr lang="fr-FR" dirty="0" err="1" smtClean="0">
                <a:ea typeface="ＭＳ Ｐゴシック" pitchFamily="34" charset="-128"/>
                <a:cs typeface="Courier New" panose="02070309020205020404" pitchFamily="49" charset="0"/>
              </a:rPr>
              <a:t>would</a:t>
            </a:r>
            <a:r>
              <a:rPr lang="fr-FR" dirty="0" smtClean="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serialize</a:t>
            </a:r>
            <a:r>
              <a:rPr lang="fr-FR" dirty="0" smtClean="0">
                <a:ea typeface="ＭＳ Ｐゴシック" pitchFamily="34" charset="-128"/>
                <a:cs typeface="Courier New" panose="02070309020205020404" pitchFamily="49" charset="0"/>
              </a:rPr>
              <a:t> </a:t>
            </a:r>
            <a:r>
              <a:rPr lang="fr-FR" dirty="0" err="1" smtClean="0">
                <a:ea typeface="ＭＳ Ｐゴシック" pitchFamily="34" charset="-128"/>
                <a:cs typeface="Courier New" panose="02070309020205020404" pitchFamily="49" charset="0"/>
              </a:rPr>
              <a:t>them</a:t>
            </a:r>
            <a:r>
              <a:rPr lang="fr-FR" dirty="0">
                <a:ea typeface="ＭＳ Ｐゴシック" pitchFamily="34" charset="-128"/>
                <a:cs typeface="Courier New" panose="02070309020205020404" pitchFamily="49" charset="0"/>
              </a:rPr>
              <a:t> </a:t>
            </a:r>
            <a:r>
              <a:rPr lang="fr-FR" dirty="0" smtClean="0">
                <a:ea typeface="ＭＳ Ｐゴシック" pitchFamily="34" charset="-128"/>
                <a:cs typeface="Courier New" panose="02070309020205020404" pitchFamily="49" charset="0"/>
              </a:rPr>
              <a:t>all.</a:t>
            </a:r>
            <a:endParaRPr lang="fr-FR" dirty="0"/>
          </a:p>
        </p:txBody>
      </p:sp>
      <p:cxnSp>
        <p:nvCxnSpPr>
          <p:cNvPr id="25" name="Connecteur droit avec flèche 24"/>
          <p:cNvCxnSpPr/>
          <p:nvPr/>
        </p:nvCxnSpPr>
        <p:spPr>
          <a:xfrm>
            <a:off x="2182715" y="1839910"/>
            <a:ext cx="13022" cy="432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885395" y="6284510"/>
            <a:ext cx="620683" cy="369332"/>
          </a:xfrm>
          <a:prstGeom prst="rect">
            <a:avLst/>
          </a:prstGeom>
          <a:noFill/>
        </p:spPr>
        <p:txBody>
          <a:bodyPr wrap="none" rtlCol="0">
            <a:spAutoFit/>
          </a:bodyPr>
          <a:lstStyle/>
          <a:p>
            <a:r>
              <a:rPr lang="fr-FR" dirty="0" smtClean="0"/>
              <a:t>time</a:t>
            </a:r>
          </a:p>
        </p:txBody>
      </p:sp>
      <p:sp>
        <p:nvSpPr>
          <p:cNvPr id="34" name="ZoneTexte 33"/>
          <p:cNvSpPr txBox="1"/>
          <p:nvPr/>
        </p:nvSpPr>
        <p:spPr>
          <a:xfrm>
            <a:off x="4831549" y="3560237"/>
            <a:ext cx="2941831" cy="2031325"/>
          </a:xfrm>
          <a:prstGeom prst="rect">
            <a:avLst/>
          </a:prstGeom>
          <a:noFill/>
        </p:spPr>
        <p:txBody>
          <a:bodyPr wrap="none" rtlCol="0">
            <a:spAutoFit/>
          </a:bodyPr>
          <a:lstStyle/>
          <a:p>
            <a:r>
              <a:rPr lang="fr-FR" dirty="0" smtClean="0">
                <a:latin typeface="Courier New" panose="02070309020205020404" pitchFamily="49" charset="0"/>
                <a:cs typeface="Courier New" panose="02070309020205020404" pitchFamily="49" charset="0"/>
              </a:rPr>
              <a:t>y’=y; </a:t>
            </a:r>
            <a:r>
              <a:rPr lang="fr-FR" dirty="0">
                <a:latin typeface="Courier New" panose="02070309020205020404" pitchFamily="49" charset="0"/>
                <a:cs typeface="Courier New" panose="02070309020205020404" pitchFamily="49" charset="0"/>
              </a:rPr>
              <a:t>y</a:t>
            </a:r>
            <a:r>
              <a:rPr lang="fr-FR" dirty="0" smtClean="0">
                <a:latin typeface="Courier New" panose="02070309020205020404" pitchFamily="49" charset="0"/>
                <a:cs typeface="Courier New" panose="02070309020205020404" pitchFamily="49" charset="0"/>
              </a:rPr>
              <a:t>’= y’+</a:t>
            </a:r>
            <a:r>
              <a:rPr lang="fr-FR" dirty="0">
                <a:latin typeface="Courier New" panose="02070309020205020404" pitchFamily="49" charset="0"/>
                <a:cs typeface="Courier New" panose="02070309020205020404" pitchFamily="49" charset="0"/>
              </a:rPr>
              <a:t>1; </a:t>
            </a:r>
            <a:r>
              <a:rPr lang="fr-FR" dirty="0" smtClean="0">
                <a:latin typeface="Courier New" panose="02070309020205020404" pitchFamily="49" charset="0"/>
                <a:cs typeface="Courier New" panose="02070309020205020404" pitchFamily="49" charset="0"/>
              </a:rPr>
              <a:t>y=y’</a:t>
            </a:r>
          </a:p>
          <a:p>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x</a:t>
            </a:r>
            <a:r>
              <a:rPr lang="fr-FR" dirty="0" smtClean="0">
                <a:latin typeface="Courier New" panose="02070309020205020404" pitchFamily="49" charset="0"/>
                <a:cs typeface="Courier New" panose="02070309020205020404" pitchFamily="49" charset="0"/>
              </a:rPr>
              <a:t>’=x</a:t>
            </a:r>
            <a:r>
              <a:rPr lang="fr-FR" dirty="0">
                <a:latin typeface="Courier New" panose="02070309020205020404" pitchFamily="49" charset="0"/>
                <a:cs typeface="Courier New" panose="02070309020205020404" pitchFamily="49" charset="0"/>
              </a:rPr>
              <a:t>; x</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x’+1; </a:t>
            </a:r>
            <a:r>
              <a:rPr lang="fr-FR" dirty="0" smtClean="0">
                <a:latin typeface="Courier New" panose="02070309020205020404" pitchFamily="49" charset="0"/>
                <a:cs typeface="Courier New" panose="02070309020205020404" pitchFamily="49" charset="0"/>
              </a:rPr>
              <a:t>x=x’</a:t>
            </a:r>
          </a:p>
          <a:p>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y</a:t>
            </a:r>
            <a:r>
              <a:rPr lang="fr-FR" dirty="0" smtClean="0">
                <a:latin typeface="Courier New" panose="02070309020205020404" pitchFamily="49" charset="0"/>
                <a:cs typeface="Courier New" panose="02070309020205020404" pitchFamily="49" charset="0"/>
              </a:rPr>
              <a:t>’=y</a:t>
            </a:r>
            <a:r>
              <a:rPr lang="fr-FR" dirty="0">
                <a:latin typeface="Courier New" panose="02070309020205020404" pitchFamily="49" charset="0"/>
                <a:cs typeface="Courier New" panose="02070309020205020404" pitchFamily="49" charset="0"/>
              </a:rPr>
              <a:t>; y</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y’+1; </a:t>
            </a:r>
            <a:r>
              <a:rPr lang="fr-FR" dirty="0" smtClean="0">
                <a:latin typeface="Courier New" panose="02070309020205020404" pitchFamily="49" charset="0"/>
                <a:cs typeface="Courier New" panose="02070309020205020404" pitchFamily="49" charset="0"/>
              </a:rPr>
              <a:t>y=y’</a:t>
            </a:r>
          </a:p>
          <a:p>
            <a:endParaRPr lang="fr-FR" dirty="0" smtClean="0">
              <a:latin typeface="Courier New" panose="02070309020205020404" pitchFamily="49" charset="0"/>
              <a:cs typeface="Courier New" panose="02070309020205020404" pitchFamily="49" charset="0"/>
            </a:endParaRPr>
          </a:p>
          <a:p>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37894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 an explicit </a:t>
            </a:r>
            <a:r>
              <a:rPr lang="fr-FR" sz="2800" dirty="0" err="1" smtClean="0"/>
              <a:t>fork-join</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pragma</a:t>
            </a:r>
            <a:r>
              <a:rPr lang="fr-FR" sz="2800" dirty="0">
                <a:latin typeface="Courier New" panose="02070309020205020404" pitchFamily="49" charset="0"/>
                <a:cs typeface="Courier New" panose="02070309020205020404" pitchFamily="49" charset="0"/>
              </a:rPr>
              <a:t> </a:t>
            </a:r>
            <a:r>
              <a:rPr lang="fr-FR" sz="2800" dirty="0" err="1">
                <a:latin typeface="Courier New" panose="02070309020205020404" pitchFamily="49" charset="0"/>
                <a:cs typeface="Courier New" panose="02070309020205020404" pitchFamily="49" charset="0"/>
              </a:rPr>
              <a:t>omp</a:t>
            </a:r>
            <a:r>
              <a:rPr lang="fr-FR" sz="2800" dirty="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task</a:t>
            </a:r>
            <a:r>
              <a:rPr lang="fr-FR" sz="2800" dirty="0" smtClean="0">
                <a:latin typeface="Courier New" panose="02070309020205020404" pitchFamily="49" charset="0"/>
                <a:cs typeface="Courier New" panose="02070309020205020404" pitchFamily="49" charset="0"/>
              </a:rPr>
              <a:t>/</a:t>
            </a:r>
            <a:r>
              <a:rPr lang="fr-FR" sz="2800" dirty="0" err="1" smtClean="0">
                <a:latin typeface="Courier New" panose="02070309020205020404" pitchFamily="49" charset="0"/>
                <a:cs typeface="Courier New" panose="02070309020205020404" pitchFamily="49" charset="0"/>
              </a:rPr>
              <a:t>taskwait</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179512" y="1772375"/>
            <a:ext cx="8640960" cy="3693319"/>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create</a:t>
            </a:r>
            <a:r>
              <a:rPr lang="fr-FR" dirty="0" smtClean="0">
                <a:latin typeface="Courier New" panose="02070309020205020404" pitchFamily="49" charset="0"/>
                <a:ea typeface="ＭＳ Ｐゴシック" pitchFamily="34" charset="-128"/>
                <a:cs typeface="Courier New" panose="02070309020205020404" pitchFamily="49" charset="0"/>
              </a:rPr>
              <a:t> a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region</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single	   	//</a:t>
            </a:r>
            <a:r>
              <a:rPr lang="fr-FR" dirty="0" err="1" smtClean="0">
                <a:latin typeface="Courier New" panose="02070309020205020404" pitchFamily="49" charset="0"/>
                <a:ea typeface="ＭＳ Ｐゴシック" pitchFamily="34" charset="-128"/>
                <a:cs typeface="Courier New" panose="02070309020205020404" pitchFamily="49" charset="0"/>
              </a:rPr>
              <a:t>disable</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automatic</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parallelization</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for(i=0; i &lt; TASKS; i++)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task</a:t>
            </a:r>
            <a:r>
              <a:rPr lang="fr-FR" dirty="0" smtClean="0">
                <a:latin typeface="Courier New" panose="02070309020205020404" pitchFamily="49" charset="0"/>
                <a:ea typeface="ＭＳ Ｐゴシック" pitchFamily="34" charset="-128"/>
                <a:cs typeface="Courier New" panose="02070309020205020404" pitchFamily="49" charset="0"/>
              </a:rPr>
              <a:t>	//explicit </a:t>
            </a:r>
            <a:r>
              <a:rPr lang="fr-FR" dirty="0" err="1" smtClean="0">
                <a:latin typeface="Courier New" panose="02070309020205020404" pitchFamily="49" charset="0"/>
                <a:ea typeface="ＭＳ Ｐゴシック" pitchFamily="34" charset="-128"/>
                <a:cs typeface="Courier New" panose="02070309020205020404" pitchFamily="49" charset="0"/>
              </a:rPr>
              <a:t>fork</a:t>
            </a:r>
            <a:r>
              <a:rPr lang="fr-FR" dirty="0" smtClean="0">
                <a:latin typeface="Courier New" panose="02070309020205020404" pitchFamily="49" charset="0"/>
                <a:ea typeface="ＭＳ Ｐゴシック" pitchFamily="34" charset="-128"/>
                <a:cs typeface="Courier New" panose="02070309020205020404" pitchFamily="49" charset="0"/>
              </a:rPr>
              <a:t> of threads</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 B();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taskwait</a:t>
            </a:r>
            <a:r>
              <a:rPr lang="fr-FR" dirty="0" smtClean="0">
                <a:latin typeface="Courier New" panose="02070309020205020404" pitchFamily="49" charset="0"/>
                <a:ea typeface="ＭＳ Ｐゴシック" pitchFamily="34" charset="-128"/>
                <a:cs typeface="Courier New" panose="02070309020205020404" pitchFamily="49" charset="0"/>
              </a:rPr>
              <a:t>	//explicit </a:t>
            </a:r>
            <a:r>
              <a:rPr lang="fr-FR" dirty="0" err="1" smtClean="0">
                <a:latin typeface="Courier New" panose="02070309020205020404" pitchFamily="49" charset="0"/>
                <a:ea typeface="ＭＳ Ｐゴシック" pitchFamily="34" charset="-128"/>
                <a:cs typeface="Courier New" panose="02070309020205020404" pitchFamily="49" charset="0"/>
              </a:rPr>
              <a:t>wait</a:t>
            </a:r>
            <a:r>
              <a:rPr lang="fr-FR" dirty="0" smtClean="0">
                <a:latin typeface="Courier New" panose="02070309020205020404" pitchFamily="49" charset="0"/>
                <a:ea typeface="ＭＳ Ｐゴシック" pitchFamily="34" charset="-128"/>
                <a:cs typeface="Courier New" panose="02070309020205020404" pitchFamily="49" charset="0"/>
              </a:rPr>
              <a:t> for all threads</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C();</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p:txBody>
      </p:sp>
      <p:grpSp>
        <p:nvGrpSpPr>
          <p:cNvPr id="7" name="Groupe 6"/>
          <p:cNvGrpSpPr/>
          <p:nvPr/>
        </p:nvGrpSpPr>
        <p:grpSpPr>
          <a:xfrm>
            <a:off x="2195736" y="4581128"/>
            <a:ext cx="5310193" cy="2086108"/>
            <a:chOff x="1169607" y="4547889"/>
            <a:chExt cx="5310193" cy="2086108"/>
          </a:xfrm>
        </p:grpSpPr>
        <p:sp>
          <p:nvSpPr>
            <p:cNvPr id="22" name="Rectangle 21"/>
            <p:cNvSpPr/>
            <p:nvPr/>
          </p:nvSpPr>
          <p:spPr>
            <a:xfrm>
              <a:off x="1169607" y="5856838"/>
              <a:ext cx="927723" cy="18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3" name="Rectangle 22"/>
            <p:cNvSpPr/>
            <p:nvPr/>
          </p:nvSpPr>
          <p:spPr>
            <a:xfrm>
              <a:off x="2475817" y="5586135"/>
              <a:ext cx="1016063" cy="245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24" name="Rectangle 23"/>
            <p:cNvSpPr/>
            <p:nvPr/>
          </p:nvSpPr>
          <p:spPr>
            <a:xfrm>
              <a:off x="2475816" y="6067833"/>
              <a:ext cx="1562923" cy="2314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32" name="Rectangle 31"/>
            <p:cNvSpPr/>
            <p:nvPr/>
          </p:nvSpPr>
          <p:spPr>
            <a:xfrm>
              <a:off x="4916877" y="5856838"/>
              <a:ext cx="1562923" cy="2316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33" name="Connecteur droit avec flèche 32"/>
            <p:cNvCxnSpPr>
              <a:stCxn id="22" idx="3"/>
              <a:endCxn id="23" idx="1"/>
            </p:cNvCxnSpPr>
            <p:nvPr/>
          </p:nvCxnSpPr>
          <p:spPr>
            <a:xfrm flipV="1">
              <a:off x="2097330" y="5708699"/>
              <a:ext cx="378487" cy="238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22" idx="3"/>
              <a:endCxn id="24" idx="1"/>
            </p:cNvCxnSpPr>
            <p:nvPr/>
          </p:nvCxnSpPr>
          <p:spPr>
            <a:xfrm>
              <a:off x="2097330" y="5947005"/>
              <a:ext cx="378486" cy="23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23" idx="3"/>
            </p:cNvCxnSpPr>
            <p:nvPr/>
          </p:nvCxnSpPr>
          <p:spPr>
            <a:xfrm>
              <a:off x="3491880" y="5708699"/>
              <a:ext cx="918088" cy="20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24" idx="3"/>
            </p:cNvCxnSpPr>
            <p:nvPr/>
          </p:nvCxnSpPr>
          <p:spPr>
            <a:xfrm flipV="1">
              <a:off x="4038739" y="5909486"/>
              <a:ext cx="371229" cy="274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32" idx="1"/>
            </p:cNvCxnSpPr>
            <p:nvPr/>
          </p:nvCxnSpPr>
          <p:spPr>
            <a:xfrm>
              <a:off x="4427921" y="5909486"/>
              <a:ext cx="488956" cy="63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4427921" y="4896197"/>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284439" y="4896197"/>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050207" y="4547889"/>
              <a:ext cx="1018227" cy="369332"/>
            </a:xfrm>
            <a:prstGeom prst="rect">
              <a:avLst/>
            </a:prstGeom>
          </p:spPr>
          <p:txBody>
            <a:bodyPr wrap="none">
              <a:spAutoFit/>
            </a:bodyPr>
            <a:lstStyle/>
            <a:p>
              <a:r>
                <a:rPr lang="fr-FR" dirty="0" err="1" smtClean="0">
                  <a:ea typeface="ＭＳ Ｐゴシック" pitchFamily="34" charset="-128"/>
                  <a:cs typeface="Courier New" panose="02070309020205020404" pitchFamily="49" charset="0"/>
                </a:rPr>
                <a:t>taskwait</a:t>
              </a:r>
              <a:endParaRPr lang="fr-FR" dirty="0"/>
            </a:p>
          </p:txBody>
        </p:sp>
        <p:sp>
          <p:nvSpPr>
            <p:cNvPr id="47" name="Rectangle 46"/>
            <p:cNvSpPr/>
            <p:nvPr/>
          </p:nvSpPr>
          <p:spPr>
            <a:xfrm>
              <a:off x="1975423" y="4586478"/>
              <a:ext cx="607859" cy="369332"/>
            </a:xfrm>
            <a:prstGeom prst="rect">
              <a:avLst/>
            </a:prstGeom>
          </p:spPr>
          <p:txBody>
            <a:bodyPr wrap="none">
              <a:spAutoFit/>
            </a:bodyPr>
            <a:lstStyle/>
            <a:p>
              <a:r>
                <a:rPr lang="fr-FR" dirty="0" err="1" smtClean="0">
                  <a:ea typeface="ＭＳ Ｐゴシック" pitchFamily="34" charset="-128"/>
                  <a:cs typeface="Courier New" panose="02070309020205020404" pitchFamily="49" charset="0"/>
                </a:rPr>
                <a:t>task</a:t>
              </a:r>
              <a:endParaRPr lang="fr-FR" dirty="0"/>
            </a:p>
          </p:txBody>
        </p:sp>
      </p:grpSp>
    </p:spTree>
    <p:extLst>
      <p:ext uri="{BB962C8B-B14F-4D97-AF65-F5344CB8AC3E}">
        <p14:creationId xmlns:p14="http://schemas.microsoft.com/office/powerpoint/2010/main" val="2107328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pragma</a:t>
            </a:r>
            <a:r>
              <a:rPr lang="fr-FR" sz="2800" dirty="0">
                <a:latin typeface="Courier New" panose="02070309020205020404" pitchFamily="49" charset="0"/>
                <a:cs typeface="Courier New" panose="02070309020205020404" pitchFamily="49" charset="0"/>
              </a:rPr>
              <a:t> </a:t>
            </a:r>
            <a:r>
              <a:rPr lang="fr-FR" sz="2800" dirty="0" err="1">
                <a:latin typeface="Courier New" panose="02070309020205020404" pitchFamily="49" charset="0"/>
                <a:cs typeface="Courier New" panose="02070309020205020404" pitchFamily="49" charset="0"/>
              </a:rPr>
              <a:t>omp</a:t>
            </a:r>
            <a:r>
              <a:rPr lang="fr-FR" sz="2800" dirty="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barrier</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26</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2097330" y="1918531"/>
            <a:ext cx="5040560" cy="2308324"/>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num_threads</a:t>
            </a:r>
            <a:r>
              <a:rPr lang="fr-FR" dirty="0" smtClean="0">
                <a:latin typeface="Courier New" panose="02070309020205020404" pitchFamily="49" charset="0"/>
                <a:ea typeface="ＭＳ Ｐゴシック" pitchFamily="34" charset="-128"/>
                <a:cs typeface="Courier New" panose="02070309020205020404" pitchFamily="49" charset="0"/>
              </a:rPr>
              <a:t>(2)</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B();</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barrier</a:t>
            </a:r>
            <a:endPar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C();</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D();</a:t>
            </a:r>
          </a:p>
        </p:txBody>
      </p:sp>
      <p:sp>
        <p:nvSpPr>
          <p:cNvPr id="7" name="Rectangle 6"/>
          <p:cNvSpPr/>
          <p:nvPr/>
        </p:nvSpPr>
        <p:spPr>
          <a:xfrm>
            <a:off x="1169607" y="5856838"/>
            <a:ext cx="927723" cy="18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8" name="Rectangle 7"/>
          <p:cNvSpPr/>
          <p:nvPr/>
        </p:nvSpPr>
        <p:spPr>
          <a:xfrm>
            <a:off x="2475817" y="5586135"/>
            <a:ext cx="1016063" cy="245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9" name="Rectangle 8"/>
          <p:cNvSpPr/>
          <p:nvPr/>
        </p:nvSpPr>
        <p:spPr>
          <a:xfrm>
            <a:off x="2475816" y="6067833"/>
            <a:ext cx="1562923" cy="2314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10" name="Rectangle 9"/>
          <p:cNvSpPr/>
          <p:nvPr/>
        </p:nvSpPr>
        <p:spPr>
          <a:xfrm>
            <a:off x="4975085" y="6084688"/>
            <a:ext cx="1109083" cy="2146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11" name="Rectangle 10"/>
          <p:cNvSpPr/>
          <p:nvPr/>
        </p:nvSpPr>
        <p:spPr>
          <a:xfrm>
            <a:off x="4993103" y="5586135"/>
            <a:ext cx="1562923" cy="2316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13" name="Connecteur droit avec flèche 12"/>
          <p:cNvCxnSpPr>
            <a:stCxn id="7" idx="3"/>
            <a:endCxn id="8" idx="1"/>
          </p:cNvCxnSpPr>
          <p:nvPr/>
        </p:nvCxnSpPr>
        <p:spPr>
          <a:xfrm flipV="1">
            <a:off x="2097330" y="5708699"/>
            <a:ext cx="378487" cy="238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7" idx="3"/>
            <a:endCxn id="9" idx="1"/>
          </p:cNvCxnSpPr>
          <p:nvPr/>
        </p:nvCxnSpPr>
        <p:spPr>
          <a:xfrm>
            <a:off x="2097330" y="5947005"/>
            <a:ext cx="378486" cy="23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3"/>
          </p:cNvCxnSpPr>
          <p:nvPr/>
        </p:nvCxnSpPr>
        <p:spPr>
          <a:xfrm>
            <a:off x="3491880" y="5708699"/>
            <a:ext cx="918088" cy="20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3"/>
          </p:cNvCxnSpPr>
          <p:nvPr/>
        </p:nvCxnSpPr>
        <p:spPr>
          <a:xfrm flipV="1">
            <a:off x="4038739" y="5909486"/>
            <a:ext cx="371229" cy="274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11" idx="1"/>
          </p:cNvCxnSpPr>
          <p:nvPr/>
        </p:nvCxnSpPr>
        <p:spPr>
          <a:xfrm flipV="1">
            <a:off x="4486721" y="5701972"/>
            <a:ext cx="506382" cy="20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endCxn id="10" idx="1"/>
          </p:cNvCxnSpPr>
          <p:nvPr/>
        </p:nvCxnSpPr>
        <p:spPr>
          <a:xfrm>
            <a:off x="4468703" y="5926340"/>
            <a:ext cx="506382" cy="265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009326" y="5866791"/>
            <a:ext cx="861771" cy="18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cxnSp>
        <p:nvCxnSpPr>
          <p:cNvPr id="22" name="Connecteur droit avec flèche 21"/>
          <p:cNvCxnSpPr>
            <a:stCxn id="11" idx="3"/>
            <a:endCxn id="21" idx="1"/>
          </p:cNvCxnSpPr>
          <p:nvPr/>
        </p:nvCxnSpPr>
        <p:spPr>
          <a:xfrm>
            <a:off x="6556026" y="5701972"/>
            <a:ext cx="453300" cy="258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0" idx="3"/>
            <a:endCxn id="21" idx="1"/>
          </p:cNvCxnSpPr>
          <p:nvPr/>
        </p:nvCxnSpPr>
        <p:spPr>
          <a:xfrm flipV="1">
            <a:off x="6084168" y="5960242"/>
            <a:ext cx="925158" cy="23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flipV="1">
            <a:off x="4427921" y="4896197"/>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69742" y="4537163"/>
            <a:ext cx="710451" cy="369332"/>
          </a:xfrm>
          <a:prstGeom prst="rect">
            <a:avLst/>
          </a:prstGeom>
        </p:spPr>
        <p:txBody>
          <a:bodyPr wrap="none">
            <a:spAutoFit/>
          </a:bodyPr>
          <a:lstStyle/>
          <a:p>
            <a:r>
              <a:rPr lang="fr-FR" dirty="0" smtClean="0">
                <a:ea typeface="ＭＳ Ｐゴシック" pitchFamily="34" charset="-128"/>
                <a:cs typeface="Courier New" panose="02070309020205020404" pitchFamily="49" charset="0"/>
              </a:rPr>
              <a:t>JOIN</a:t>
            </a:r>
            <a:endParaRPr lang="fr-FR" dirty="0"/>
          </a:p>
        </p:txBody>
      </p:sp>
      <p:cxnSp>
        <p:nvCxnSpPr>
          <p:cNvPr id="36" name="Connecteur droit avec flèche 35"/>
          <p:cNvCxnSpPr/>
          <p:nvPr/>
        </p:nvCxnSpPr>
        <p:spPr>
          <a:xfrm flipV="1">
            <a:off x="2284439" y="4896197"/>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6789301" y="4897846"/>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050207" y="4547889"/>
            <a:ext cx="877163" cy="369332"/>
          </a:xfrm>
          <a:prstGeom prst="rect">
            <a:avLst/>
          </a:prstGeom>
        </p:spPr>
        <p:txBody>
          <a:bodyPr wrap="none">
            <a:spAutoFit/>
          </a:bodyPr>
          <a:lstStyle/>
          <a:p>
            <a:r>
              <a:rPr lang="fr-FR" dirty="0" err="1" smtClean="0">
                <a:ea typeface="ＭＳ Ｐゴシック" pitchFamily="34" charset="-128"/>
                <a:cs typeface="Courier New" panose="02070309020205020404" pitchFamily="49" charset="0"/>
              </a:rPr>
              <a:t>Barrier</a:t>
            </a:r>
            <a:endParaRPr lang="fr-FR" dirty="0"/>
          </a:p>
        </p:txBody>
      </p:sp>
      <p:sp>
        <p:nvSpPr>
          <p:cNvPr id="39" name="Rectangle 38"/>
          <p:cNvSpPr/>
          <p:nvPr/>
        </p:nvSpPr>
        <p:spPr>
          <a:xfrm>
            <a:off x="1975423" y="4586478"/>
            <a:ext cx="825867" cy="369332"/>
          </a:xfrm>
          <a:prstGeom prst="rect">
            <a:avLst/>
          </a:prstGeom>
        </p:spPr>
        <p:txBody>
          <a:bodyPr wrap="none">
            <a:spAutoFit/>
          </a:bodyPr>
          <a:lstStyle/>
          <a:p>
            <a:r>
              <a:rPr lang="fr-FR" dirty="0" smtClean="0">
                <a:ea typeface="ＭＳ Ｐゴシック" pitchFamily="34" charset="-128"/>
                <a:cs typeface="Courier New" panose="02070309020205020404" pitchFamily="49" charset="0"/>
              </a:rPr>
              <a:t>FORK</a:t>
            </a:r>
            <a:endParaRPr lang="fr-FR" dirty="0"/>
          </a:p>
        </p:txBody>
      </p:sp>
    </p:spTree>
    <p:extLst>
      <p:ext uri="{BB962C8B-B14F-4D97-AF65-F5344CB8AC3E}">
        <p14:creationId xmlns:p14="http://schemas.microsoft.com/office/powerpoint/2010/main" val="238353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pragma</a:t>
            </a:r>
            <a:r>
              <a:rPr lang="fr-FR" sz="2800" dirty="0">
                <a:latin typeface="Courier New" panose="02070309020205020404" pitchFamily="49" charset="0"/>
                <a:cs typeface="Courier New" panose="02070309020205020404" pitchFamily="49" charset="0"/>
              </a:rPr>
              <a:t> </a:t>
            </a:r>
            <a:r>
              <a:rPr lang="fr-FR" sz="2800" dirty="0" err="1">
                <a:latin typeface="Courier New" panose="02070309020205020404" pitchFamily="49" charset="0"/>
                <a:cs typeface="Courier New" panose="02070309020205020404" pitchFamily="49" charset="0"/>
              </a:rPr>
              <a:t>omp</a:t>
            </a:r>
            <a:r>
              <a:rPr lang="fr-FR" sz="2800" dirty="0">
                <a:latin typeface="Courier New" panose="02070309020205020404" pitchFamily="49" charset="0"/>
                <a:cs typeface="Courier New" panose="02070309020205020404" pitchFamily="49" charset="0"/>
              </a:rPr>
              <a:t> </a:t>
            </a:r>
            <a:r>
              <a:rPr lang="fr-FR" sz="2800" dirty="0" smtClean="0">
                <a:latin typeface="Courier New" panose="02070309020205020404" pitchFamily="49" charset="0"/>
                <a:cs typeface="Courier New" panose="02070309020205020404" pitchFamily="49" charset="0"/>
              </a:rPr>
              <a:t>master</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27</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2051720" y="1760945"/>
            <a:ext cx="5040560" cy="2308324"/>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num_threads</a:t>
            </a:r>
            <a:r>
              <a:rPr lang="fr-FR" dirty="0" smtClean="0">
                <a:latin typeface="Courier New" panose="02070309020205020404" pitchFamily="49" charset="0"/>
                <a:ea typeface="ＭＳ Ｐゴシック" pitchFamily="34" charset="-128"/>
                <a:cs typeface="Courier New" panose="02070309020205020404" pitchFamily="49" charset="0"/>
              </a:rPr>
              <a:t>(2)</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master</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 B();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C();</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D();</a:t>
            </a:r>
          </a:p>
        </p:txBody>
      </p:sp>
      <p:sp>
        <p:nvSpPr>
          <p:cNvPr id="7" name="Rectangle 6"/>
          <p:cNvSpPr/>
          <p:nvPr/>
        </p:nvSpPr>
        <p:spPr>
          <a:xfrm>
            <a:off x="1592741" y="5775015"/>
            <a:ext cx="927723" cy="18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8" name="Rectangle 7"/>
          <p:cNvSpPr/>
          <p:nvPr/>
        </p:nvSpPr>
        <p:spPr>
          <a:xfrm>
            <a:off x="2898951" y="5504312"/>
            <a:ext cx="1016063" cy="245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t>
            </a:r>
            <a:endParaRPr lang="fr-FR" dirty="0"/>
          </a:p>
        </p:txBody>
      </p:sp>
      <p:sp>
        <p:nvSpPr>
          <p:cNvPr id="10" name="Rectangle 9"/>
          <p:cNvSpPr/>
          <p:nvPr/>
        </p:nvSpPr>
        <p:spPr>
          <a:xfrm>
            <a:off x="2915964" y="5994438"/>
            <a:ext cx="1512020" cy="2428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11" name="Rectangle 10"/>
          <p:cNvSpPr/>
          <p:nvPr/>
        </p:nvSpPr>
        <p:spPr>
          <a:xfrm>
            <a:off x="4283968" y="5514355"/>
            <a:ext cx="1562923" cy="2316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cxnSp>
        <p:nvCxnSpPr>
          <p:cNvPr id="13" name="Connecteur droit avec flèche 12"/>
          <p:cNvCxnSpPr>
            <a:stCxn id="7" idx="3"/>
            <a:endCxn id="8" idx="1"/>
          </p:cNvCxnSpPr>
          <p:nvPr/>
        </p:nvCxnSpPr>
        <p:spPr>
          <a:xfrm flipV="1">
            <a:off x="2520464" y="5626876"/>
            <a:ext cx="378487" cy="238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7" idx="3"/>
          </p:cNvCxnSpPr>
          <p:nvPr/>
        </p:nvCxnSpPr>
        <p:spPr>
          <a:xfrm>
            <a:off x="2520464" y="5865182"/>
            <a:ext cx="378486" cy="23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3"/>
            <a:endCxn id="11" idx="1"/>
          </p:cNvCxnSpPr>
          <p:nvPr/>
        </p:nvCxnSpPr>
        <p:spPr>
          <a:xfrm>
            <a:off x="3915014" y="5626876"/>
            <a:ext cx="368954" cy="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542237" y="5802820"/>
            <a:ext cx="861771" cy="18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a:t>
            </a:r>
            <a:endParaRPr lang="fr-FR" dirty="0"/>
          </a:p>
        </p:txBody>
      </p:sp>
      <p:cxnSp>
        <p:nvCxnSpPr>
          <p:cNvPr id="22" name="Connecteur droit avec flèche 21"/>
          <p:cNvCxnSpPr>
            <a:stCxn id="11" idx="3"/>
            <a:endCxn id="21" idx="1"/>
          </p:cNvCxnSpPr>
          <p:nvPr/>
        </p:nvCxnSpPr>
        <p:spPr>
          <a:xfrm>
            <a:off x="5846891" y="5630192"/>
            <a:ext cx="695346" cy="266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0" idx="3"/>
            <a:endCxn id="21" idx="1"/>
          </p:cNvCxnSpPr>
          <p:nvPr/>
        </p:nvCxnSpPr>
        <p:spPr>
          <a:xfrm flipV="1">
            <a:off x="4427984" y="5896271"/>
            <a:ext cx="2114253" cy="219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900940" y="4466284"/>
            <a:ext cx="710451" cy="369332"/>
          </a:xfrm>
          <a:prstGeom prst="rect">
            <a:avLst/>
          </a:prstGeom>
        </p:spPr>
        <p:txBody>
          <a:bodyPr wrap="none">
            <a:spAutoFit/>
          </a:bodyPr>
          <a:lstStyle/>
          <a:p>
            <a:r>
              <a:rPr lang="fr-FR" dirty="0" smtClean="0">
                <a:ea typeface="ＭＳ Ｐゴシック" pitchFamily="34" charset="-128"/>
                <a:cs typeface="Courier New" panose="02070309020205020404" pitchFamily="49" charset="0"/>
              </a:rPr>
              <a:t>JOIN</a:t>
            </a:r>
            <a:endParaRPr lang="fr-FR" dirty="0"/>
          </a:p>
        </p:txBody>
      </p:sp>
      <p:cxnSp>
        <p:nvCxnSpPr>
          <p:cNvPr id="36" name="Connecteur droit avec flèche 35"/>
          <p:cNvCxnSpPr/>
          <p:nvPr/>
        </p:nvCxnSpPr>
        <p:spPr>
          <a:xfrm flipV="1">
            <a:off x="2707573" y="4814374"/>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6267136" y="4885405"/>
            <a:ext cx="21281" cy="173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398557" y="4504655"/>
            <a:ext cx="825867" cy="369332"/>
          </a:xfrm>
          <a:prstGeom prst="rect">
            <a:avLst/>
          </a:prstGeom>
        </p:spPr>
        <p:txBody>
          <a:bodyPr wrap="none">
            <a:spAutoFit/>
          </a:bodyPr>
          <a:lstStyle/>
          <a:p>
            <a:r>
              <a:rPr lang="fr-FR" dirty="0" smtClean="0">
                <a:ea typeface="ＭＳ Ｐゴシック" pitchFamily="34" charset="-128"/>
                <a:cs typeface="Courier New" panose="02070309020205020404" pitchFamily="49" charset="0"/>
              </a:rPr>
              <a:t>FORK</a:t>
            </a:r>
            <a:endParaRPr lang="fr-FR" dirty="0"/>
          </a:p>
        </p:txBody>
      </p:sp>
    </p:spTree>
    <p:extLst>
      <p:ext uri="{BB962C8B-B14F-4D97-AF65-F5344CB8AC3E}">
        <p14:creationId xmlns:p14="http://schemas.microsoft.com/office/powerpoint/2010/main" val="2171759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H</a:t>
            </a:r>
            <a:r>
              <a:rPr lang="fr-FR" sz="2800" dirty="0" smtClean="0">
                <a:latin typeface="Courier New" panose="02070309020205020404" pitchFamily="49" charset="0"/>
                <a:cs typeface="Courier New" panose="02070309020205020404" pitchFamily="49" charset="0"/>
              </a:rPr>
              <a:t>ow to </a:t>
            </a:r>
            <a:r>
              <a:rPr lang="fr-FR" sz="2800" dirty="0" err="1" smtClean="0">
                <a:latin typeface="Courier New" panose="02070309020205020404" pitchFamily="49" charset="0"/>
                <a:cs typeface="Courier New" panose="02070309020205020404" pitchFamily="49" charset="0"/>
              </a:rPr>
              <a:t>write</a:t>
            </a:r>
            <a:r>
              <a:rPr lang="fr-FR" sz="2800" dirty="0" smtClean="0">
                <a:latin typeface="Courier New" panose="02070309020205020404" pitchFamily="49" charset="0"/>
                <a:cs typeface="Courier New" panose="02070309020205020404" pitchFamily="49" charset="0"/>
              </a:rPr>
              <a:t> a code </a:t>
            </a:r>
            <a:r>
              <a:rPr lang="fr-FR" sz="2800" dirty="0" err="1" smtClean="0">
                <a:latin typeface="Courier New" panose="02070309020205020404" pitchFamily="49" charset="0"/>
                <a:cs typeface="Courier New" panose="02070309020205020404" pitchFamily="49" charset="0"/>
              </a:rPr>
              <a:t>whose</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behaviour</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depends</a:t>
            </a:r>
            <a:r>
              <a:rPr lang="fr-FR" sz="2800" dirty="0" smtClean="0">
                <a:latin typeface="Courier New" panose="02070309020205020404" pitchFamily="49" charset="0"/>
                <a:cs typeface="Courier New" panose="02070309020205020404" pitchFamily="49" charset="0"/>
              </a:rPr>
              <a:t> on the </a:t>
            </a:r>
            <a:r>
              <a:rPr lang="fr-FR" sz="2800" dirty="0" err="1" smtClean="0">
                <a:latin typeface="Courier New" panose="02070309020205020404" pitchFamily="49" charset="0"/>
                <a:cs typeface="Courier New" panose="02070309020205020404" pitchFamily="49" charset="0"/>
              </a:rPr>
              <a:t>thread’s</a:t>
            </a:r>
            <a:r>
              <a:rPr lang="fr-FR" sz="2800" dirty="0" smtClean="0">
                <a:latin typeface="Courier New" panose="02070309020205020404" pitchFamily="49" charset="0"/>
                <a:cs typeface="Courier New" panose="02070309020205020404" pitchFamily="49" charset="0"/>
              </a:rPr>
              <a:t> ID ?</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28</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Rectangle 19"/>
          <p:cNvSpPr/>
          <p:nvPr/>
        </p:nvSpPr>
        <p:spPr>
          <a:xfrm>
            <a:off x="683568" y="6092084"/>
            <a:ext cx="7344816" cy="369332"/>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Each</a:t>
            </a:r>
            <a:r>
              <a:rPr lang="fr-FR" dirty="0" smtClean="0">
                <a:latin typeface="+mn-lt"/>
                <a:ea typeface="ＭＳ Ｐゴシック" pitchFamily="34" charset="-128"/>
                <a:cs typeface="Courier New" panose="02070309020205020404" pitchFamily="49" charset="0"/>
              </a:rPr>
              <a:t> thread (</a:t>
            </a:r>
            <a:r>
              <a:rPr lang="fr-FR" dirty="0" err="1" smtClean="0">
                <a:latin typeface="+mn-lt"/>
                <a:ea typeface="ＭＳ Ｐゴシック" pitchFamily="34" charset="-128"/>
                <a:cs typeface="Courier New" panose="02070309020205020404" pitchFamily="49" charset="0"/>
              </a:rPr>
              <a:t>numbered</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from</a:t>
            </a:r>
            <a:r>
              <a:rPr lang="fr-FR" dirty="0" smtClean="0">
                <a:latin typeface="+mn-lt"/>
                <a:ea typeface="ＭＳ Ｐゴシック" pitchFamily="34" charset="-128"/>
                <a:cs typeface="Courier New" panose="02070309020205020404" pitchFamily="49" charset="0"/>
              </a:rPr>
              <a:t> 0 to N-1) </a:t>
            </a:r>
            <a:r>
              <a:rPr lang="fr-FR" dirty="0" err="1" smtClean="0">
                <a:latin typeface="+mn-lt"/>
                <a:ea typeface="ＭＳ Ｐゴシック" pitchFamily="34" charset="-128"/>
                <a:cs typeface="Courier New" panose="02070309020205020404" pitchFamily="49" charset="0"/>
              </a:rPr>
              <a:t>will</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compute</a:t>
            </a:r>
            <a:r>
              <a:rPr lang="fr-FR" dirty="0" smtClean="0">
                <a:latin typeface="+mn-lt"/>
                <a:ea typeface="ＭＳ Ｐゴシック" pitchFamily="34" charset="-128"/>
                <a:cs typeface="Courier New" panose="02070309020205020404" pitchFamily="49" charset="0"/>
              </a:rPr>
              <a:t> a range of values for  T.</a:t>
            </a:r>
            <a:endParaRPr lang="fr-FR" dirty="0">
              <a:ea typeface="ＭＳ Ｐゴシック" pitchFamily="34" charset="-128"/>
              <a:cs typeface="Courier New" panose="02070309020205020404" pitchFamily="49" charset="0"/>
            </a:endParaRPr>
          </a:p>
        </p:txBody>
      </p:sp>
      <p:sp>
        <p:nvSpPr>
          <p:cNvPr id="7" name="Rectangle 6"/>
          <p:cNvSpPr/>
          <p:nvPr/>
        </p:nvSpPr>
        <p:spPr>
          <a:xfrm>
            <a:off x="457200" y="2030415"/>
            <a:ext cx="8229600" cy="8400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i</a:t>
            </a:r>
            <a:r>
              <a:rPr lang="fr-FR" dirty="0" err="1" smtClean="0"/>
              <a:t>nt</a:t>
            </a:r>
            <a:r>
              <a:rPr lang="fr-FR" dirty="0" smtClean="0"/>
              <a:t> T[16000]</a:t>
            </a:r>
            <a:endParaRPr lang="fr-FR" dirty="0"/>
          </a:p>
          <a:p>
            <a:r>
              <a:rPr lang="fr-FR" dirty="0" smtClean="0"/>
              <a:t>   T[0-999]  T[1000-1999]</a:t>
            </a:r>
            <a:r>
              <a:rPr lang="fr-FR" dirty="0"/>
              <a:t> </a:t>
            </a:r>
            <a:r>
              <a:rPr lang="fr-FR" dirty="0" smtClean="0"/>
              <a:t> T[2000-2999]  T[3000-3999]        …         T[15000-15999]</a:t>
            </a:r>
          </a:p>
        </p:txBody>
      </p:sp>
      <p:sp>
        <p:nvSpPr>
          <p:cNvPr id="8" name="Rectangle 7"/>
          <p:cNvSpPr/>
          <p:nvPr/>
        </p:nvSpPr>
        <p:spPr>
          <a:xfrm>
            <a:off x="853049" y="3457803"/>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9" name="Rectangle 8"/>
          <p:cNvSpPr/>
          <p:nvPr/>
        </p:nvSpPr>
        <p:spPr>
          <a:xfrm>
            <a:off x="853049" y="4834220"/>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10" name="Rectangle 9"/>
          <p:cNvSpPr/>
          <p:nvPr/>
        </p:nvSpPr>
        <p:spPr>
          <a:xfrm>
            <a:off x="865758" y="3981371"/>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p>
          <a:p>
            <a:pPr algn="ctr"/>
            <a:r>
              <a:rPr lang="fr-FR" dirty="0"/>
              <a:t>1</a:t>
            </a:r>
          </a:p>
        </p:txBody>
      </p:sp>
      <p:cxnSp>
        <p:nvCxnSpPr>
          <p:cNvPr id="11" name="Connecteur droit avec flèche 10"/>
          <p:cNvCxnSpPr>
            <a:endCxn id="8" idx="0"/>
          </p:cNvCxnSpPr>
          <p:nvPr/>
        </p:nvCxnSpPr>
        <p:spPr>
          <a:xfrm>
            <a:off x="1297806" y="2864865"/>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17886" y="3457803"/>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13" name="Rectangle 12"/>
          <p:cNvSpPr/>
          <p:nvPr/>
        </p:nvSpPr>
        <p:spPr>
          <a:xfrm>
            <a:off x="2030595" y="3981371"/>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p>
          <a:p>
            <a:pPr algn="ctr"/>
            <a:r>
              <a:rPr lang="fr-FR" dirty="0"/>
              <a:t>2</a:t>
            </a:r>
          </a:p>
        </p:txBody>
      </p:sp>
      <p:cxnSp>
        <p:nvCxnSpPr>
          <p:cNvPr id="14" name="Connecteur droit avec flèche 13"/>
          <p:cNvCxnSpPr>
            <a:endCxn id="12" idx="0"/>
          </p:cNvCxnSpPr>
          <p:nvPr/>
        </p:nvCxnSpPr>
        <p:spPr>
          <a:xfrm>
            <a:off x="2462643" y="2864865"/>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95432" y="3457803"/>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16" name="Rectangle 15"/>
          <p:cNvSpPr/>
          <p:nvPr/>
        </p:nvSpPr>
        <p:spPr>
          <a:xfrm>
            <a:off x="3208141" y="3981371"/>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p>
          <a:p>
            <a:pPr algn="ctr"/>
            <a:r>
              <a:rPr lang="fr-FR" dirty="0"/>
              <a:t>3</a:t>
            </a:r>
          </a:p>
        </p:txBody>
      </p:sp>
      <p:cxnSp>
        <p:nvCxnSpPr>
          <p:cNvPr id="17" name="Connecteur droit avec flèche 16"/>
          <p:cNvCxnSpPr>
            <a:endCxn id="15" idx="0"/>
          </p:cNvCxnSpPr>
          <p:nvPr/>
        </p:nvCxnSpPr>
        <p:spPr>
          <a:xfrm>
            <a:off x="3640189" y="2864865"/>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157616" y="3493077"/>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21" name="Rectangle 20"/>
          <p:cNvSpPr/>
          <p:nvPr/>
        </p:nvSpPr>
        <p:spPr>
          <a:xfrm>
            <a:off x="7170325" y="4016645"/>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p>
          <a:p>
            <a:pPr algn="ctr"/>
            <a:r>
              <a:rPr lang="fr-FR" dirty="0" smtClean="0"/>
              <a:t>16</a:t>
            </a:r>
            <a:endParaRPr lang="fr-FR" dirty="0"/>
          </a:p>
        </p:txBody>
      </p:sp>
      <p:cxnSp>
        <p:nvCxnSpPr>
          <p:cNvPr id="22" name="Connecteur droit avec flèche 21"/>
          <p:cNvCxnSpPr>
            <a:endCxn id="18" idx="0"/>
          </p:cNvCxnSpPr>
          <p:nvPr/>
        </p:nvCxnSpPr>
        <p:spPr>
          <a:xfrm>
            <a:off x="7602373" y="2900139"/>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43267" y="3481496"/>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24" name="Rectangle 23"/>
          <p:cNvSpPr/>
          <p:nvPr/>
        </p:nvSpPr>
        <p:spPr>
          <a:xfrm>
            <a:off x="4355976" y="4005064"/>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p>
          <a:p>
            <a:pPr algn="ctr"/>
            <a:r>
              <a:rPr lang="fr-FR" dirty="0"/>
              <a:t>4</a:t>
            </a:r>
          </a:p>
        </p:txBody>
      </p:sp>
      <p:cxnSp>
        <p:nvCxnSpPr>
          <p:cNvPr id="25" name="Connecteur droit avec flèche 24"/>
          <p:cNvCxnSpPr>
            <a:endCxn id="23" idx="0"/>
          </p:cNvCxnSpPr>
          <p:nvPr/>
        </p:nvCxnSpPr>
        <p:spPr>
          <a:xfrm>
            <a:off x="4788024" y="2888558"/>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978326" y="4025913"/>
            <a:ext cx="415498" cy="369332"/>
          </a:xfrm>
          <a:prstGeom prst="rect">
            <a:avLst/>
          </a:prstGeom>
          <a:noFill/>
        </p:spPr>
        <p:txBody>
          <a:bodyPr wrap="none" rtlCol="0">
            <a:spAutoFit/>
          </a:bodyPr>
          <a:lstStyle/>
          <a:p>
            <a:r>
              <a:rPr lang="fr-FR" dirty="0" smtClean="0"/>
              <a:t>…</a:t>
            </a:r>
            <a:endParaRPr lang="fr-FR" dirty="0"/>
          </a:p>
        </p:txBody>
      </p:sp>
      <p:sp>
        <p:nvSpPr>
          <p:cNvPr id="27" name="Rectangle 26"/>
          <p:cNvSpPr/>
          <p:nvPr/>
        </p:nvSpPr>
        <p:spPr>
          <a:xfrm>
            <a:off x="2030595" y="4852571"/>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28" name="Rectangle 27"/>
          <p:cNvSpPr/>
          <p:nvPr/>
        </p:nvSpPr>
        <p:spPr>
          <a:xfrm>
            <a:off x="3208141" y="4852570"/>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29" name="Rectangle 28"/>
          <p:cNvSpPr/>
          <p:nvPr/>
        </p:nvSpPr>
        <p:spPr>
          <a:xfrm>
            <a:off x="4355976" y="4852570"/>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30" name="Rectangle 29"/>
          <p:cNvSpPr/>
          <p:nvPr/>
        </p:nvSpPr>
        <p:spPr>
          <a:xfrm>
            <a:off x="7170325" y="4894258"/>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Tree>
    <p:extLst>
      <p:ext uri="{BB962C8B-B14F-4D97-AF65-F5344CB8AC3E}">
        <p14:creationId xmlns:p14="http://schemas.microsoft.com/office/powerpoint/2010/main" val="3805745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a:latin typeface="Courier New" panose="02070309020205020404" pitchFamily="49" charset="0"/>
                <a:cs typeface="Courier New" panose="02070309020205020404" pitchFamily="49" charset="0"/>
              </a:rPr>
              <a:t>H</a:t>
            </a:r>
            <a:r>
              <a:rPr lang="fr-FR" sz="2800" dirty="0" smtClean="0">
                <a:latin typeface="Courier New" panose="02070309020205020404" pitchFamily="49" charset="0"/>
                <a:cs typeface="Courier New" panose="02070309020205020404" pitchFamily="49" charset="0"/>
              </a:rPr>
              <a:t>ow to </a:t>
            </a:r>
            <a:r>
              <a:rPr lang="fr-FR" sz="2800" dirty="0" err="1" smtClean="0">
                <a:latin typeface="Courier New" panose="02070309020205020404" pitchFamily="49" charset="0"/>
                <a:cs typeface="Courier New" panose="02070309020205020404" pitchFamily="49" charset="0"/>
              </a:rPr>
              <a:t>write</a:t>
            </a:r>
            <a:r>
              <a:rPr lang="fr-FR" sz="2800" dirty="0" smtClean="0">
                <a:latin typeface="Courier New" panose="02070309020205020404" pitchFamily="49" charset="0"/>
                <a:cs typeface="Courier New" panose="02070309020205020404" pitchFamily="49" charset="0"/>
              </a:rPr>
              <a:t> a code </a:t>
            </a:r>
            <a:r>
              <a:rPr lang="fr-FR" sz="2800" dirty="0" err="1" smtClean="0">
                <a:latin typeface="Courier New" panose="02070309020205020404" pitchFamily="49" charset="0"/>
                <a:cs typeface="Courier New" panose="02070309020205020404" pitchFamily="49" charset="0"/>
              </a:rPr>
              <a:t>whose</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behaviour</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depends</a:t>
            </a:r>
            <a:r>
              <a:rPr lang="fr-FR" sz="2800" dirty="0" smtClean="0">
                <a:latin typeface="Courier New" panose="02070309020205020404" pitchFamily="49" charset="0"/>
                <a:cs typeface="Courier New" panose="02070309020205020404" pitchFamily="49" charset="0"/>
              </a:rPr>
              <a:t> on the </a:t>
            </a:r>
            <a:r>
              <a:rPr lang="fr-FR" sz="2800" dirty="0" err="1" smtClean="0">
                <a:latin typeface="Courier New" panose="02070309020205020404" pitchFamily="49" charset="0"/>
                <a:cs typeface="Courier New" panose="02070309020205020404" pitchFamily="49" charset="0"/>
              </a:rPr>
              <a:t>thread’s</a:t>
            </a:r>
            <a:r>
              <a:rPr lang="fr-FR" sz="2800" dirty="0" smtClean="0">
                <a:latin typeface="Courier New" panose="02070309020205020404" pitchFamily="49" charset="0"/>
                <a:cs typeface="Courier New" panose="02070309020205020404" pitchFamily="49" charset="0"/>
              </a:rPr>
              <a:t> ID ?</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29</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1115616" y="1888212"/>
            <a:ext cx="6912768" cy="3416320"/>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THREADS 16</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SLOTS_PER_THREAD 1000</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SIZE (THREADS * SLOTS_PER_THREAD)</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T[SIZE];</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pragma</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omp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parallel</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num_threads</a:t>
            </a:r>
            <a:r>
              <a:rPr lang="fr-FR" dirty="0" smtClean="0">
                <a:latin typeface="Courier New" panose="02070309020205020404" pitchFamily="49" charset="0"/>
                <a:ea typeface="ＭＳ Ｐゴシック" pitchFamily="34" charset="-128"/>
                <a:cs typeface="Courier New" panose="02070309020205020404" pitchFamily="49" charset="0"/>
              </a:rPr>
              <a:t>(THREADS)</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thread =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omp_get_thread_num</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*base = T + (thread * SLOTS_PER_THREAD);</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i; for(i=0; i&lt;SLOTS_PER_THREAD; i++)</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base[i] = f();</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p:txBody>
      </p:sp>
      <p:sp>
        <p:nvSpPr>
          <p:cNvPr id="20" name="Rectangle 19"/>
          <p:cNvSpPr/>
          <p:nvPr/>
        </p:nvSpPr>
        <p:spPr>
          <a:xfrm>
            <a:off x="683568" y="5775106"/>
            <a:ext cx="7344816" cy="369332"/>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Each</a:t>
            </a:r>
            <a:r>
              <a:rPr lang="fr-FR" dirty="0" smtClean="0">
                <a:latin typeface="+mn-lt"/>
                <a:ea typeface="ＭＳ Ｐゴシック" pitchFamily="34" charset="-128"/>
                <a:cs typeface="Courier New" panose="02070309020205020404" pitchFamily="49" charset="0"/>
              </a:rPr>
              <a:t> thread (</a:t>
            </a:r>
            <a:r>
              <a:rPr lang="fr-FR" dirty="0" err="1" smtClean="0">
                <a:latin typeface="+mn-lt"/>
                <a:ea typeface="ＭＳ Ｐゴシック" pitchFamily="34" charset="-128"/>
                <a:cs typeface="Courier New" panose="02070309020205020404" pitchFamily="49" charset="0"/>
              </a:rPr>
              <a:t>numbered</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from</a:t>
            </a:r>
            <a:r>
              <a:rPr lang="fr-FR" dirty="0" smtClean="0">
                <a:latin typeface="+mn-lt"/>
                <a:ea typeface="ＭＳ Ｐゴシック" pitchFamily="34" charset="-128"/>
                <a:cs typeface="Courier New" panose="02070309020205020404" pitchFamily="49" charset="0"/>
              </a:rPr>
              <a:t> 0 to N-1) </a:t>
            </a:r>
            <a:r>
              <a:rPr lang="fr-FR" dirty="0" err="1" smtClean="0">
                <a:latin typeface="+mn-lt"/>
                <a:ea typeface="ＭＳ Ｐゴシック" pitchFamily="34" charset="-128"/>
                <a:cs typeface="Courier New" panose="02070309020205020404" pitchFamily="49" charset="0"/>
              </a:rPr>
              <a:t>will</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compute</a:t>
            </a:r>
            <a:r>
              <a:rPr lang="fr-FR" dirty="0" smtClean="0">
                <a:latin typeface="+mn-lt"/>
                <a:ea typeface="ＭＳ Ｐゴシック" pitchFamily="34" charset="-128"/>
                <a:cs typeface="Courier New" panose="02070309020205020404" pitchFamily="49" charset="0"/>
              </a:rPr>
              <a:t> a range of values for  T.</a:t>
            </a:r>
            <a:endParaRPr lang="fr-FR" dirty="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3130468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Software </a:t>
            </a:r>
            <a:r>
              <a:rPr lang="fr-FR" sz="2800" dirty="0" err="1" smtClean="0"/>
              <a:t>paradigms</a:t>
            </a:r>
            <a:r>
              <a:rPr lang="fr-FR" sz="2800" dirty="0" smtClean="0"/>
              <a:t> for </a:t>
            </a:r>
            <a:r>
              <a:rPr lang="fr-FR" sz="2800" dirty="0" err="1" smtClean="0"/>
              <a:t>many-cores</a:t>
            </a:r>
            <a:r>
              <a:rPr lang="fr-FR" sz="2800" dirty="0" smtClean="0"/>
              <a:t/>
            </a:r>
            <a:br>
              <a:rPr lang="fr-FR" sz="2800" dirty="0" smtClean="0"/>
            </a:br>
            <a:r>
              <a:rPr lang="fr-FR" sz="2800" dirty="0" smtClean="0"/>
              <a:t>(an introduction to)</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a:t>
            </a:fld>
            <a:endParaRPr lang="es-ES"/>
          </a:p>
        </p:txBody>
      </p:sp>
      <p:sp>
        <p:nvSpPr>
          <p:cNvPr id="11" name="1 Título"/>
          <p:cNvSpPr txBox="1">
            <a:spLocks/>
          </p:cNvSpPr>
          <p:nvPr/>
        </p:nvSpPr>
        <p:spPr bwMode="auto">
          <a:xfrm>
            <a:off x="219543" y="1628800"/>
            <a:ext cx="8568952" cy="51125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dirty="0" smtClean="0">
                <a:latin typeface="+mn-lt"/>
                <a:ea typeface="ＭＳ Ｐゴシック" pitchFamily="34" charset="-128"/>
                <a:cs typeface="+mj-cs"/>
              </a:rPr>
              <a:t>Plan of the 2</a:t>
            </a:r>
            <a:r>
              <a:rPr lang="fr-FR" baseline="30000" dirty="0" smtClean="0">
                <a:latin typeface="+mn-lt"/>
                <a:ea typeface="ＭＳ Ｐゴシック" pitchFamily="34" charset="-128"/>
                <a:cs typeface="+mj-cs"/>
              </a:rPr>
              <a:t>nd</a:t>
            </a:r>
            <a:r>
              <a:rPr lang="fr-FR" dirty="0" smtClean="0">
                <a:latin typeface="+mn-lt"/>
                <a:ea typeface="ＭＳ Ｐゴシック" pitchFamily="34" charset="-128"/>
                <a:cs typeface="+mj-cs"/>
              </a:rPr>
              <a:t> part</a:t>
            </a:r>
          </a:p>
          <a:p>
            <a:pPr>
              <a:defRPr/>
            </a:pPr>
            <a:r>
              <a:rPr lang="fr-FR" dirty="0" smtClean="0">
                <a:latin typeface="+mn-lt"/>
                <a:ea typeface="ＭＳ Ｐゴシック" pitchFamily="34" charset="-128"/>
                <a:cs typeface="+mj-cs"/>
              </a:rPr>
              <a:t>	Standards for </a:t>
            </a:r>
            <a:r>
              <a:rPr lang="fr-FR" dirty="0" err="1" smtClean="0">
                <a:latin typeface="+mn-lt"/>
                <a:ea typeface="ＭＳ Ｐゴシック" pitchFamily="34" charset="-128"/>
                <a:cs typeface="+mj-cs"/>
              </a:rPr>
              <a:t>parallel</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programming</a:t>
            </a:r>
            <a:endParaRPr lang="fr-FR" dirty="0" smtClean="0">
              <a:latin typeface="+mn-lt"/>
              <a:ea typeface="ＭＳ Ｐゴシック" pitchFamily="34" charset="-128"/>
              <a:cs typeface="+mj-cs"/>
            </a:endParaRPr>
          </a:p>
          <a:p>
            <a:pPr>
              <a:defRPr/>
            </a:pPr>
            <a:r>
              <a:rPr lang="fr-FR" dirty="0">
                <a:latin typeface="+mn-lt"/>
                <a:ea typeface="ＭＳ Ｐゴシック" pitchFamily="34" charset="-128"/>
                <a:cs typeface="+mj-cs"/>
              </a:rPr>
              <a:t>	</a:t>
            </a:r>
            <a:r>
              <a:rPr lang="fr-FR" dirty="0" smtClean="0">
                <a:latin typeface="+mn-lt"/>
                <a:ea typeface="ＭＳ Ｐゴシック" pitchFamily="34" charset="-128"/>
                <a:cs typeface="+mj-cs"/>
              </a:rPr>
              <a:t>Thread </a:t>
            </a:r>
            <a:r>
              <a:rPr lang="fr-FR" dirty="0" err="1" smtClean="0">
                <a:latin typeface="+mn-lt"/>
                <a:ea typeface="ＭＳ Ｐゴシック" pitchFamily="34" charset="-128"/>
                <a:cs typeface="+mj-cs"/>
              </a:rPr>
              <a:t>programming</a:t>
            </a:r>
            <a:r>
              <a:rPr lang="fr-FR" dirty="0" smtClean="0">
                <a:latin typeface="+mn-lt"/>
                <a:ea typeface="ＭＳ Ｐゴシック" pitchFamily="34" charset="-128"/>
                <a:cs typeface="+mj-cs"/>
              </a:rPr>
              <a:t> (and </a:t>
            </a:r>
            <a:r>
              <a:rPr lang="fr-FR" dirty="0" err="1" smtClean="0">
                <a:latin typeface="+mn-lt"/>
                <a:ea typeface="ＭＳ Ｐゴシック" pitchFamily="34" charset="-128"/>
                <a:cs typeface="+mj-cs"/>
              </a:rPr>
              <a:t>shared</a:t>
            </a:r>
            <a:r>
              <a:rPr lang="fr-FR" dirty="0" smtClean="0">
                <a:latin typeface="+mn-lt"/>
                <a:ea typeface="ＭＳ Ｐゴシック" pitchFamily="34" charset="-128"/>
                <a:cs typeface="+mj-cs"/>
              </a:rPr>
              <a:t> memory)</a:t>
            </a:r>
          </a:p>
          <a:p>
            <a:pPr>
              <a:defRPr/>
            </a:pP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OpenMP</a:t>
            </a:r>
            <a:endParaRPr lang="fr-FR" dirty="0" smtClean="0">
              <a:latin typeface="+mn-lt"/>
              <a:ea typeface="ＭＳ Ｐゴシック" pitchFamily="34" charset="-128"/>
              <a:cs typeface="+mj-cs"/>
            </a:endParaRPr>
          </a:p>
          <a:p>
            <a:pPr>
              <a:defRPr/>
            </a:pPr>
            <a:r>
              <a:rPr lang="fr-FR" dirty="0">
                <a:latin typeface="+mn-lt"/>
                <a:ea typeface="ＭＳ Ｐゴシック" pitchFamily="34" charset="-128"/>
              </a:rPr>
              <a:t>		Posix </a:t>
            </a:r>
            <a:r>
              <a:rPr lang="fr-FR" dirty="0" smtClean="0">
                <a:latin typeface="+mn-lt"/>
                <a:ea typeface="ＭＳ Ｐゴシック" pitchFamily="34" charset="-128"/>
              </a:rPr>
              <a:t>Threads</a:t>
            </a:r>
          </a:p>
          <a:p>
            <a:pPr>
              <a:defRPr/>
            </a:pPr>
            <a:r>
              <a:rPr lang="fr-FR" dirty="0">
                <a:latin typeface="+mn-lt"/>
                <a:ea typeface="ＭＳ Ｐゴシック" pitchFamily="34" charset="-128"/>
              </a:rPr>
              <a:t>	</a:t>
            </a:r>
            <a:r>
              <a:rPr lang="fr-FR" dirty="0" err="1" smtClean="0">
                <a:latin typeface="+mn-lt"/>
                <a:ea typeface="ＭＳ Ｐゴシック" pitchFamily="34" charset="-128"/>
              </a:rPr>
              <a:t>Heterogeneous</a:t>
            </a:r>
            <a:r>
              <a:rPr lang="fr-FR" dirty="0" smtClean="0">
                <a:latin typeface="+mn-lt"/>
                <a:ea typeface="ＭＳ Ｐゴシック" pitchFamily="34" charset="-128"/>
              </a:rPr>
              <a:t> computers, GP-</a:t>
            </a:r>
            <a:r>
              <a:rPr lang="fr-FR" dirty="0" err="1" smtClean="0">
                <a:latin typeface="+mn-lt"/>
                <a:ea typeface="ＭＳ Ｐゴシック" pitchFamily="34" charset="-128"/>
              </a:rPr>
              <a:t>GPUs</a:t>
            </a:r>
            <a:endParaRPr lang="fr-FR" dirty="0">
              <a:latin typeface="+mn-lt"/>
              <a:ea typeface="ＭＳ Ｐゴシック" pitchFamily="34" charset="-128"/>
            </a:endParaRPr>
          </a:p>
          <a:p>
            <a:pPr>
              <a:defRPr/>
            </a:pP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OpenCL</a:t>
            </a:r>
            <a:endParaRPr lang="fr-FR" dirty="0" smtClean="0">
              <a:latin typeface="+mn-lt"/>
              <a:ea typeface="ＭＳ Ｐゴシック" pitchFamily="34" charset="-128"/>
              <a:cs typeface="+mj-cs"/>
            </a:endParaRPr>
          </a:p>
          <a:p>
            <a:pPr>
              <a:defRPr/>
            </a:pPr>
            <a:r>
              <a:rPr lang="fr-FR" dirty="0" smtClean="0">
                <a:latin typeface="+mn-lt"/>
                <a:ea typeface="ＭＳ Ｐゴシック" pitchFamily="34" charset="-128"/>
                <a:cs typeface="+mj-cs"/>
              </a:rPr>
              <a:t>	Communication/</a:t>
            </a:r>
            <a:r>
              <a:rPr lang="fr-FR" dirty="0" err="1" smtClean="0">
                <a:latin typeface="+mn-lt"/>
                <a:ea typeface="ＭＳ Ｐゴシック" pitchFamily="34" charset="-128"/>
                <a:cs typeface="+mj-cs"/>
              </a:rPr>
              <a:t>synchronization</a:t>
            </a:r>
            <a:endParaRPr lang="fr-FR" dirty="0" smtClean="0">
              <a:latin typeface="+mn-lt"/>
              <a:ea typeface="ＭＳ Ｐゴシック" pitchFamily="34" charset="-128"/>
              <a:cs typeface="+mj-cs"/>
            </a:endParaRPr>
          </a:p>
          <a:p>
            <a:pPr>
              <a:defRPr/>
            </a:pPr>
            <a:r>
              <a:rPr lang="fr-FR" noProof="0" dirty="0" smtClean="0">
                <a:latin typeface="+mn-lt"/>
                <a:ea typeface="ＭＳ Ｐゴシック" pitchFamily="34" charset="-128"/>
                <a:cs typeface="+mj-cs"/>
              </a:rPr>
              <a:t>		MPI</a:t>
            </a:r>
          </a:p>
          <a:p>
            <a:pPr>
              <a:defRPr/>
            </a:pPr>
            <a:r>
              <a:rPr lang="fr-FR" dirty="0" smtClean="0">
                <a:latin typeface="+mn-lt"/>
                <a:ea typeface="ＭＳ Ｐゴシック" pitchFamily="34" charset="-128"/>
                <a:cs typeface="+mj-cs"/>
              </a:rPr>
              <a:t>	</a:t>
            </a:r>
          </a:p>
          <a:p>
            <a:pPr>
              <a:defRPr/>
            </a:pPr>
            <a:r>
              <a:rPr lang="fr-FR" dirty="0" err="1" smtClean="0">
                <a:latin typeface="+mn-lt"/>
                <a:ea typeface="ＭＳ Ｐゴシック" pitchFamily="34" charset="-128"/>
                <a:cs typeface="+mj-cs"/>
              </a:rPr>
              <a:t>Yes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it</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is</a:t>
            </a:r>
            <a:r>
              <a:rPr lang="fr-FR" dirty="0" smtClean="0">
                <a:latin typeface="+mn-lt"/>
                <a:ea typeface="ＭＳ Ｐゴシック" pitchFamily="34" charset="-128"/>
                <a:cs typeface="+mj-cs"/>
              </a:rPr>
              <a:t> a </a:t>
            </a:r>
            <a:r>
              <a:rPr lang="fr-FR" dirty="0" err="1" smtClean="0">
                <a:latin typeface="+mn-lt"/>
                <a:ea typeface="ＭＳ Ｐゴシック" pitchFamily="34" charset="-128"/>
                <a:cs typeface="+mj-cs"/>
              </a:rPr>
              <a:t>wide</a:t>
            </a:r>
            <a:r>
              <a:rPr lang="fr-FR" dirty="0" smtClean="0">
                <a:latin typeface="+mn-lt"/>
                <a:ea typeface="ＭＳ Ｐゴシック" pitchFamily="34" charset="-128"/>
                <a:cs typeface="+mj-cs"/>
              </a:rPr>
              <a:t> and </a:t>
            </a:r>
            <a:r>
              <a:rPr lang="fr-FR" dirty="0" err="1" smtClean="0">
                <a:latin typeface="+mn-lt"/>
                <a:ea typeface="ＭＳ Ｐゴシック" pitchFamily="34" charset="-128"/>
                <a:cs typeface="+mj-cs"/>
              </a:rPr>
              <a:t>complex</a:t>
            </a:r>
            <a:r>
              <a:rPr lang="fr-FR" dirty="0" smtClean="0">
                <a:latin typeface="+mn-lt"/>
                <a:ea typeface="ＭＳ Ｐゴシック" pitchFamily="34" charset="-128"/>
                <a:cs typeface="+mj-cs"/>
              </a:rPr>
              <a:t> world of </a:t>
            </a:r>
            <a:r>
              <a:rPr lang="fr-FR" dirty="0" err="1" smtClean="0">
                <a:latin typeface="+mn-lt"/>
                <a:ea typeface="ＭＳ Ｐゴシック" pitchFamily="34" charset="-128"/>
                <a:cs typeface="+mj-cs"/>
              </a:rPr>
              <a:t>tools</a:t>
            </a:r>
            <a:r>
              <a:rPr lang="fr-FR" dirty="0" smtClean="0">
                <a:latin typeface="+mn-lt"/>
                <a:ea typeface="ＭＳ Ｐゴシック" pitchFamily="34" charset="-128"/>
                <a:cs typeface="+mj-cs"/>
              </a:rPr>
              <a:t> and standards !!! </a:t>
            </a:r>
          </a:p>
          <a:p>
            <a:pPr>
              <a:defRPr/>
            </a:pPr>
            <a:r>
              <a:rPr lang="fr-FR" dirty="0" err="1" smtClean="0">
                <a:latin typeface="+mn-lt"/>
                <a:ea typeface="ＭＳ Ｐゴシック" pitchFamily="34" charset="-128"/>
                <a:cs typeface="+mj-cs"/>
              </a:rPr>
              <a:t>These</a:t>
            </a:r>
            <a:r>
              <a:rPr lang="fr-FR" dirty="0" smtClean="0">
                <a:latin typeface="+mn-lt"/>
                <a:ea typeface="ＭＳ Ｐゴシック" pitchFamily="34" charset="-128"/>
                <a:cs typeface="+mj-cs"/>
              </a:rPr>
              <a:t> slides do not (and </a:t>
            </a:r>
            <a:r>
              <a:rPr lang="fr-FR" dirty="0" err="1" smtClean="0">
                <a:latin typeface="+mn-lt"/>
                <a:ea typeface="ＭＳ Ｐゴシック" pitchFamily="34" charset="-128"/>
                <a:cs typeface="+mj-cs"/>
              </a:rPr>
              <a:t>can’t</a:t>
            </a:r>
            <a:r>
              <a:rPr lang="fr-FR" dirty="0" smtClean="0">
                <a:latin typeface="+mn-lt"/>
                <a:ea typeface="ＭＳ Ｐゴシック" pitchFamily="34" charset="-128"/>
                <a:cs typeface="+mj-cs"/>
              </a:rPr>
              <a:t>, in a </a:t>
            </a:r>
            <a:r>
              <a:rPr lang="fr-FR" dirty="0" err="1" smtClean="0">
                <a:latin typeface="+mn-lt"/>
                <a:ea typeface="ＭＳ Ｐゴシック" pitchFamily="34" charset="-128"/>
                <a:cs typeface="+mj-cs"/>
              </a:rPr>
              <a:t>so</a:t>
            </a:r>
            <a:r>
              <a:rPr lang="fr-FR" dirty="0" smtClean="0">
                <a:latin typeface="+mn-lt"/>
                <a:ea typeface="ＭＳ Ｐゴシック" pitchFamily="34" charset="-128"/>
                <a:cs typeface="+mj-cs"/>
              </a:rPr>
              <a:t> short time) </a:t>
            </a:r>
            <a:r>
              <a:rPr lang="fr-FR" dirty="0" err="1" smtClean="0">
                <a:latin typeface="+mn-lt"/>
                <a:ea typeface="ＭＳ Ｐゴシック" pitchFamily="34" charset="-128"/>
                <a:cs typeface="+mj-cs"/>
              </a:rPr>
              <a:t>intend</a:t>
            </a:r>
            <a:r>
              <a:rPr lang="fr-FR" dirty="0" smtClean="0">
                <a:latin typeface="+mn-lt"/>
                <a:ea typeface="ＭＳ Ｐゴシック" pitchFamily="34" charset="-128"/>
                <a:cs typeface="+mj-cs"/>
              </a:rPr>
              <a:t> to </a:t>
            </a:r>
            <a:r>
              <a:rPr lang="fr-FR" dirty="0" err="1" smtClean="0">
                <a:latin typeface="+mn-lt"/>
                <a:ea typeface="ＭＳ Ｐゴシック" pitchFamily="34" charset="-128"/>
                <a:cs typeface="+mj-cs"/>
              </a:rPr>
              <a:t>be</a:t>
            </a:r>
            <a:r>
              <a:rPr lang="fr-FR" dirty="0" smtClean="0">
                <a:latin typeface="+mn-lt"/>
                <a:ea typeface="ＭＳ Ｐゴシック" pitchFamily="34" charset="-128"/>
                <a:cs typeface="+mj-cs"/>
              </a:rPr>
              <a:t> exhaustive.</a:t>
            </a:r>
          </a:p>
          <a:p>
            <a:pPr>
              <a:defRPr/>
            </a:pPr>
            <a:r>
              <a:rPr lang="fr-FR" dirty="0" err="1" smtClean="0">
                <a:latin typeface="+mn-lt"/>
                <a:ea typeface="ＭＳ Ｐゴシック" pitchFamily="34" charset="-128"/>
                <a:cs typeface="+mj-cs"/>
              </a:rPr>
              <a:t>We</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shall</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present</a:t>
            </a:r>
            <a:r>
              <a:rPr lang="fr-FR" dirty="0" smtClean="0">
                <a:latin typeface="+mn-lt"/>
                <a:ea typeface="ＭＳ Ｐゴシック" pitchFamily="34" charset="-128"/>
                <a:cs typeface="+mj-cs"/>
              </a:rPr>
              <a:t> and </a:t>
            </a:r>
            <a:r>
              <a:rPr lang="fr-FR" dirty="0" err="1" smtClean="0">
                <a:latin typeface="+mn-lt"/>
                <a:ea typeface="ＭＳ Ｐゴシック" pitchFamily="34" charset="-128"/>
                <a:cs typeface="+mj-cs"/>
              </a:rPr>
              <a:t>rapidly</a:t>
            </a:r>
            <a:r>
              <a:rPr lang="fr-FR" dirty="0" smtClean="0">
                <a:latin typeface="+mn-lt"/>
                <a:ea typeface="ＭＳ Ｐゴシック" pitchFamily="34" charset="-128"/>
                <a:cs typeface="+mj-cs"/>
              </a:rPr>
              <a:t> compare </a:t>
            </a:r>
            <a:r>
              <a:rPr lang="fr-FR" dirty="0" err="1" smtClean="0">
                <a:latin typeface="+mn-lt"/>
                <a:ea typeface="ＭＳ Ｐゴシック" pitchFamily="34" charset="-128"/>
                <a:cs typeface="+mj-cs"/>
              </a:rPr>
              <a:t>these</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paradigms</a:t>
            </a:r>
            <a:r>
              <a:rPr lang="fr-FR" dirty="0" smtClean="0">
                <a:latin typeface="+mn-lt"/>
                <a:ea typeface="ＭＳ Ｐゴシック" pitchFamily="34" charset="-128"/>
                <a:cs typeface="+mj-cs"/>
              </a:rPr>
              <a:t> to </a:t>
            </a:r>
            <a:r>
              <a:rPr lang="fr-FR" dirty="0" err="1" smtClean="0">
                <a:latin typeface="+mn-lt"/>
                <a:ea typeface="ＭＳ Ｐゴシック" pitchFamily="34" charset="-128"/>
                <a:cs typeface="+mj-cs"/>
              </a:rPr>
              <a:t>give</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you</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enough</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knowledge</a:t>
            </a:r>
            <a:r>
              <a:rPr lang="fr-FR" dirty="0" smtClean="0">
                <a:latin typeface="+mn-lt"/>
                <a:ea typeface="ＭＳ Ｐゴシック" pitchFamily="34" charset="-128"/>
                <a:cs typeface="+mj-cs"/>
              </a:rPr>
              <a:t> to (</a:t>
            </a:r>
            <a:r>
              <a:rPr lang="fr-FR" dirty="0" err="1" smtClean="0">
                <a:latin typeface="+mn-lt"/>
                <a:ea typeface="ＭＳ Ｐゴシック" pitchFamily="34" charset="-128"/>
                <a:cs typeface="+mj-cs"/>
              </a:rPr>
              <a:t>safely</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choose</a:t>
            </a:r>
            <a:r>
              <a:rPr lang="fr-FR" dirty="0" smtClean="0">
                <a:latin typeface="+mn-lt"/>
                <a:ea typeface="ＭＳ Ｐゴシック" pitchFamily="34" charset="-128"/>
                <a:cs typeface="+mj-cs"/>
              </a:rPr>
              <a:t> design </a:t>
            </a:r>
            <a:r>
              <a:rPr lang="fr-FR" dirty="0" err="1" smtClean="0">
                <a:latin typeface="+mn-lt"/>
                <a:ea typeface="ＭＳ Ｐゴシック" pitchFamily="34" charset="-128"/>
                <a:cs typeface="+mj-cs"/>
              </a:rPr>
              <a:t>tools</a:t>
            </a:r>
            <a:r>
              <a:rPr lang="fr-FR" dirty="0">
                <a:latin typeface="+mn-lt"/>
                <a:ea typeface="ＭＳ Ｐゴシック" pitchFamily="34" charset="-128"/>
                <a:cs typeface="+mj-cs"/>
              </a:rPr>
              <a:t> </a:t>
            </a:r>
            <a:r>
              <a:rPr lang="fr-FR" dirty="0" smtClean="0">
                <a:latin typeface="+mn-lt"/>
                <a:ea typeface="ＭＳ Ｐゴシック" pitchFamily="34" charset="-128"/>
                <a:cs typeface="+mj-cs"/>
              </a:rPr>
              <a:t>for </a:t>
            </a:r>
            <a:r>
              <a:rPr lang="fr-FR" dirty="0" err="1" smtClean="0">
                <a:latin typeface="+mn-lt"/>
                <a:ea typeface="ＭＳ Ｐゴシック" pitchFamily="34" charset="-128"/>
                <a:cs typeface="+mj-cs"/>
              </a:rPr>
              <a:t>your</a:t>
            </a:r>
            <a:r>
              <a:rPr lang="fr-FR" dirty="0" smtClean="0">
                <a:latin typeface="+mn-lt"/>
                <a:ea typeface="ＭＳ Ｐゴシック" pitchFamily="34" charset="-128"/>
                <a:cs typeface="+mj-cs"/>
              </a:rPr>
              <a:t> future </a:t>
            </a:r>
            <a:r>
              <a:rPr lang="fr-FR" dirty="0" err="1" smtClean="0">
                <a:latin typeface="+mn-lt"/>
                <a:ea typeface="ＭＳ Ｐゴシック" pitchFamily="34" charset="-128"/>
                <a:cs typeface="+mj-cs"/>
              </a:rPr>
              <a:t>parallel</a:t>
            </a:r>
            <a:r>
              <a:rPr lang="fr-FR" dirty="0" smtClean="0">
                <a:latin typeface="+mn-lt"/>
                <a:ea typeface="ＭＳ Ｐゴシック" pitchFamily="34" charset="-128"/>
                <a:cs typeface="+mj-cs"/>
              </a:rPr>
              <a:t> applications.</a:t>
            </a: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95407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t>
            </a:r>
            <a:br>
              <a:rPr lang="fr-FR" sz="2800" dirty="0" smtClean="0"/>
            </a:br>
            <a:r>
              <a:rPr lang="fr-FR" sz="2800" dirty="0" err="1" smtClean="0">
                <a:latin typeface="Courier New" panose="02070309020205020404" pitchFamily="49" charset="0"/>
                <a:cs typeface="Courier New" panose="02070309020205020404" pitchFamily="49" charset="0"/>
              </a:rPr>
              <a:t>some</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usefull</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tools</a:t>
            </a:r>
            <a:endParaRPr lang="fr-FR" sz="2800" dirty="0" smtClean="0">
              <a:latin typeface="Courier New" panose="02070309020205020404" pitchFamily="49" charset="0"/>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30</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79512" y="1916832"/>
            <a:ext cx="8784976" cy="4247317"/>
          </a:xfrm>
          <a:prstGeom prst="rect">
            <a:avLst/>
          </a:prstGeom>
        </p:spPr>
        <p:txBody>
          <a:bodyPr wrap="square">
            <a:spAutoFit/>
          </a:bodyPr>
          <a:lstStyle/>
          <a:p>
            <a:pPr algn="just">
              <a:defRPr/>
            </a:pP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mp_get_num_threads</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returns</a:t>
            </a:r>
            <a:r>
              <a:rPr lang="fr-FR" dirty="0" smtClean="0">
                <a:latin typeface="+mn-lt"/>
                <a:ea typeface="ＭＳ Ｐゴシック" pitchFamily="34" charset="-128"/>
                <a:cs typeface="Courier New" panose="02070309020205020404" pitchFamily="49" charset="0"/>
              </a:rPr>
              <a:t> the </a:t>
            </a:r>
            <a:r>
              <a:rPr lang="fr-FR" dirty="0" err="1" smtClean="0">
                <a:latin typeface="+mn-lt"/>
                <a:ea typeface="ＭＳ Ｐゴシック" pitchFamily="34" charset="-128"/>
                <a:cs typeface="Courier New" panose="02070309020205020404" pitchFamily="49" charset="0"/>
              </a:rPr>
              <a:t>number</a:t>
            </a:r>
            <a:r>
              <a:rPr lang="fr-FR" dirty="0" smtClean="0">
                <a:latin typeface="+mn-lt"/>
                <a:ea typeface="ＭＳ Ｐゴシック" pitchFamily="34" charset="-128"/>
                <a:cs typeface="Courier New" panose="02070309020205020404" pitchFamily="49" charset="0"/>
              </a:rPr>
              <a:t> of threads in the team</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omp_get_thread_num</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returns</a:t>
            </a:r>
            <a:r>
              <a:rPr lang="fr-FR" dirty="0" smtClean="0">
                <a:latin typeface="+mn-lt"/>
                <a:ea typeface="ＭＳ Ｐゴシック" pitchFamily="34" charset="-128"/>
                <a:cs typeface="Courier New" panose="02070309020205020404" pitchFamily="49" charset="0"/>
              </a:rPr>
              <a:t> the unique </a:t>
            </a:r>
            <a:r>
              <a:rPr lang="fr-FR" dirty="0" err="1" smtClean="0">
                <a:latin typeface="+mn-lt"/>
                <a:ea typeface="ＭＳ Ｐゴシック" pitchFamily="34" charset="-128"/>
                <a:cs typeface="Courier New" panose="02070309020205020404" pitchFamily="49" charset="0"/>
              </a:rPr>
              <a:t>number</a:t>
            </a:r>
            <a:r>
              <a:rPr lang="fr-FR" dirty="0" smtClean="0">
                <a:latin typeface="+mn-lt"/>
                <a:ea typeface="ＭＳ Ｐゴシック" pitchFamily="34" charset="-128"/>
                <a:cs typeface="Courier New" panose="02070309020205020404" pitchFamily="49" charset="0"/>
              </a:rPr>
              <a:t> of the thread in the team</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omp_in_parallel</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true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when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enclosed</a:t>
            </a:r>
            <a:r>
              <a:rPr lang="fr-FR" dirty="0" smtClean="0">
                <a:latin typeface="+mn-lt"/>
                <a:ea typeface="ＭＳ Ｐゴシック" pitchFamily="34" charset="-128"/>
                <a:cs typeface="Courier New" panose="02070309020205020404" pitchFamily="49" charset="0"/>
              </a:rPr>
              <a:t> in a </a:t>
            </a:r>
            <a:r>
              <a:rPr lang="fr-FR" dirty="0" err="1" smtClean="0">
                <a:latin typeface="+mn-lt"/>
                <a:ea typeface="ＭＳ Ｐゴシック" pitchFamily="34" charset="-128"/>
                <a:cs typeface="Courier New" panose="02070309020205020404" pitchFamily="49" charset="0"/>
              </a:rPr>
              <a:t>parallel</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region</a:t>
            </a:r>
            <a:endParaRPr lang="fr-FR" dirty="0" smtClean="0">
              <a:latin typeface="+mn-lt"/>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omp_get_thread_limit</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returns</a:t>
            </a:r>
            <a:r>
              <a:rPr lang="fr-FR" dirty="0" smtClean="0">
                <a:latin typeface="+mn-lt"/>
                <a:ea typeface="ＭＳ Ｐゴシック" pitchFamily="34" charset="-128"/>
                <a:cs typeface="Courier New" panose="02070309020205020404" pitchFamily="49" charset="0"/>
              </a:rPr>
              <a:t> the maximum </a:t>
            </a:r>
            <a:r>
              <a:rPr lang="fr-FR" dirty="0" err="1" smtClean="0">
                <a:latin typeface="+mn-lt"/>
                <a:ea typeface="ＭＳ Ｐゴシック" pitchFamily="34" charset="-128"/>
                <a:cs typeface="Courier New" panose="02070309020205020404" pitchFamily="49" charset="0"/>
              </a:rPr>
              <a:t>number</a:t>
            </a:r>
            <a:r>
              <a:rPr lang="fr-FR" dirty="0" smtClean="0">
                <a:latin typeface="+mn-lt"/>
                <a:ea typeface="ＭＳ Ｐゴシック" pitchFamily="34" charset="-128"/>
                <a:cs typeface="Courier New" panose="02070309020205020404" pitchFamily="49" charset="0"/>
              </a:rPr>
              <a:t> of </a:t>
            </a:r>
            <a:r>
              <a:rPr lang="fr-FR" dirty="0" err="1" smtClean="0">
                <a:latin typeface="+mn-lt"/>
                <a:ea typeface="ＭＳ Ｐゴシック" pitchFamily="34" charset="-128"/>
                <a:cs typeface="Courier New" panose="02070309020205020404" pitchFamily="49" charset="0"/>
              </a:rPr>
              <a:t>available</a:t>
            </a:r>
            <a:r>
              <a:rPr lang="fr-FR" dirty="0" smtClean="0">
                <a:latin typeface="+mn-lt"/>
                <a:ea typeface="ＭＳ Ｐゴシック" pitchFamily="34" charset="-128"/>
                <a:cs typeface="Courier New" panose="02070309020205020404" pitchFamily="49" charset="0"/>
              </a:rPr>
              <a:t> threads</a:t>
            </a:r>
          </a:p>
          <a:p>
            <a:pPr algn="just">
              <a:defRPr/>
            </a:pPr>
            <a:endParaRPr lang="fr-FR" dirty="0">
              <a:latin typeface="+mn-lt"/>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mp_init_lock</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locks</a:t>
            </a:r>
            <a:r>
              <a:rPr lang="fr-FR" dirty="0" smtClean="0">
                <a:latin typeface="+mn-lt"/>
                <a:ea typeface="ＭＳ Ｐゴシック" pitchFamily="34" charset="-128"/>
                <a:cs typeface="Courier New" panose="02070309020205020404" pitchFamily="49" charset="0"/>
              </a:rPr>
              <a:t> for </a:t>
            </a:r>
            <a:r>
              <a:rPr lang="fr-FR" dirty="0" err="1" smtClean="0">
                <a:latin typeface="+mn-lt"/>
                <a:ea typeface="ＭＳ Ｐゴシック" pitchFamily="34" charset="-128"/>
                <a:cs typeface="Courier New" panose="02070309020205020404" pitchFamily="49" charset="0"/>
              </a:rPr>
              <a:t>synchronization</a:t>
            </a:r>
            <a:endParaRPr lang="fr-FR" dirty="0" smtClean="0">
              <a:latin typeface="+mn-lt"/>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mp_destroy_lock</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mp_set_lock</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mp_unset_lock</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mp_test_lock</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d</a:t>
            </a:r>
            <a:r>
              <a:rPr lang="fr-FR" dirty="0" smtClean="0">
                <a:latin typeface="Courier New" panose="02070309020205020404" pitchFamily="49" charset="0"/>
                <a:ea typeface="ＭＳ Ｐゴシック" pitchFamily="34" charset="-128"/>
                <a:cs typeface="Courier New" panose="02070309020205020404" pitchFamily="49" charset="0"/>
              </a:rPr>
              <a:t>ouble </a:t>
            </a:r>
            <a:r>
              <a:rPr lang="fr-FR" dirty="0" err="1">
                <a:latin typeface="Courier New" panose="02070309020205020404" pitchFamily="49" charset="0"/>
                <a:ea typeface="ＭＳ Ｐゴシック" pitchFamily="34" charset="-128"/>
                <a:cs typeface="Courier New" panose="02070309020205020404" pitchFamily="49" charset="0"/>
              </a:rPr>
              <a:t>o</a:t>
            </a:r>
            <a:r>
              <a:rPr lang="fr-FR" dirty="0" err="1" smtClean="0">
                <a:latin typeface="Courier New" panose="02070309020205020404" pitchFamily="49" charset="0"/>
                <a:ea typeface="ＭＳ Ｐゴシック" pitchFamily="34" charset="-128"/>
                <a:cs typeface="Courier New" panose="02070309020205020404" pitchFamily="49" charset="0"/>
              </a:rPr>
              <a:t>mp_get_wtime</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get</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wall</a:t>
            </a:r>
            <a:r>
              <a:rPr lang="fr-FR" dirty="0" smtClean="0">
                <a:latin typeface="+mn-lt"/>
                <a:ea typeface="ＭＳ Ｐゴシック" pitchFamily="34" charset="-128"/>
                <a:cs typeface="Courier New" panose="02070309020205020404" pitchFamily="49" charset="0"/>
              </a:rPr>
              <a:t> time" in seconds</a:t>
            </a:r>
          </a:p>
        </p:txBody>
      </p:sp>
    </p:spTree>
    <p:extLst>
      <p:ext uri="{BB962C8B-B14F-4D97-AF65-F5344CB8AC3E}">
        <p14:creationId xmlns:p14="http://schemas.microsoft.com/office/powerpoint/2010/main" val="402578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r>
            <a:br>
              <a:rPr lang="fr-FR" sz="2800" dirty="0" smtClean="0"/>
            </a:br>
            <a:r>
              <a:rPr lang="fr-FR" sz="2800" dirty="0" smtClean="0"/>
              <a:t>Conclusion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31</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642392" y="2564904"/>
            <a:ext cx="7859216" cy="3139321"/>
          </a:xfrm>
          <a:prstGeom prst="rect">
            <a:avLst/>
          </a:prstGeom>
        </p:spPr>
        <p:txBody>
          <a:bodyPr wrap="square">
            <a:spAutoFit/>
          </a:bodyPr>
          <a:lstStyle/>
          <a:p>
            <a:pPr algn="just"/>
            <a:r>
              <a:rPr lang="fr-FR" dirty="0" smtClean="0">
                <a:latin typeface="+mn-lt"/>
              </a:rPr>
              <a:t>Uses annotations to express </a:t>
            </a:r>
            <a:r>
              <a:rPr lang="fr-FR" dirty="0" err="1" smtClean="0">
                <a:latin typeface="+mn-lt"/>
              </a:rPr>
              <a:t>parallelism</a:t>
            </a:r>
            <a:r>
              <a:rPr lang="fr-FR" dirty="0" smtClean="0">
                <a:latin typeface="+mn-lt"/>
              </a:rPr>
              <a:t>.</a:t>
            </a:r>
          </a:p>
          <a:p>
            <a:pPr algn="just"/>
            <a:endParaRPr lang="fr-FR" dirty="0">
              <a:latin typeface="+mn-lt"/>
            </a:endParaRPr>
          </a:p>
          <a:p>
            <a:pPr algn="just"/>
            <a:r>
              <a:rPr lang="fr-FR" dirty="0" smtClean="0">
                <a:latin typeface="+mn-lt"/>
              </a:rPr>
              <a:t>Stable, </a:t>
            </a:r>
            <a:r>
              <a:rPr lang="fr-FR" dirty="0" err="1" smtClean="0">
                <a:latin typeface="+mn-lt"/>
              </a:rPr>
              <a:t>very</a:t>
            </a:r>
            <a:r>
              <a:rPr lang="fr-FR" dirty="0" smtClean="0">
                <a:latin typeface="+mn-lt"/>
              </a:rPr>
              <a:t> </a:t>
            </a:r>
            <a:r>
              <a:rPr lang="fr-FR" dirty="0" err="1" smtClean="0">
                <a:latin typeface="+mn-lt"/>
              </a:rPr>
              <a:t>common</a:t>
            </a:r>
            <a:r>
              <a:rPr lang="fr-FR" dirty="0" smtClean="0">
                <a:latin typeface="+mn-lt"/>
              </a:rPr>
              <a:t>.</a:t>
            </a:r>
          </a:p>
          <a:p>
            <a:pPr algn="just"/>
            <a:endParaRPr lang="fr-FR" dirty="0">
              <a:latin typeface="+mn-lt"/>
            </a:endParaRPr>
          </a:p>
          <a:p>
            <a:pPr algn="just"/>
            <a:r>
              <a:rPr lang="fr-FR" dirty="0" smtClean="0">
                <a:latin typeface="+mn-lt"/>
              </a:rPr>
              <a:t>Relies on a </a:t>
            </a:r>
            <a:r>
              <a:rPr lang="fr-FR" dirty="0" err="1" smtClean="0">
                <a:latin typeface="+mn-lt"/>
              </a:rPr>
              <a:t>shared</a:t>
            </a:r>
            <a:r>
              <a:rPr lang="fr-FR" dirty="0" smtClean="0">
                <a:latin typeface="+mn-lt"/>
              </a:rPr>
              <a:t> memory concept.</a:t>
            </a:r>
          </a:p>
          <a:p>
            <a:pPr algn="just"/>
            <a:endParaRPr lang="fr-FR" dirty="0">
              <a:latin typeface="+mn-lt"/>
            </a:endParaRPr>
          </a:p>
          <a:p>
            <a:pPr algn="just"/>
            <a:r>
              <a:rPr lang="fr-FR" dirty="0" smtClean="0">
                <a:latin typeface="+mn-lt"/>
              </a:rPr>
              <a:t>Danger </a:t>
            </a:r>
            <a:r>
              <a:rPr lang="fr-FR" dirty="0" err="1" smtClean="0">
                <a:latin typeface="+mn-lt"/>
              </a:rPr>
              <a:t>is</a:t>
            </a:r>
            <a:r>
              <a:rPr lang="fr-FR" dirty="0" smtClean="0">
                <a:latin typeface="+mn-lt"/>
              </a:rPr>
              <a:t> about data </a:t>
            </a:r>
            <a:r>
              <a:rPr lang="fr-FR" dirty="0" err="1" smtClean="0">
                <a:latin typeface="+mn-lt"/>
              </a:rPr>
              <a:t>consistency</a:t>
            </a:r>
            <a:r>
              <a:rPr lang="fr-FR" dirty="0" smtClean="0">
                <a:latin typeface="+mn-lt"/>
              </a:rPr>
              <a:t> (caches flushes </a:t>
            </a:r>
            <a:r>
              <a:rPr lang="fr-FR" dirty="0" err="1" smtClean="0">
                <a:latin typeface="+mn-lt"/>
              </a:rPr>
              <a:t>needed</a:t>
            </a:r>
            <a:r>
              <a:rPr lang="fr-FR" dirty="0">
                <a:latin typeface="+mn-lt"/>
              </a:rPr>
              <a:t> </a:t>
            </a:r>
            <a:r>
              <a:rPr lang="fr-FR" dirty="0" smtClean="0">
                <a:latin typeface="+mn-lt"/>
              </a:rPr>
              <a:t>and user-</a:t>
            </a:r>
            <a:r>
              <a:rPr lang="fr-FR" dirty="0" err="1" smtClean="0">
                <a:latin typeface="+mn-lt"/>
              </a:rPr>
              <a:t>driven</a:t>
            </a:r>
            <a:r>
              <a:rPr lang="fr-FR" dirty="0" smtClean="0">
                <a:latin typeface="+mn-lt"/>
              </a:rPr>
              <a:t>)</a:t>
            </a:r>
          </a:p>
          <a:p>
            <a:pPr algn="just"/>
            <a:endParaRPr lang="fr-FR" dirty="0" smtClean="0">
              <a:latin typeface="+mn-lt"/>
            </a:endParaRPr>
          </a:p>
          <a:p>
            <a:pPr algn="just"/>
            <a:r>
              <a:rPr lang="fr-FR" dirty="0" smtClean="0">
                <a:latin typeface="+mn-lt"/>
              </a:rPr>
              <a:t>Danger </a:t>
            </a:r>
            <a:r>
              <a:rPr lang="fr-FR" dirty="0" err="1" smtClean="0">
                <a:latin typeface="+mn-lt"/>
              </a:rPr>
              <a:t>is</a:t>
            </a:r>
            <a:r>
              <a:rPr lang="fr-FR" dirty="0" smtClean="0">
                <a:latin typeface="+mn-lt"/>
              </a:rPr>
              <a:t> </a:t>
            </a:r>
            <a:r>
              <a:rPr lang="fr-FR" dirty="0" err="1" smtClean="0">
                <a:latin typeface="+mn-lt"/>
              </a:rPr>
              <a:t>also</a:t>
            </a:r>
            <a:r>
              <a:rPr lang="fr-FR" dirty="0" smtClean="0">
                <a:latin typeface="+mn-lt"/>
              </a:rPr>
              <a:t> about race conditions.</a:t>
            </a:r>
          </a:p>
          <a:p>
            <a:pPr algn="just"/>
            <a:endParaRPr lang="fr-FR" dirty="0" smtClean="0">
              <a:latin typeface="+mn-lt"/>
            </a:endParaRPr>
          </a:p>
          <a:p>
            <a:pPr algn="just"/>
            <a:r>
              <a:rPr lang="fr-FR" dirty="0" err="1" smtClean="0">
                <a:latin typeface="+mn-lt"/>
              </a:rPr>
              <a:t>Very</a:t>
            </a:r>
            <a:r>
              <a:rPr lang="fr-FR" dirty="0" smtClean="0">
                <a:latin typeface="+mn-lt"/>
              </a:rPr>
              <a:t> </a:t>
            </a:r>
            <a:r>
              <a:rPr lang="fr-FR" dirty="0" err="1" smtClean="0">
                <a:latin typeface="+mn-lt"/>
              </a:rPr>
              <a:t>often</a:t>
            </a:r>
            <a:r>
              <a:rPr lang="fr-FR" dirty="0" smtClean="0">
                <a:latin typeface="+mn-lt"/>
              </a:rPr>
              <a:t>, </a:t>
            </a:r>
            <a:r>
              <a:rPr lang="fr-FR" dirty="0" err="1" smtClean="0">
                <a:latin typeface="+mn-lt"/>
              </a:rPr>
              <a:t>is</a:t>
            </a:r>
            <a:r>
              <a:rPr lang="fr-FR" dirty="0" smtClean="0">
                <a:latin typeface="+mn-lt"/>
              </a:rPr>
              <a:t> </a:t>
            </a:r>
            <a:r>
              <a:rPr lang="fr-FR" dirty="0" err="1" smtClean="0">
                <a:latin typeface="+mn-lt"/>
              </a:rPr>
              <a:t>build</a:t>
            </a:r>
            <a:r>
              <a:rPr lang="fr-FR" dirty="0" smtClean="0">
                <a:latin typeface="+mn-lt"/>
              </a:rPr>
              <a:t> on top of Posix </a:t>
            </a:r>
            <a:r>
              <a:rPr lang="fr-FR" dirty="0" err="1" smtClean="0">
                <a:latin typeface="+mn-lt"/>
              </a:rPr>
              <a:t>theads</a:t>
            </a:r>
            <a:r>
              <a:rPr lang="fr-FR" dirty="0">
                <a:latin typeface="+mn-lt"/>
              </a:rPr>
              <a:t> </a:t>
            </a:r>
            <a:r>
              <a:rPr lang="fr-FR" dirty="0" smtClean="0">
                <a:latin typeface="+mn-lt"/>
              </a:rPr>
              <a:t>(</a:t>
            </a:r>
            <a:r>
              <a:rPr lang="fr-FR" dirty="0" err="1" smtClean="0">
                <a:latin typeface="+mn-lt"/>
              </a:rPr>
              <a:t>next</a:t>
            </a:r>
            <a:r>
              <a:rPr lang="fr-FR" dirty="0" smtClean="0">
                <a:latin typeface="+mn-lt"/>
              </a:rPr>
              <a:t> section).</a:t>
            </a:r>
            <a:endParaRPr lang="fr-FR" dirty="0">
              <a:latin typeface="+mn-lt"/>
            </a:endParaRPr>
          </a:p>
        </p:txBody>
      </p:sp>
    </p:spTree>
    <p:extLst>
      <p:ext uri="{BB962C8B-B14F-4D97-AF65-F5344CB8AC3E}">
        <p14:creationId xmlns:p14="http://schemas.microsoft.com/office/powerpoint/2010/main" val="2746730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POSIX </a:t>
            </a:r>
            <a:r>
              <a:rPr lang="en-GB" sz="2800" dirty="0"/>
              <a:t>(1980s)</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32</a:t>
            </a:fld>
            <a:endParaRPr lang="es-ES"/>
          </a:p>
        </p:txBody>
      </p:sp>
      <p:sp>
        <p:nvSpPr>
          <p:cNvPr id="11" name="1 Título"/>
          <p:cNvSpPr txBox="1">
            <a:spLocks/>
          </p:cNvSpPr>
          <p:nvPr/>
        </p:nvSpPr>
        <p:spPr bwMode="auto">
          <a:xfrm>
            <a:off x="234281" y="1561306"/>
            <a:ext cx="8568952" cy="5296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fr-FR" sz="2000" dirty="0" smtClean="0">
                <a:latin typeface="+mn-lt"/>
                <a:ea typeface="ＭＳ Ｐゴシック" pitchFamily="34" charset="-128"/>
                <a:cs typeface="+mj-cs"/>
              </a:rPr>
              <a:t>Scope: </a:t>
            </a:r>
          </a:p>
          <a:p>
            <a:pPr algn="just">
              <a:defRPr/>
            </a:pPr>
            <a:endParaRPr lang="fr-FR" sz="2000" dirty="0">
              <a:latin typeface="+mn-lt"/>
              <a:ea typeface="ＭＳ Ｐゴシック" pitchFamily="34" charset="-128"/>
              <a:cs typeface="+mj-cs"/>
            </a:endParaRPr>
          </a:p>
          <a:p>
            <a:pPr algn="just">
              <a:defRPr/>
            </a:pPr>
            <a:r>
              <a:rPr lang="en-US" sz="2000" i="1" dirty="0">
                <a:solidFill>
                  <a:srgbClr val="FF0000"/>
                </a:solidFill>
                <a:latin typeface="+mn-lt"/>
              </a:rPr>
              <a:t>In shared memory multiprocessor architectures, threads can be used to implement parallelism</a:t>
            </a:r>
            <a:r>
              <a:rPr lang="en-US" sz="2000" i="1" dirty="0">
                <a:latin typeface="+mn-lt"/>
              </a:rPr>
              <a:t>. Historically, hardware vendors have implemented their own proprietary versions of threads, making </a:t>
            </a:r>
            <a:r>
              <a:rPr lang="en-US" sz="2000" i="1" dirty="0">
                <a:solidFill>
                  <a:srgbClr val="FF0000"/>
                </a:solidFill>
                <a:latin typeface="+mn-lt"/>
              </a:rPr>
              <a:t>portability a concern </a:t>
            </a:r>
            <a:r>
              <a:rPr lang="en-US" sz="2000" i="1" dirty="0">
                <a:latin typeface="+mn-lt"/>
              </a:rPr>
              <a:t>for software developers. For </a:t>
            </a:r>
            <a:r>
              <a:rPr lang="en-US" sz="2000" i="1" dirty="0">
                <a:solidFill>
                  <a:srgbClr val="FF0000"/>
                </a:solidFill>
                <a:latin typeface="+mn-lt"/>
              </a:rPr>
              <a:t>UNIX</a:t>
            </a:r>
            <a:r>
              <a:rPr lang="en-US" sz="2000" i="1" dirty="0">
                <a:latin typeface="+mn-lt"/>
              </a:rPr>
              <a:t> systems, a standardized </a:t>
            </a:r>
            <a:r>
              <a:rPr lang="en-US" sz="2000" i="1" dirty="0">
                <a:solidFill>
                  <a:srgbClr val="FF0000"/>
                </a:solidFill>
                <a:latin typeface="+mn-lt"/>
              </a:rPr>
              <a:t>C language </a:t>
            </a:r>
            <a:r>
              <a:rPr lang="en-US" sz="2000" i="1" dirty="0">
                <a:latin typeface="+mn-lt"/>
              </a:rPr>
              <a:t>threads programming interface has been specified by the IEEE POSIX 1003.1c standard. Implementations that adhere to this standard are referred to as POSIX </a:t>
            </a:r>
            <a:r>
              <a:rPr lang="en-US" sz="2000" i="1" dirty="0" smtClean="0">
                <a:latin typeface="+mn-lt"/>
              </a:rPr>
              <a:t>threads</a:t>
            </a:r>
            <a:r>
              <a:rPr lang="en-US" sz="2000" i="1" dirty="0">
                <a:latin typeface="+mn-lt"/>
              </a:rPr>
              <a:t>.</a:t>
            </a:r>
            <a:endParaRPr lang="fr-FR" sz="2000" i="1" dirty="0" smtClean="0">
              <a:latin typeface="+mn-lt"/>
              <a:ea typeface="ＭＳ Ｐゴシック" pitchFamily="34" charset="-128"/>
              <a:cs typeface="+mj-cs"/>
            </a:endParaRPr>
          </a:p>
          <a:p>
            <a:pPr algn="just">
              <a:defRPr/>
            </a:pPr>
            <a:endParaRPr lang="fr-FR" sz="2000" dirty="0">
              <a:latin typeface="+mn-lt"/>
              <a:ea typeface="ＭＳ Ｐゴシック" pitchFamily="34" charset="-128"/>
              <a:cs typeface="+mj-cs"/>
            </a:endParaRPr>
          </a:p>
          <a:p>
            <a:pPr algn="just">
              <a:defRPr/>
            </a:pPr>
            <a:r>
              <a:rPr lang="fr-FR" sz="2000" dirty="0" err="1" smtClean="0">
                <a:latin typeface="+mn-lt"/>
                <a:ea typeface="ＭＳ Ｐゴシック" pitchFamily="34" charset="-128"/>
                <a:cs typeface="+mj-cs"/>
              </a:rPr>
              <a:t>Refs</a:t>
            </a:r>
            <a:r>
              <a:rPr lang="fr-FR" sz="2000" dirty="0" smtClean="0">
                <a:latin typeface="+mn-lt"/>
                <a:ea typeface="ＭＳ Ｐゴシック" pitchFamily="34" charset="-128"/>
                <a:cs typeface="+mj-cs"/>
              </a:rPr>
              <a:t>:</a:t>
            </a:r>
          </a:p>
          <a:p>
            <a:pPr algn="just">
              <a:defRPr/>
            </a:pPr>
            <a:r>
              <a:rPr lang="fr-FR" sz="2000" dirty="0">
                <a:latin typeface="+mn-lt"/>
                <a:ea typeface="ＭＳ Ｐゴシック" pitchFamily="34" charset="-128"/>
                <a:cs typeface="+mj-cs"/>
              </a:rPr>
              <a:t> </a:t>
            </a:r>
            <a:r>
              <a:rPr lang="fr-FR" sz="2000" dirty="0" smtClean="0">
                <a:latin typeface="+mn-lt"/>
                <a:ea typeface="ＭＳ Ｐゴシック" pitchFamily="34" charset="-128"/>
                <a:cs typeface="+mj-cs"/>
              </a:rPr>
              <a:t>       </a:t>
            </a:r>
            <a:r>
              <a:rPr lang="fr-FR" sz="2000" dirty="0">
                <a:latin typeface="+mn-lt"/>
                <a:ea typeface="ＭＳ Ｐゴシック" pitchFamily="34" charset="-128"/>
              </a:rPr>
              <a:t>https://standards.ieee.org/develop/wg/POSIX.html</a:t>
            </a:r>
            <a:r>
              <a:rPr lang="fr-FR" sz="2000" dirty="0" smtClean="0">
                <a:latin typeface="+mn-lt"/>
                <a:ea typeface="ＭＳ Ｐゴシック" pitchFamily="34" charset="-128"/>
              </a:rPr>
              <a:t>	standards</a:t>
            </a:r>
          </a:p>
          <a:p>
            <a:pPr algn="just">
              <a:defRPr/>
            </a:pPr>
            <a:r>
              <a:rPr lang="fr-FR" sz="2000" dirty="0">
                <a:latin typeface="+mn-lt"/>
              </a:rPr>
              <a:t> </a:t>
            </a:r>
            <a:r>
              <a:rPr lang="fr-FR" sz="2000" dirty="0" smtClean="0">
                <a:latin typeface="+mn-lt"/>
              </a:rPr>
              <a:t>       https://standards.ieee.org/findstds/standard/1003.1-2008.html</a:t>
            </a:r>
          </a:p>
          <a:p>
            <a:pPr algn="just">
              <a:defRPr/>
            </a:pPr>
            <a:endParaRPr lang="fr-FR" sz="2000" dirty="0" smtClean="0">
              <a:latin typeface="+mn-lt"/>
              <a:ea typeface="ＭＳ Ｐゴシック" pitchFamily="34" charset="-128"/>
            </a:endParaRPr>
          </a:p>
          <a:p>
            <a:pPr algn="just">
              <a:defRPr/>
            </a:pPr>
            <a:r>
              <a:rPr lang="fr-FR" sz="2000" dirty="0" smtClean="0">
                <a:latin typeface="+mn-lt"/>
                <a:ea typeface="ＭＳ Ｐゴシック" pitchFamily="34" charset="-128"/>
                <a:cs typeface="+mj-cs"/>
              </a:rPr>
              <a:t>        </a:t>
            </a:r>
            <a:r>
              <a:rPr lang="fr-FR" sz="2000" dirty="0">
                <a:latin typeface="+mn-lt"/>
                <a:ea typeface="ＭＳ Ｐゴシック" pitchFamily="34" charset="-128"/>
                <a:cs typeface="+mj-cs"/>
              </a:rPr>
              <a:t>https://computing.llnl.gov/tutorials/pthreads</a:t>
            </a:r>
            <a:r>
              <a:rPr lang="fr-FR" sz="2000" dirty="0" smtClean="0">
                <a:latin typeface="+mn-lt"/>
                <a:ea typeface="ＭＳ Ｐゴシック" pitchFamily="34" charset="-128"/>
                <a:cs typeface="+mj-cs"/>
              </a:rPr>
              <a:t>		</a:t>
            </a:r>
            <a:r>
              <a:rPr lang="fr-FR" sz="2000" dirty="0" err="1" smtClean="0">
                <a:latin typeface="+mn-lt"/>
                <a:ea typeface="ＭＳ Ｐゴシック" pitchFamily="34" charset="-128"/>
                <a:cs typeface="+mj-cs"/>
              </a:rPr>
              <a:t>tutorials</a:t>
            </a:r>
            <a:endParaRPr lang="fr-FR" sz="2000" dirty="0" smtClean="0">
              <a:latin typeface="+mn-lt"/>
              <a:ea typeface="ＭＳ Ｐゴシック" pitchFamily="34" charset="-128"/>
              <a:cs typeface="+mj-cs"/>
            </a:endParaRPr>
          </a:p>
          <a:p>
            <a:pPr algn="ctr">
              <a:defRPr/>
            </a:pPr>
            <a:endParaRPr lang="fr-FR" sz="2000" dirty="0">
              <a:latin typeface="+mn-lt"/>
              <a:ea typeface="ＭＳ Ｐゴシック" pitchFamily="34" charset="-128"/>
              <a:cs typeface="+mj-cs"/>
            </a:endParaRPr>
          </a:p>
          <a:p>
            <a:pPr algn="ctr">
              <a:defRPr/>
            </a:pPr>
            <a:r>
              <a:rPr lang="fr-FR" sz="1400" i="1" dirty="0">
                <a:latin typeface="+mn-lt"/>
                <a:ea typeface="ＭＳ Ｐゴシック" pitchFamily="34" charset="-128"/>
                <a:cs typeface="+mj-cs"/>
              </a:rPr>
              <a:t>I</a:t>
            </a:r>
            <a:r>
              <a:rPr lang="fr-FR" sz="1400" i="1" dirty="0" smtClean="0">
                <a:latin typeface="+mn-lt"/>
                <a:ea typeface="ＭＳ Ｐゴシック" pitchFamily="34" charset="-128"/>
                <a:cs typeface="+mj-cs"/>
              </a:rPr>
              <a:t>n the </a:t>
            </a:r>
            <a:r>
              <a:rPr lang="fr-FR" sz="1400" i="1" dirty="0" err="1" smtClean="0">
                <a:latin typeface="+mn-lt"/>
                <a:ea typeface="ＭＳ Ｐゴシック" pitchFamily="34" charset="-128"/>
                <a:cs typeface="+mj-cs"/>
              </a:rPr>
              <a:t>following</a:t>
            </a:r>
            <a:r>
              <a:rPr lang="fr-FR" sz="1400" i="1" dirty="0" smtClean="0">
                <a:latin typeface="+mn-lt"/>
                <a:ea typeface="ＭＳ Ｐゴシック" pitchFamily="34" charset="-128"/>
                <a:cs typeface="+mj-cs"/>
              </a:rPr>
              <a:t> slides, </a:t>
            </a:r>
            <a:r>
              <a:rPr lang="fr-FR" sz="1400" i="1" dirty="0" err="1" smtClean="0">
                <a:latin typeface="+mn-lt"/>
                <a:ea typeface="ＭＳ Ｐゴシック" pitchFamily="34" charset="-128"/>
                <a:cs typeface="+mj-cs"/>
              </a:rPr>
              <a:t>we</a:t>
            </a:r>
            <a:r>
              <a:rPr lang="fr-FR" sz="1400" i="1" dirty="0" smtClean="0">
                <a:latin typeface="+mn-lt"/>
                <a:ea typeface="ＭＳ Ｐゴシック" pitchFamily="34" charset="-128"/>
                <a:cs typeface="+mj-cs"/>
              </a:rPr>
              <a:t> have </a:t>
            </a:r>
            <a:r>
              <a:rPr lang="fr-FR" sz="1400" i="1" dirty="0" err="1" smtClean="0">
                <a:latin typeface="+mn-lt"/>
                <a:ea typeface="ＭＳ Ｐゴシック" pitchFamily="34" charset="-128"/>
                <a:cs typeface="+mj-cs"/>
              </a:rPr>
              <a:t>reused</a:t>
            </a:r>
            <a:r>
              <a:rPr lang="fr-FR" sz="1400" i="1" dirty="0" smtClean="0">
                <a:latin typeface="+mn-lt"/>
                <a:ea typeface="ＭＳ Ｐゴシック" pitchFamily="34" charset="-128"/>
                <a:cs typeface="+mj-cs"/>
              </a:rPr>
              <a:t> (and </a:t>
            </a:r>
            <a:r>
              <a:rPr lang="fr-FR" sz="1400" i="1" dirty="0" err="1" smtClean="0">
                <a:latin typeface="+mn-lt"/>
                <a:ea typeface="ＭＳ Ｐゴシック" pitchFamily="34" charset="-128"/>
                <a:cs typeface="+mj-cs"/>
              </a:rPr>
              <a:t>commented</a:t>
            </a:r>
            <a:r>
              <a:rPr lang="fr-FR" sz="1400" i="1" dirty="0" smtClean="0">
                <a:latin typeface="+mn-lt"/>
                <a:ea typeface="ＭＳ Ｐゴシック" pitchFamily="34" charset="-128"/>
                <a:cs typeface="+mj-cs"/>
              </a:rPr>
              <a:t>) </a:t>
            </a:r>
            <a:r>
              <a:rPr lang="fr-FR" sz="1400" i="1" dirty="0" err="1" smtClean="0">
                <a:latin typeface="+mn-lt"/>
                <a:ea typeface="ＭＳ Ｐゴシック" pitchFamily="34" charset="-128"/>
                <a:cs typeface="+mj-cs"/>
              </a:rPr>
              <a:t>some</a:t>
            </a:r>
            <a:r>
              <a:rPr lang="fr-FR" sz="1400" i="1" dirty="0" smtClean="0">
                <a:latin typeface="+mn-lt"/>
                <a:ea typeface="ＭＳ Ｐゴシック" pitchFamily="34" charset="-128"/>
                <a:cs typeface="+mj-cs"/>
              </a:rPr>
              <a:t> </a:t>
            </a:r>
            <a:r>
              <a:rPr lang="fr-FR" sz="1400" i="1" dirty="0" err="1" smtClean="0">
                <a:latin typeface="+mn-lt"/>
                <a:ea typeface="ＭＳ Ｐゴシック" pitchFamily="34" charset="-128"/>
                <a:cs typeface="+mj-cs"/>
              </a:rPr>
              <a:t>pictures</a:t>
            </a:r>
            <a:r>
              <a:rPr lang="fr-FR" sz="1400" i="1" dirty="0" smtClean="0">
                <a:latin typeface="+mn-lt"/>
                <a:ea typeface="ＭＳ Ｐゴシック" pitchFamily="34" charset="-128"/>
                <a:cs typeface="+mj-cs"/>
              </a:rPr>
              <a:t> and </a:t>
            </a:r>
            <a:r>
              <a:rPr lang="fr-FR" sz="1400" i="1" dirty="0" err="1" smtClean="0">
                <a:latin typeface="+mn-lt"/>
                <a:ea typeface="ＭＳ Ｐゴシック" pitchFamily="34" charset="-128"/>
                <a:cs typeface="+mj-cs"/>
              </a:rPr>
              <a:t>texts</a:t>
            </a:r>
            <a:r>
              <a:rPr lang="fr-FR" sz="1400" i="1" dirty="0" smtClean="0">
                <a:latin typeface="+mn-lt"/>
                <a:ea typeface="ＭＳ Ｐゴシック" pitchFamily="34" charset="-128"/>
                <a:cs typeface="+mj-cs"/>
              </a:rPr>
              <a:t> </a:t>
            </a:r>
            <a:r>
              <a:rPr lang="fr-FR" sz="1400" i="1" dirty="0" err="1" smtClean="0">
                <a:latin typeface="+mn-lt"/>
                <a:ea typeface="ＭＳ Ｐゴシック" pitchFamily="34" charset="-128"/>
                <a:cs typeface="+mj-cs"/>
              </a:rPr>
              <a:t>from</a:t>
            </a:r>
            <a:r>
              <a:rPr lang="fr-FR" sz="1400" i="1" dirty="0" smtClean="0">
                <a:latin typeface="+mn-lt"/>
                <a:ea typeface="ＭＳ Ｐゴシック" pitchFamily="34" charset="-128"/>
                <a:cs typeface="+mj-cs"/>
              </a:rPr>
              <a:t> the LLNL </a:t>
            </a:r>
            <a:r>
              <a:rPr lang="fr-FR" sz="1400" i="1" dirty="0" err="1" smtClean="0">
                <a:latin typeface="+mn-lt"/>
                <a:ea typeface="ＭＳ Ｐゴシック" pitchFamily="34" charset="-128"/>
                <a:cs typeface="+mj-cs"/>
              </a:rPr>
              <a:t>tutorials</a:t>
            </a:r>
            <a:r>
              <a:rPr lang="fr-FR" sz="1400" i="1" dirty="0" smtClean="0">
                <a:latin typeface="+mn-lt"/>
                <a:ea typeface="ＭＳ Ｐゴシック" pitchFamily="34" charset="-128"/>
                <a:cs typeface="+mj-cs"/>
              </a:rPr>
              <a:t>.</a:t>
            </a:r>
            <a:endParaRPr lang="fr-FR" sz="1400" i="1" dirty="0">
              <a:latin typeface="+mn-lt"/>
              <a:ea typeface="ＭＳ Ｐゴシック" pitchFamily="34" charset="-128"/>
              <a:cs typeface="+mj-cs"/>
            </a:endParaRPr>
          </a:p>
          <a:p>
            <a:pPr algn="ctr">
              <a:defRPr/>
            </a:pPr>
            <a:r>
              <a:rPr lang="fr-FR" sz="1400" i="1" dirty="0" err="1" smtClean="0">
                <a:latin typeface="+mn-lt"/>
                <a:ea typeface="ＭＳ Ｐゴシック" pitchFamily="34" charset="-128"/>
                <a:cs typeface="+mj-cs"/>
              </a:rPr>
              <a:t>Please</a:t>
            </a:r>
            <a:r>
              <a:rPr lang="fr-FR" sz="1400" i="1" dirty="0" smtClean="0">
                <a:latin typeface="+mn-lt"/>
                <a:ea typeface="ＭＳ Ｐゴシック" pitchFamily="34" charset="-128"/>
                <a:cs typeface="+mj-cs"/>
              </a:rPr>
              <a:t>, </a:t>
            </a:r>
            <a:r>
              <a:rPr lang="fr-FR" sz="1400" i="1" dirty="0" err="1" smtClean="0">
                <a:latin typeface="+mn-lt"/>
                <a:ea typeface="ＭＳ Ｐゴシック" pitchFamily="34" charset="-128"/>
                <a:cs typeface="+mj-cs"/>
              </a:rPr>
              <a:t>read</a:t>
            </a:r>
            <a:r>
              <a:rPr lang="fr-FR" sz="1400" i="1" dirty="0" smtClean="0">
                <a:latin typeface="+mn-lt"/>
                <a:ea typeface="ＭＳ Ｐゴシック" pitchFamily="34" charset="-128"/>
                <a:cs typeface="+mj-cs"/>
              </a:rPr>
              <a:t> </a:t>
            </a:r>
            <a:r>
              <a:rPr lang="fr-FR" sz="1400" i="1" dirty="0" err="1" smtClean="0">
                <a:latin typeface="+mn-lt"/>
                <a:ea typeface="ＭＳ Ｐゴシック" pitchFamily="34" charset="-128"/>
                <a:cs typeface="+mj-cs"/>
              </a:rPr>
              <a:t>them</a:t>
            </a:r>
            <a:r>
              <a:rPr lang="fr-FR" sz="1400" i="1" dirty="0" smtClean="0">
                <a:latin typeface="+mn-lt"/>
                <a:ea typeface="ＭＳ Ｐゴシック" pitchFamily="34" charset="-128"/>
                <a:cs typeface="+mj-cs"/>
              </a:rPr>
              <a:t> to </a:t>
            </a:r>
            <a:r>
              <a:rPr lang="fr-FR" sz="1400" i="1" dirty="0" err="1" smtClean="0">
                <a:latin typeface="+mn-lt"/>
                <a:ea typeface="ＭＳ Ｐゴシック" pitchFamily="34" charset="-128"/>
                <a:cs typeface="+mj-cs"/>
              </a:rPr>
              <a:t>get</a:t>
            </a:r>
            <a:r>
              <a:rPr lang="fr-FR" sz="1400" i="1" dirty="0" smtClean="0">
                <a:latin typeface="+mn-lt"/>
                <a:ea typeface="ＭＳ Ｐゴシック" pitchFamily="34" charset="-128"/>
                <a:cs typeface="+mj-cs"/>
              </a:rPr>
              <a:t> full and </a:t>
            </a:r>
            <a:r>
              <a:rPr lang="fr-FR" sz="1400" i="1" dirty="0" err="1" smtClean="0">
                <a:latin typeface="+mn-lt"/>
                <a:ea typeface="ＭＳ Ｐゴシック" pitchFamily="34" charset="-128"/>
                <a:cs typeface="+mj-cs"/>
              </a:rPr>
              <a:t>updated</a:t>
            </a:r>
            <a:r>
              <a:rPr lang="fr-FR" sz="1400" i="1" dirty="0" smtClean="0">
                <a:latin typeface="+mn-lt"/>
                <a:ea typeface="ＭＳ Ｐゴシック" pitchFamily="34" charset="-128"/>
                <a:cs typeface="+mj-cs"/>
              </a:rPr>
              <a:t> informations about </a:t>
            </a:r>
            <a:r>
              <a:rPr lang="fr-FR" sz="1400" i="1" dirty="0" err="1" smtClean="0">
                <a:latin typeface="+mn-lt"/>
                <a:ea typeface="ＭＳ Ｐゴシック" pitchFamily="34" charset="-128"/>
                <a:cs typeface="+mj-cs"/>
              </a:rPr>
              <a:t>pthreads</a:t>
            </a:r>
            <a:r>
              <a:rPr lang="fr-FR" sz="1400" i="1" dirty="0">
                <a:latin typeface="+mn-lt"/>
                <a:ea typeface="ＭＳ Ｐゴシック" pitchFamily="34" charset="-128"/>
                <a:cs typeface="+mj-cs"/>
              </a:rPr>
              <a:t>.</a:t>
            </a:r>
            <a:endParaRPr lang="fr-FR" sz="2000" noProof="0" dirty="0" smtClean="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77158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n-GB" sz="2800" dirty="0" smtClean="0"/>
              <a:t>POSIX</a:t>
            </a: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33</a:t>
            </a:fld>
            <a:endParaRPr lang="es-ES"/>
          </a:p>
        </p:txBody>
      </p:sp>
      <p:sp>
        <p:nvSpPr>
          <p:cNvPr id="11" name="1 Título"/>
          <p:cNvSpPr txBox="1">
            <a:spLocks/>
          </p:cNvSpPr>
          <p:nvPr/>
        </p:nvSpPr>
        <p:spPr bwMode="auto">
          <a:xfrm>
            <a:off x="354360" y="1820810"/>
            <a:ext cx="8435280" cy="46253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noProof="0" dirty="0" smtClean="0">
                <a:latin typeface="+mn-lt"/>
                <a:ea typeface="ＭＳ Ｐゴシック" pitchFamily="34" charset="-128"/>
                <a:cs typeface="+mj-cs"/>
              </a:rPr>
              <a:t>POSIX  = Portable Operating System Interface, X </a:t>
            </a:r>
            <a:r>
              <a:rPr lang="fr-FR" noProof="0" dirty="0" err="1" smtClean="0">
                <a:latin typeface="+mn-lt"/>
                <a:ea typeface="ＭＳ Ｐゴシック" pitchFamily="34" charset="-128"/>
                <a:cs typeface="+mj-cs"/>
              </a:rPr>
              <a:t>is</a:t>
            </a:r>
            <a:r>
              <a:rPr lang="fr-FR" noProof="0" dirty="0" smtClean="0">
                <a:latin typeface="+mn-lt"/>
                <a:ea typeface="ＭＳ Ｐゴシック" pitchFamily="34" charset="-128"/>
                <a:cs typeface="+mj-cs"/>
              </a:rPr>
              <a:t> for </a:t>
            </a:r>
            <a:r>
              <a:rPr lang="fr-FR" noProof="0" dirty="0" err="1" smtClean="0">
                <a:latin typeface="+mn-lt"/>
                <a:ea typeface="ＭＳ Ｐゴシック" pitchFamily="34" charset="-128"/>
                <a:cs typeface="+mj-cs"/>
              </a:rPr>
              <a:t>UniX</a:t>
            </a:r>
            <a:r>
              <a:rPr lang="fr-FR" noProof="0" dirty="0" smtClean="0">
                <a:latin typeface="+mn-lt"/>
                <a:ea typeface="ＭＳ Ｐゴシック" pitchFamily="34" charset="-128"/>
                <a:cs typeface="+mj-cs"/>
              </a:rPr>
              <a:t>/</a:t>
            </a:r>
            <a:r>
              <a:rPr lang="fr-FR" noProof="0" dirty="0" err="1" smtClean="0">
                <a:latin typeface="+mn-lt"/>
                <a:ea typeface="ＭＳ Ｐゴシック" pitchFamily="34" charset="-128"/>
                <a:cs typeface="+mj-cs"/>
              </a:rPr>
              <a:t>LinuX</a:t>
            </a:r>
            <a:endParaRPr lang="fr-FR" noProof="0" dirty="0" smtClean="0">
              <a:latin typeface="+mn-lt"/>
              <a:ea typeface="ＭＳ Ｐゴシック" pitchFamily="34" charset="-128"/>
              <a:cs typeface="+mj-cs"/>
            </a:endParaRPr>
          </a:p>
          <a:p>
            <a:pPr>
              <a:defRPr/>
            </a:pPr>
            <a:r>
              <a:rPr lang="fr-FR" dirty="0">
                <a:latin typeface="+mn-lt"/>
                <a:ea typeface="ＭＳ Ｐゴシック" pitchFamily="34" charset="-128"/>
                <a:cs typeface="+mj-cs"/>
              </a:rPr>
              <a:t>	</a:t>
            </a:r>
            <a:r>
              <a:rPr lang="fr-FR" dirty="0" smtClean="0">
                <a:latin typeface="+mn-lt"/>
                <a:ea typeface="ＭＳ Ｐゴシック" pitchFamily="34" charset="-128"/>
                <a:cs typeface="+mj-cs"/>
              </a:rPr>
              <a:t>standards to </a:t>
            </a:r>
            <a:r>
              <a:rPr lang="fr-FR" dirty="0" err="1" smtClean="0">
                <a:latin typeface="+mn-lt"/>
                <a:ea typeface="ＭＳ Ｐゴシック" pitchFamily="34" charset="-128"/>
                <a:cs typeface="+mj-cs"/>
              </a:rPr>
              <a:t>write</a:t>
            </a:r>
            <a:r>
              <a:rPr lang="fr-FR" dirty="0" smtClean="0">
                <a:latin typeface="+mn-lt"/>
                <a:ea typeface="ＭＳ Ｐゴシック" pitchFamily="34" charset="-128"/>
                <a:cs typeface="+mj-cs"/>
              </a:rPr>
              <a:t> portable software </a:t>
            </a:r>
            <a:r>
              <a:rPr lang="fr-FR" dirty="0" err="1" smtClean="0">
                <a:latin typeface="+mn-lt"/>
                <a:ea typeface="ＭＳ Ｐゴシック" pitchFamily="34" charset="-128"/>
                <a:cs typeface="+mj-cs"/>
              </a:rPr>
              <a:t>between</a:t>
            </a:r>
            <a:r>
              <a:rPr lang="fr-FR" dirty="0" smtClean="0">
                <a:latin typeface="+mn-lt"/>
                <a:ea typeface="ＭＳ Ｐゴシック" pitchFamily="34" charset="-128"/>
                <a:cs typeface="+mj-cs"/>
              </a:rPr>
              <a:t> Unix </a:t>
            </a:r>
            <a:r>
              <a:rPr lang="fr-FR" dirty="0" err="1" smtClean="0">
                <a:latin typeface="+mn-lt"/>
                <a:ea typeface="ＭＳ Ｐゴシック" pitchFamily="34" charset="-128"/>
                <a:cs typeface="+mj-cs"/>
              </a:rPr>
              <a:t>systems</a:t>
            </a:r>
            <a:endParaRPr lang="fr-FR" dirty="0" smtClean="0">
              <a:latin typeface="+mn-lt"/>
              <a:ea typeface="ＭＳ Ｐゴシック" pitchFamily="34" charset="-128"/>
              <a:cs typeface="+mj-cs"/>
            </a:endParaRPr>
          </a:p>
          <a:p>
            <a:pPr>
              <a:defRPr/>
            </a:pPr>
            <a:endParaRPr lang="fr-FR" noProof="0" dirty="0">
              <a:latin typeface="+mn-lt"/>
              <a:ea typeface="ＭＳ Ｐゴシック" pitchFamily="34" charset="-128"/>
              <a:cs typeface="+mj-cs"/>
            </a:endParaRPr>
          </a:p>
          <a:p>
            <a:pPr>
              <a:defRPr/>
            </a:pPr>
            <a:r>
              <a:rPr lang="fr-FR" dirty="0" smtClean="0">
                <a:latin typeface="+mn-lt"/>
                <a:ea typeface="ＭＳ Ｐゴシック" pitchFamily="34" charset="-128"/>
                <a:cs typeface="+mj-cs"/>
              </a:rPr>
              <a:t>POSIX 1		base standard for C </a:t>
            </a:r>
            <a:r>
              <a:rPr lang="fr-FR" dirty="0" err="1" smtClean="0">
                <a:latin typeface="+mn-lt"/>
                <a:ea typeface="ＭＳ Ｐゴシック" pitchFamily="34" charset="-128"/>
                <a:cs typeface="+mj-cs"/>
              </a:rPr>
              <a:t>programming</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multitasking</a:t>
            </a:r>
            <a:r>
              <a:rPr lang="fr-FR" dirty="0" smtClean="0">
                <a:latin typeface="+mn-lt"/>
                <a:ea typeface="ＭＳ Ｐゴシック" pitchFamily="34" charset="-128"/>
                <a:cs typeface="+mj-cs"/>
              </a:rPr>
              <a:t>, and </a:t>
            </a:r>
            <a:r>
              <a:rPr lang="fr-FR" dirty="0" err="1" smtClean="0">
                <a:latin typeface="+mn-lt"/>
                <a:ea typeface="ＭＳ Ｐゴシック" pitchFamily="34" charset="-128"/>
                <a:cs typeface="+mj-cs"/>
              </a:rPr>
              <a:t>processes</a:t>
            </a:r>
            <a:endParaRPr lang="fr-FR" dirty="0" smtClean="0">
              <a:latin typeface="+mn-lt"/>
              <a:ea typeface="ＭＳ Ｐゴシック" pitchFamily="34" charset="-128"/>
              <a:cs typeface="+mj-cs"/>
            </a:endParaRPr>
          </a:p>
          <a:p>
            <a:pPr>
              <a:defRPr/>
            </a:pPr>
            <a:r>
              <a:rPr lang="fr-FR" dirty="0">
                <a:latin typeface="+mn-lt"/>
              </a:rPr>
              <a:t>	(IEEE </a:t>
            </a:r>
            <a:r>
              <a:rPr lang="fr-FR" dirty="0" err="1">
                <a:latin typeface="+mn-lt"/>
              </a:rPr>
              <a:t>Std</a:t>
            </a:r>
            <a:r>
              <a:rPr lang="fr-FR" dirty="0">
                <a:latin typeface="+mn-lt"/>
              </a:rPr>
              <a:t> 1003.1-1988)</a:t>
            </a:r>
            <a:endParaRPr lang="fr-FR" dirty="0">
              <a:latin typeface="+mn-lt"/>
              <a:ea typeface="ＭＳ Ｐゴシック" pitchFamily="34" charset="-128"/>
            </a:endParaRPr>
          </a:p>
          <a:p>
            <a:pPr>
              <a:defRPr/>
            </a:pPr>
            <a:endParaRPr lang="fr-FR" noProof="0" dirty="0">
              <a:latin typeface="+mn-lt"/>
              <a:ea typeface="ＭＳ Ｐゴシック" pitchFamily="34" charset="-128"/>
              <a:cs typeface="+mj-cs"/>
            </a:endParaRPr>
          </a:p>
          <a:p>
            <a:pPr>
              <a:defRPr/>
            </a:pPr>
            <a:r>
              <a:rPr lang="fr-FR" dirty="0" smtClean="0">
                <a:latin typeface="+mn-lt"/>
                <a:ea typeface="ＭＳ Ｐゴシック" pitchFamily="34" charset="-128"/>
                <a:cs typeface="+mj-cs"/>
              </a:rPr>
              <a:t>POSIX 1.b	real time extensions, </a:t>
            </a:r>
            <a:r>
              <a:rPr lang="fr-FR" dirty="0" err="1" smtClean="0">
                <a:latin typeface="+mn-lt"/>
                <a:ea typeface="ＭＳ Ｐゴシック" pitchFamily="34" charset="-128"/>
                <a:cs typeface="+mj-cs"/>
              </a:rPr>
              <a:t>shared</a:t>
            </a:r>
            <a:r>
              <a:rPr lang="fr-FR" dirty="0" smtClean="0">
                <a:latin typeface="+mn-lt"/>
                <a:ea typeface="ＭＳ Ｐゴシック" pitchFamily="34" charset="-128"/>
                <a:cs typeface="+mj-cs"/>
              </a:rPr>
              <a:t> memory, synchronisation, </a:t>
            </a:r>
          </a:p>
          <a:p>
            <a:pPr>
              <a:defRPr/>
            </a:pPr>
            <a:r>
              <a:rPr lang="fr-FR" dirty="0">
                <a:latin typeface="+mn-lt"/>
                <a:ea typeface="ＭＳ Ｐゴシック" pitchFamily="34" charset="-128"/>
                <a:cs typeface="+mj-cs"/>
              </a:rPr>
              <a:t> </a:t>
            </a:r>
            <a:r>
              <a:rPr lang="fr-FR" dirty="0" smtClean="0">
                <a:latin typeface="+mn-lt"/>
                <a:ea typeface="ＭＳ Ｐゴシック" pitchFamily="34" charset="-128"/>
                <a:cs typeface="+mj-cs"/>
              </a:rPr>
              <a:t>		communication by messages</a:t>
            </a:r>
          </a:p>
          <a:p>
            <a:pPr>
              <a:defRPr/>
            </a:pPr>
            <a:r>
              <a:rPr lang="fr-FR" dirty="0" smtClean="0">
                <a:latin typeface="+mn-lt"/>
              </a:rPr>
              <a:t>	(</a:t>
            </a:r>
            <a:r>
              <a:rPr lang="fr-FR" dirty="0">
                <a:latin typeface="+mn-lt"/>
              </a:rPr>
              <a:t>IEEE </a:t>
            </a:r>
            <a:r>
              <a:rPr lang="fr-FR" dirty="0" err="1">
                <a:latin typeface="+mn-lt"/>
              </a:rPr>
              <a:t>Std</a:t>
            </a:r>
            <a:r>
              <a:rPr lang="fr-FR" dirty="0">
                <a:latin typeface="+mn-lt"/>
              </a:rPr>
              <a:t> 1003.1b-1993</a:t>
            </a:r>
            <a:r>
              <a:rPr lang="fr-FR" dirty="0" smtClean="0">
                <a:latin typeface="+mn-lt"/>
              </a:rPr>
              <a:t>)</a:t>
            </a:r>
          </a:p>
          <a:p>
            <a:pPr>
              <a:defRPr/>
            </a:pPr>
            <a:endParaRPr lang="fr-FR" noProof="0" dirty="0">
              <a:latin typeface="+mn-lt"/>
              <a:ea typeface="ＭＳ Ｐゴシック" pitchFamily="34" charset="-128"/>
              <a:cs typeface="+mj-cs"/>
            </a:endParaRPr>
          </a:p>
          <a:p>
            <a:pPr>
              <a:defRPr/>
            </a:pPr>
            <a:r>
              <a:rPr lang="fr-FR" dirty="0" smtClean="0">
                <a:latin typeface="+mn-lt"/>
                <a:ea typeface="ＭＳ Ｐゴシック" pitchFamily="34" charset="-128"/>
                <a:cs typeface="+mj-cs"/>
              </a:rPr>
              <a:t>POSIX 1.c	</a:t>
            </a:r>
            <a:r>
              <a:rPr lang="fr-FR" dirty="0" err="1" smtClean="0">
                <a:latin typeface="+mn-lt"/>
                <a:ea typeface="ＭＳ Ｐゴシック" pitchFamily="34" charset="-128"/>
                <a:cs typeface="+mj-cs"/>
              </a:rPr>
              <a:t>lightweight</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processes</a:t>
            </a:r>
            <a:r>
              <a:rPr lang="fr-FR" dirty="0" smtClean="0">
                <a:latin typeface="+mn-lt"/>
                <a:ea typeface="ＭＳ Ｐゴシック" pitchFamily="34" charset="-128"/>
                <a:cs typeface="+mj-cs"/>
              </a:rPr>
              <a:t>, threads</a:t>
            </a:r>
            <a:endParaRPr lang="fr-FR" noProof="0" dirty="0">
              <a:latin typeface="+mn-lt"/>
              <a:ea typeface="ＭＳ Ｐゴシック" pitchFamily="34" charset="-128"/>
              <a:cs typeface="+mj-cs"/>
            </a:endParaRPr>
          </a:p>
          <a:p>
            <a:pPr>
              <a:defRPr/>
            </a:pPr>
            <a:r>
              <a:rPr lang="fr-FR" dirty="0" smtClean="0">
                <a:latin typeface="+mn-lt"/>
                <a:ea typeface="ＭＳ Ｐゴシック" pitchFamily="34" charset="-128"/>
                <a:cs typeface="+mj-cs"/>
              </a:rPr>
              <a:t>	</a:t>
            </a:r>
            <a:r>
              <a:rPr lang="fr-FR" dirty="0">
                <a:latin typeface="+mn-lt"/>
              </a:rPr>
              <a:t>(IEEE </a:t>
            </a:r>
            <a:r>
              <a:rPr lang="fr-FR" dirty="0" err="1">
                <a:latin typeface="+mn-lt"/>
              </a:rPr>
              <a:t>Std</a:t>
            </a:r>
            <a:r>
              <a:rPr lang="fr-FR" dirty="0">
                <a:latin typeface="+mn-lt"/>
              </a:rPr>
              <a:t> 1003.1c-1995</a:t>
            </a:r>
            <a:r>
              <a:rPr lang="fr-FR" dirty="0" smtClean="0">
                <a:latin typeface="+mn-lt"/>
              </a:rPr>
              <a:t>)</a:t>
            </a:r>
            <a:endParaRPr lang="fr-FR" noProof="0" dirty="0" smtClean="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91550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n-GB" sz="2800" dirty="0" smtClean="0"/>
              <a:t>POSIX 1.c</a:t>
            </a:r>
            <a:br>
              <a:rPr lang="en-GB" sz="2800" dirty="0" smtClean="0"/>
            </a:br>
            <a:r>
              <a:rPr lang="en-GB" sz="2800" dirty="0" smtClean="0"/>
              <a:t>threads</a:t>
            </a: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34</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a:stretch>
            <a:fillRect/>
          </a:stretch>
        </p:blipFill>
        <p:spPr>
          <a:xfrm>
            <a:off x="95250" y="2132856"/>
            <a:ext cx="8953500" cy="4191000"/>
          </a:xfrm>
          <a:prstGeom prst="rect">
            <a:avLst/>
          </a:prstGeom>
        </p:spPr>
      </p:pic>
    </p:spTree>
    <p:extLst>
      <p:ext uri="{BB962C8B-B14F-4D97-AF65-F5344CB8AC3E}">
        <p14:creationId xmlns:p14="http://schemas.microsoft.com/office/powerpoint/2010/main" val="3773136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n-GB" sz="2800" dirty="0" smtClean="0"/>
              <a:t>POSIX 1.c</a:t>
            </a:r>
            <a:br>
              <a:rPr lang="en-GB" sz="2800" dirty="0" smtClean="0"/>
            </a:br>
            <a:r>
              <a:rPr lang="en-GB" sz="2800" dirty="0" smtClean="0"/>
              <a:t>API</a:t>
            </a: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3"/>
          <a:stretch>
            <a:fillRect/>
          </a:stretch>
        </p:blipFill>
        <p:spPr>
          <a:xfrm>
            <a:off x="219626" y="2060848"/>
            <a:ext cx="8543304" cy="2896448"/>
          </a:xfrm>
          <a:prstGeom prst="rect">
            <a:avLst/>
          </a:prstGeom>
        </p:spPr>
      </p:pic>
      <p:sp>
        <p:nvSpPr>
          <p:cNvPr id="7" name="Rectangle 6"/>
          <p:cNvSpPr/>
          <p:nvPr/>
        </p:nvSpPr>
        <p:spPr>
          <a:xfrm>
            <a:off x="818870" y="5301208"/>
            <a:ext cx="7344816" cy="923330"/>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Like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with</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OpenMP</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find</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here</a:t>
            </a:r>
            <a:r>
              <a:rPr lang="fr-FR" dirty="0" smtClean="0">
                <a:latin typeface="+mn-lt"/>
                <a:ea typeface="ＭＳ Ｐゴシック" pitchFamily="34" charset="-128"/>
                <a:cs typeface="Courier New" panose="02070309020205020404" pitchFamily="49" charset="0"/>
              </a:rPr>
              <a:t>:</a:t>
            </a:r>
          </a:p>
          <a:p>
            <a:pPr marL="285750" indent="-285750" algn="just">
              <a:buFontTx/>
              <a:buChar char="-"/>
              <a:defRPr/>
            </a:pPr>
            <a:r>
              <a:rPr lang="fr-FR" dirty="0">
                <a:latin typeface="+mn-lt"/>
                <a:ea typeface="ＭＳ Ｐゴシック" pitchFamily="34" charset="-128"/>
                <a:cs typeface="Courier New" panose="02070309020205020404" pitchFamily="49" charset="0"/>
              </a:rPr>
              <a:t>t</a:t>
            </a:r>
            <a:r>
              <a:rPr lang="fr-FR" dirty="0" smtClean="0">
                <a:latin typeface="+mn-lt"/>
                <a:ea typeface="ＭＳ Ｐゴシック" pitchFamily="34" charset="-128"/>
                <a:cs typeface="Courier New" panose="02070309020205020404" pitchFamily="49" charset="0"/>
              </a:rPr>
              <a:t>hread management (</a:t>
            </a:r>
            <a:r>
              <a:rPr lang="fr-FR" dirty="0" err="1" smtClean="0">
                <a:latin typeface="+mn-lt"/>
                <a:ea typeface="ＭＳ Ｐゴシック" pitchFamily="34" charset="-128"/>
                <a:cs typeface="Courier New" panose="02070309020205020404" pitchFamily="49" charset="0"/>
              </a:rPr>
              <a:t>creation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deletion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fork</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join</a:t>
            </a:r>
            <a:r>
              <a:rPr lang="fr-FR" dirty="0" smtClean="0">
                <a:latin typeface="+mn-lt"/>
                <a:ea typeface="ＭＳ Ｐゴシック" pitchFamily="34" charset="-128"/>
                <a:cs typeface="Courier New" panose="02070309020205020404" pitchFamily="49" charset="0"/>
              </a:rPr>
              <a:t>, …)</a:t>
            </a:r>
          </a:p>
          <a:p>
            <a:pPr marL="285750" indent="-285750" algn="just">
              <a:buFontTx/>
              <a:buChar char="-"/>
              <a:defRPr/>
            </a:pPr>
            <a:r>
              <a:rPr lang="fr-FR" dirty="0">
                <a:latin typeface="+mn-lt"/>
                <a:ea typeface="ＭＳ Ｐゴシック" pitchFamily="34" charset="-128"/>
                <a:cs typeface="Courier New" panose="02070309020205020404" pitchFamily="49" charset="0"/>
              </a:rPr>
              <a:t>a</a:t>
            </a:r>
            <a:r>
              <a:rPr lang="fr-FR" dirty="0" smtClean="0">
                <a:latin typeface="+mn-lt"/>
                <a:ea typeface="ＭＳ Ｐゴシック" pitchFamily="34" charset="-128"/>
                <a:cs typeface="Courier New" panose="02070309020205020404" pitchFamily="49" charset="0"/>
              </a:rPr>
              <a:t>nd </a:t>
            </a:r>
            <a:r>
              <a:rPr lang="fr-FR" dirty="0" err="1">
                <a:latin typeface="+mn-lt"/>
                <a:ea typeface="ＭＳ Ｐゴシック" pitchFamily="34" charset="-128"/>
                <a:cs typeface="Courier New" panose="02070309020205020404" pitchFamily="49" charset="0"/>
              </a:rPr>
              <a:t>s</a:t>
            </a:r>
            <a:r>
              <a:rPr lang="fr-FR" dirty="0" err="1" smtClean="0">
                <a:latin typeface="+mn-lt"/>
                <a:ea typeface="ＭＳ Ｐゴシック" pitchFamily="34" charset="-128"/>
                <a:cs typeface="Courier New" panose="02070309020205020404" pitchFamily="49" charset="0"/>
              </a:rPr>
              <a:t>ynchronization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mutexes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locks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barriers</a:t>
            </a:r>
            <a:r>
              <a:rPr lang="fr-FR" dirty="0" smtClean="0">
                <a:latin typeface="+mn-lt"/>
                <a:ea typeface="ＭＳ Ｐゴシック" pitchFamily="34" charset="-128"/>
                <a:cs typeface="Courier New" panose="02070309020205020404" pitchFamily="49" charset="0"/>
              </a:rPr>
              <a:t>, …)</a:t>
            </a:r>
            <a:endParaRPr lang="fr-FR" dirty="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3403862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Pthreads</a:t>
            </a:r>
            <a:r>
              <a:rPr lang="fr-FR" sz="2800" dirty="0" smtClean="0"/>
              <a:t> – the minimum </a:t>
            </a:r>
            <a:r>
              <a:rPr lang="fr-FR" sz="2800" dirty="0" err="1" smtClean="0"/>
              <a:t>you</a:t>
            </a:r>
            <a:r>
              <a:rPr lang="fr-FR" sz="2800" dirty="0" smtClean="0"/>
              <a:t> must know </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36</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79512" y="2320181"/>
            <a:ext cx="8784976" cy="3139321"/>
          </a:xfrm>
          <a:prstGeom prst="rect">
            <a:avLst/>
          </a:prstGeom>
        </p:spPr>
        <p:txBody>
          <a:bodyPr wrap="square">
            <a:spAutoFit/>
          </a:bodyPr>
          <a:lstStyle/>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pthread_create</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thread management</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thread_exit</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thread_join</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pthread_mutex_lock</a:t>
            </a:r>
            <a:r>
              <a:rPr lang="fr-FR" dirty="0" smtClean="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mutexes</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thread_mutex_unlock</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thread_barrier_init</a:t>
            </a:r>
            <a:r>
              <a:rPr lang="fr-FR" dirty="0" smtClean="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barrier</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thread_barrier_wait</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thread_self</a:t>
            </a:r>
            <a:r>
              <a:rPr lang="fr-FR" dirty="0" smtClean="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thread’s</a:t>
            </a:r>
            <a:r>
              <a:rPr lang="fr-FR" dirty="0" smtClean="0">
                <a:latin typeface="Courier New" panose="02070309020205020404" pitchFamily="49" charset="0"/>
                <a:ea typeface="ＭＳ Ｐゴシック" pitchFamily="34" charset="-128"/>
                <a:cs typeface="Courier New" panose="02070309020205020404" pitchFamily="49" charset="0"/>
              </a:rPr>
              <a:t> ID</a:t>
            </a:r>
          </a:p>
        </p:txBody>
      </p:sp>
    </p:spTree>
    <p:extLst>
      <p:ext uri="{BB962C8B-B14F-4D97-AF65-F5344CB8AC3E}">
        <p14:creationId xmlns:p14="http://schemas.microsoft.com/office/powerpoint/2010/main" val="449267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n-GB" sz="2800" dirty="0" smtClean="0"/>
              <a:t>POSIX 1.c - fork-join model</a:t>
            </a:r>
            <a:br>
              <a:rPr lang="en-GB" sz="2800" dirty="0" smtClean="0"/>
            </a:br>
            <a:r>
              <a:rPr lang="en-GB" sz="2800" dirty="0" smtClean="0"/>
              <a:t>explicit coding of threads creation and parallelism.</a:t>
            </a: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37</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63500" y="1523584"/>
            <a:ext cx="5444604" cy="5262979"/>
          </a:xfrm>
          <a:prstGeom prst="rect">
            <a:avLst/>
          </a:prstGeom>
          <a:ln>
            <a:solidFill>
              <a:schemeClr val="accent1"/>
            </a:solidFill>
          </a:ln>
        </p:spPr>
        <p:txBody>
          <a:bodyPr wrap="square">
            <a:spAutoFit/>
          </a:bodyPr>
          <a:lstStyle/>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r>
              <a:rPr lang="fr-FR" sz="1600" dirty="0" err="1" smtClean="0">
                <a:latin typeface="Courier New" panose="02070309020205020404" pitchFamily="49" charset="0"/>
                <a:ea typeface="ＭＳ Ｐゴシック" pitchFamily="34" charset="-128"/>
                <a:cs typeface="Courier New" panose="02070309020205020404" pitchFamily="49" charset="0"/>
              </a:rPr>
              <a:t>define</a:t>
            </a: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THREADS </a:t>
            </a:r>
          </a:p>
          <a:p>
            <a:pPr algn="just">
              <a:defRPr/>
            </a:pPr>
            <a:r>
              <a:rPr lang="fr-FR" sz="1600" dirty="0" err="1" smtClean="0">
                <a:latin typeface="Courier New" panose="02070309020205020404" pitchFamily="49" charset="0"/>
                <a:ea typeface="ＭＳ Ｐゴシック" pitchFamily="34" charset="-128"/>
                <a:cs typeface="Courier New" panose="02070309020205020404" pitchFamily="49" charset="0"/>
              </a:rPr>
              <a:t>pthread_t</a:t>
            </a:r>
            <a:r>
              <a:rPr lang="fr-FR" sz="1600" dirty="0" smtClean="0">
                <a:latin typeface="Courier New" panose="02070309020205020404" pitchFamily="49" charset="0"/>
                <a:ea typeface="ＭＳ Ｐゴシック" pitchFamily="34" charset="-128"/>
                <a:cs typeface="Courier New" panose="02070309020205020404" pitchFamily="49" charset="0"/>
              </a:rPr>
              <a:t> t[THREADS];  // POSIX </a:t>
            </a:r>
            <a:r>
              <a:rPr lang="fr-FR" sz="1600" dirty="0" err="1" smtClean="0">
                <a:latin typeface="Courier New" panose="02070309020205020404" pitchFamily="49" charset="0"/>
                <a:ea typeface="ＭＳ Ｐゴシック" pitchFamily="34" charset="-128"/>
                <a:cs typeface="Courier New" panose="02070309020205020404" pitchFamily="49" charset="0"/>
              </a:rPr>
              <a:t>specific</a:t>
            </a: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err="1">
                <a:latin typeface="Courier New" panose="02070309020205020404" pitchFamily="49" charset="0"/>
                <a:ea typeface="ＭＳ Ｐゴシック" pitchFamily="34" charset="-128"/>
                <a:cs typeface="Courier New" panose="02070309020205020404" pitchFamily="49" charset="0"/>
              </a:rPr>
              <a:t>v</a:t>
            </a:r>
            <a:r>
              <a:rPr lang="fr-FR" sz="1600" dirty="0" err="1" smtClean="0">
                <a:latin typeface="Courier New" panose="02070309020205020404" pitchFamily="49" charset="0"/>
                <a:ea typeface="ＭＳ Ｐゴシック" pitchFamily="34" charset="-128"/>
                <a:cs typeface="Courier New" panose="02070309020205020404" pitchFamily="49" charset="0"/>
              </a:rPr>
              <a:t>oid</a:t>
            </a:r>
            <a:r>
              <a:rPr lang="fr-FR" sz="1600" dirty="0" smtClean="0">
                <a:latin typeface="Courier New" panose="02070309020205020404" pitchFamily="49" charset="0"/>
                <a:ea typeface="ＭＳ Ｐゴシック" pitchFamily="34" charset="-128"/>
                <a:cs typeface="Courier New" panose="02070309020205020404" pitchFamily="49" charset="0"/>
              </a:rPr>
              <a:t> * job(</a:t>
            </a:r>
            <a:r>
              <a:rPr lang="fr-FR" sz="1600" dirty="0" err="1" smtClean="0">
                <a:latin typeface="Courier New" panose="02070309020205020404" pitchFamily="49" charset="0"/>
                <a:ea typeface="ＭＳ Ｐゴシック" pitchFamily="34" charset="-128"/>
                <a:cs typeface="Courier New" panose="02070309020205020404" pitchFamily="49" charset="0"/>
              </a:rPr>
              <a:t>void</a:t>
            </a:r>
            <a:r>
              <a:rPr lang="fr-FR" sz="1600" dirty="0" smtClean="0">
                <a:latin typeface="Courier New" panose="02070309020205020404" pitchFamily="49" charset="0"/>
                <a:ea typeface="ＭＳ Ｐゴシック" pitchFamily="34" charset="-128"/>
                <a:cs typeface="Courier New" panose="02070309020205020404" pitchFamily="49" charset="0"/>
              </a:rPr>
              <a:t> * </a:t>
            </a:r>
            <a:r>
              <a:rPr lang="fr-FR" sz="1600" dirty="0" err="1" smtClean="0">
                <a:latin typeface="Courier New" panose="02070309020205020404" pitchFamily="49" charset="0"/>
                <a:ea typeface="ＭＳ Ｐゴシック" pitchFamily="34" charset="-128"/>
                <a:cs typeface="Courier New" panose="02070309020205020404" pitchFamily="49" charset="0"/>
              </a:rPr>
              <a:t>addr</a:t>
            </a: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printf</a:t>
            </a:r>
            <a:r>
              <a:rPr lang="fr-FR" sz="1600" dirty="0" smtClean="0">
                <a:latin typeface="Courier New" panose="02070309020205020404" pitchFamily="49" charset="0"/>
                <a:ea typeface="ＭＳ Ｐゴシック" pitchFamily="34" charset="-128"/>
                <a:cs typeface="Courier New" panose="02070309020205020404" pitchFamily="49" charset="0"/>
              </a:rPr>
              <a:t>("thread %d running\n", (</a:t>
            </a:r>
            <a:r>
              <a:rPr lang="fr-FR" sz="1600" dirty="0" err="1" smtClean="0">
                <a:latin typeface="Courier New" panose="02070309020205020404" pitchFamily="49" charset="0"/>
                <a:ea typeface="ＭＳ Ｐゴシック" pitchFamily="34" charset="-128"/>
                <a:cs typeface="Courier New" panose="02070309020205020404" pitchFamily="49" charset="0"/>
              </a:rPr>
              <a:t>int</a:t>
            </a:r>
            <a:r>
              <a:rPr lang="fr-FR" sz="1600" dirty="0" smtClean="0">
                <a:latin typeface="Courier New" panose="02070309020205020404" pitchFamily="49" charset="0"/>
                <a:ea typeface="ＭＳ Ｐゴシック" pitchFamily="34" charset="-128"/>
                <a:cs typeface="Courier New" panose="02070309020205020404" pitchFamily="49" charset="0"/>
              </a:rPr>
              <a:t>)</a:t>
            </a:r>
            <a:r>
              <a:rPr lang="fr-FR" sz="1600" dirty="0" err="1" smtClean="0">
                <a:latin typeface="Courier New" panose="02070309020205020404" pitchFamily="49" charset="0"/>
                <a:ea typeface="ＭＳ Ｐゴシック" pitchFamily="34" charset="-128"/>
                <a:cs typeface="Courier New" panose="02070309020205020404" pitchFamily="49" charset="0"/>
              </a:rPr>
              <a:t>addr</a:t>
            </a: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pthread_exit</a:t>
            </a:r>
            <a:r>
              <a:rPr lang="fr-FR" sz="1600" dirty="0" smtClean="0">
                <a:latin typeface="Courier New" panose="02070309020205020404" pitchFamily="49" charset="0"/>
                <a:ea typeface="ＭＳ Ｐゴシック" pitchFamily="34" charset="-128"/>
                <a:cs typeface="Courier New" panose="02070309020205020404" pitchFamily="49" charset="0"/>
              </a:rPr>
              <a:t>(</a:t>
            </a:r>
            <a:r>
              <a:rPr lang="fr-FR" sz="1600" dirty="0" err="1" smtClean="0">
                <a:latin typeface="Courier New" panose="02070309020205020404" pitchFamily="49" charset="0"/>
                <a:ea typeface="ＭＳ Ｐゴシック" pitchFamily="34" charset="-128"/>
                <a:cs typeface="Courier New" panose="02070309020205020404" pitchFamily="49" charset="0"/>
              </a:rPr>
              <a:t>addr</a:t>
            </a: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sz="16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err="1">
                <a:latin typeface="Courier New" panose="02070309020205020404" pitchFamily="49" charset="0"/>
                <a:ea typeface="ＭＳ Ｐゴシック" pitchFamily="34" charset="-128"/>
                <a:cs typeface="Courier New" panose="02070309020205020404" pitchFamily="49" charset="0"/>
              </a:rPr>
              <a:t>i</a:t>
            </a:r>
            <a:r>
              <a:rPr lang="fr-FR" sz="1600" dirty="0" err="1" smtClean="0">
                <a:latin typeface="Courier New" panose="02070309020205020404" pitchFamily="49" charset="0"/>
                <a:ea typeface="ＭＳ Ｐゴシック" pitchFamily="34" charset="-128"/>
                <a:cs typeface="Courier New" panose="02070309020205020404" pitchFamily="49" charset="0"/>
              </a:rPr>
              <a:t>nt</a:t>
            </a:r>
            <a:r>
              <a:rPr lang="fr-FR" sz="1600" dirty="0" smtClean="0">
                <a:latin typeface="Courier New" panose="02070309020205020404" pitchFamily="49" charset="0"/>
                <a:ea typeface="ＭＳ Ｐゴシック" pitchFamily="34" charset="-128"/>
                <a:cs typeface="Courier New" panose="02070309020205020404" pitchFamily="49" charset="0"/>
              </a:rPr>
              <a:t> main()</a:t>
            </a:r>
          </a:p>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int</a:t>
            </a:r>
            <a:r>
              <a:rPr lang="fr-FR" sz="1600" dirty="0" smtClean="0">
                <a:latin typeface="Courier New" panose="02070309020205020404" pitchFamily="49" charset="0"/>
                <a:ea typeface="ＭＳ Ｐゴシック" pitchFamily="34" charset="-128"/>
                <a:cs typeface="Courier New" panose="02070309020205020404" pitchFamily="49" charset="0"/>
              </a:rPr>
              <a:t> i, stat; </a:t>
            </a: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for(i=0; i&lt;THREADS; i++) // FORK</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pthread_create</a:t>
            </a:r>
            <a:r>
              <a:rPr lang="fr-FR" sz="1600" dirty="0" smtClean="0">
                <a:latin typeface="Courier New" panose="02070309020205020404" pitchFamily="49" charset="0"/>
                <a:ea typeface="ＭＳ Ｐゴシック" pitchFamily="34" charset="-128"/>
                <a:cs typeface="Courier New" panose="02070309020205020404" pitchFamily="49" charset="0"/>
              </a:rPr>
              <a:t>(&amp;t[i], NULL, job, i);</a:t>
            </a: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for(i=0; i&lt;THREADS; i++) // JOIN</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pthread_join</a:t>
            </a:r>
            <a:r>
              <a:rPr lang="fr-FR" sz="1600" dirty="0" smtClean="0">
                <a:latin typeface="Courier New" panose="02070309020205020404" pitchFamily="49" charset="0"/>
                <a:ea typeface="ＭＳ Ｐゴシック" pitchFamily="34" charset="-128"/>
                <a:cs typeface="Courier New" panose="02070309020205020404" pitchFamily="49" charset="0"/>
              </a:rPr>
              <a:t>(t[i], &amp;stat);</a:t>
            </a: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return 0;  </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a:t>
            </a:r>
            <a:endParaRPr lang="fr-FR" sz="1600" dirty="0" smtClean="0">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33394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38</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63500" y="1523584"/>
            <a:ext cx="5444604" cy="5262979"/>
          </a:xfrm>
          <a:prstGeom prst="rect">
            <a:avLst/>
          </a:prstGeom>
          <a:ln>
            <a:solidFill>
              <a:schemeClr val="accent1"/>
            </a:solidFill>
          </a:ln>
        </p:spPr>
        <p:txBody>
          <a:bodyPr wrap="square">
            <a:spAutoFit/>
          </a:bodyPr>
          <a:lstStyle/>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r>
              <a:rPr lang="fr-FR" sz="1600" dirty="0" err="1" smtClean="0">
                <a:latin typeface="Courier New" panose="02070309020205020404" pitchFamily="49" charset="0"/>
                <a:ea typeface="ＭＳ Ｐゴシック" pitchFamily="34" charset="-128"/>
                <a:cs typeface="Courier New" panose="02070309020205020404" pitchFamily="49" charset="0"/>
              </a:rPr>
              <a:t>define</a:t>
            </a: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THREADS 4</a:t>
            </a:r>
          </a:p>
          <a:p>
            <a:pPr algn="just">
              <a:defRPr/>
            </a:pPr>
            <a:r>
              <a:rPr lang="fr-FR" sz="1600" dirty="0" err="1" smtClean="0">
                <a:latin typeface="Courier New" panose="02070309020205020404" pitchFamily="49" charset="0"/>
                <a:ea typeface="ＭＳ Ｐゴシック" pitchFamily="34" charset="-128"/>
                <a:cs typeface="Courier New" panose="02070309020205020404" pitchFamily="49" charset="0"/>
              </a:rPr>
              <a:t>pthread_t</a:t>
            </a:r>
            <a:r>
              <a:rPr lang="fr-FR" sz="1600" dirty="0" smtClean="0">
                <a:latin typeface="Courier New" panose="02070309020205020404" pitchFamily="49" charset="0"/>
                <a:ea typeface="ＭＳ Ｐゴシック" pitchFamily="34" charset="-128"/>
                <a:cs typeface="Courier New" panose="02070309020205020404" pitchFamily="49" charset="0"/>
              </a:rPr>
              <a:t> t[THREADS];  // POSIX </a:t>
            </a:r>
            <a:r>
              <a:rPr lang="fr-FR" sz="1600" dirty="0" err="1" smtClean="0">
                <a:latin typeface="Courier New" panose="02070309020205020404" pitchFamily="49" charset="0"/>
                <a:ea typeface="ＭＳ Ｐゴシック" pitchFamily="34" charset="-128"/>
                <a:cs typeface="Courier New" panose="02070309020205020404" pitchFamily="49" charset="0"/>
              </a:rPr>
              <a:t>specific</a:t>
            </a: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err="1" smtClean="0">
                <a:latin typeface="Courier New" panose="02070309020205020404" pitchFamily="49" charset="0"/>
                <a:ea typeface="ＭＳ Ｐゴシック" pitchFamily="34" charset="-128"/>
                <a:cs typeface="Courier New" panose="02070309020205020404" pitchFamily="49" charset="0"/>
              </a:rPr>
              <a:t>Void</a:t>
            </a:r>
            <a:r>
              <a:rPr lang="fr-FR" sz="1600" dirty="0" smtClean="0">
                <a:latin typeface="Courier New" panose="02070309020205020404" pitchFamily="49" charset="0"/>
                <a:ea typeface="ＭＳ Ｐゴシック" pitchFamily="34" charset="-128"/>
                <a:cs typeface="Courier New" panose="02070309020205020404" pitchFamily="49" charset="0"/>
              </a:rPr>
              <a:t> * job(</a:t>
            </a:r>
            <a:r>
              <a:rPr lang="fr-FR" sz="1600" dirty="0" err="1" smtClean="0">
                <a:latin typeface="Courier New" panose="02070309020205020404" pitchFamily="49" charset="0"/>
                <a:ea typeface="ＭＳ Ｐゴシック" pitchFamily="34" charset="-128"/>
                <a:cs typeface="Courier New" panose="02070309020205020404" pitchFamily="49" charset="0"/>
              </a:rPr>
              <a:t>void</a:t>
            </a:r>
            <a:r>
              <a:rPr lang="fr-FR" sz="1600" dirty="0" smtClean="0">
                <a:latin typeface="Courier New" panose="02070309020205020404" pitchFamily="49" charset="0"/>
                <a:ea typeface="ＭＳ Ｐゴシック" pitchFamily="34" charset="-128"/>
                <a:cs typeface="Courier New" panose="02070309020205020404" pitchFamily="49" charset="0"/>
              </a:rPr>
              <a:t> * </a:t>
            </a:r>
            <a:r>
              <a:rPr lang="fr-FR" sz="1600" dirty="0" err="1" smtClean="0">
                <a:latin typeface="Courier New" panose="02070309020205020404" pitchFamily="49" charset="0"/>
                <a:ea typeface="ＭＳ Ｐゴシック" pitchFamily="34" charset="-128"/>
                <a:cs typeface="Courier New" panose="02070309020205020404" pitchFamily="49" charset="0"/>
              </a:rPr>
              <a:t>addr</a:t>
            </a: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printf</a:t>
            </a:r>
            <a:r>
              <a:rPr lang="fr-FR" sz="1600" dirty="0" smtClean="0">
                <a:latin typeface="Courier New" panose="02070309020205020404" pitchFamily="49" charset="0"/>
                <a:ea typeface="ＭＳ Ｐゴシック" pitchFamily="34" charset="-128"/>
                <a:cs typeface="Courier New" panose="02070309020205020404" pitchFamily="49" charset="0"/>
              </a:rPr>
              <a:t>("thread %d running\n", (</a:t>
            </a:r>
            <a:r>
              <a:rPr lang="fr-FR" sz="1600" dirty="0" err="1" smtClean="0">
                <a:latin typeface="Courier New" panose="02070309020205020404" pitchFamily="49" charset="0"/>
                <a:ea typeface="ＭＳ Ｐゴシック" pitchFamily="34" charset="-128"/>
                <a:cs typeface="Courier New" panose="02070309020205020404" pitchFamily="49" charset="0"/>
              </a:rPr>
              <a:t>int</a:t>
            </a:r>
            <a:r>
              <a:rPr lang="fr-FR" sz="1600" dirty="0" smtClean="0">
                <a:latin typeface="Courier New" panose="02070309020205020404" pitchFamily="49" charset="0"/>
                <a:ea typeface="ＭＳ Ｐゴシック" pitchFamily="34" charset="-128"/>
                <a:cs typeface="Courier New" panose="02070309020205020404" pitchFamily="49" charset="0"/>
              </a:rPr>
              <a:t>)</a:t>
            </a:r>
            <a:r>
              <a:rPr lang="fr-FR" sz="1600" dirty="0" err="1" smtClean="0">
                <a:latin typeface="Courier New" panose="02070309020205020404" pitchFamily="49" charset="0"/>
                <a:ea typeface="ＭＳ Ｐゴシック" pitchFamily="34" charset="-128"/>
                <a:cs typeface="Courier New" panose="02070309020205020404" pitchFamily="49" charset="0"/>
              </a:rPr>
              <a:t>addr</a:t>
            </a: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pthread_exit</a:t>
            </a:r>
            <a:r>
              <a:rPr lang="fr-FR" sz="1600" dirty="0" smtClean="0">
                <a:latin typeface="Courier New" panose="02070309020205020404" pitchFamily="49" charset="0"/>
                <a:ea typeface="ＭＳ Ｐゴシック" pitchFamily="34" charset="-128"/>
                <a:cs typeface="Courier New" panose="02070309020205020404" pitchFamily="49" charset="0"/>
              </a:rPr>
              <a:t>(</a:t>
            </a:r>
            <a:r>
              <a:rPr lang="fr-FR" sz="1600" dirty="0" err="1" smtClean="0">
                <a:latin typeface="Courier New" panose="02070309020205020404" pitchFamily="49" charset="0"/>
                <a:ea typeface="ＭＳ Ｐゴシック" pitchFamily="34" charset="-128"/>
                <a:cs typeface="Courier New" panose="02070309020205020404" pitchFamily="49" charset="0"/>
              </a:rPr>
              <a:t>addr</a:t>
            </a: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sz="16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err="1">
                <a:latin typeface="Courier New" panose="02070309020205020404" pitchFamily="49" charset="0"/>
                <a:ea typeface="ＭＳ Ｐゴシック" pitchFamily="34" charset="-128"/>
                <a:cs typeface="Courier New" panose="02070309020205020404" pitchFamily="49" charset="0"/>
              </a:rPr>
              <a:t>i</a:t>
            </a:r>
            <a:r>
              <a:rPr lang="fr-FR" sz="1600" dirty="0" err="1" smtClean="0">
                <a:latin typeface="Courier New" panose="02070309020205020404" pitchFamily="49" charset="0"/>
                <a:ea typeface="ＭＳ Ｐゴシック" pitchFamily="34" charset="-128"/>
                <a:cs typeface="Courier New" panose="02070309020205020404" pitchFamily="49" charset="0"/>
              </a:rPr>
              <a:t>nt</a:t>
            </a:r>
            <a:r>
              <a:rPr lang="fr-FR" sz="1600" dirty="0" smtClean="0">
                <a:latin typeface="Courier New" panose="02070309020205020404" pitchFamily="49" charset="0"/>
                <a:ea typeface="ＭＳ Ｐゴシック" pitchFamily="34" charset="-128"/>
                <a:cs typeface="Courier New" panose="02070309020205020404" pitchFamily="49" charset="0"/>
              </a:rPr>
              <a:t> main()</a:t>
            </a:r>
          </a:p>
          <a:p>
            <a:pPr algn="just">
              <a:defRPr/>
            </a:pPr>
            <a:r>
              <a:rPr lang="fr-FR" sz="16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int</a:t>
            </a:r>
            <a:r>
              <a:rPr lang="fr-FR" sz="1600" smtClean="0">
                <a:latin typeface="Courier New" panose="02070309020205020404" pitchFamily="49" charset="0"/>
                <a:ea typeface="ＭＳ Ｐゴシック" pitchFamily="34" charset="-128"/>
                <a:cs typeface="Courier New" panose="02070309020205020404" pitchFamily="49" charset="0"/>
              </a:rPr>
              <a:t> i, stat; </a:t>
            </a: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for(i=0; i&lt;THREADS; i++)</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pthread_create</a:t>
            </a:r>
            <a:r>
              <a:rPr lang="fr-FR" sz="1600" dirty="0" smtClean="0">
                <a:latin typeface="Courier New" panose="02070309020205020404" pitchFamily="49" charset="0"/>
                <a:ea typeface="ＭＳ Ｐゴシック" pitchFamily="34" charset="-128"/>
                <a:cs typeface="Courier New" panose="02070309020205020404" pitchFamily="49" charset="0"/>
              </a:rPr>
              <a:t>(&amp;t[i], NULL, job, i);</a:t>
            </a: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for(i=0; i&lt;THREADS; i++)</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a:t>
            </a:r>
            <a:r>
              <a:rPr lang="fr-FR" sz="1600" dirty="0" err="1" smtClean="0">
                <a:latin typeface="Courier New" panose="02070309020205020404" pitchFamily="49" charset="0"/>
                <a:ea typeface="ＭＳ Ｐゴシック" pitchFamily="34" charset="-128"/>
                <a:cs typeface="Courier New" panose="02070309020205020404" pitchFamily="49" charset="0"/>
              </a:rPr>
              <a:t>pthread_join</a:t>
            </a:r>
            <a:r>
              <a:rPr lang="fr-FR" sz="1600" dirty="0" smtClean="0">
                <a:latin typeface="Courier New" panose="02070309020205020404" pitchFamily="49" charset="0"/>
                <a:ea typeface="ＭＳ Ｐゴシック" pitchFamily="34" charset="-128"/>
                <a:cs typeface="Courier New" panose="02070309020205020404" pitchFamily="49" charset="0"/>
              </a:rPr>
              <a:t>(t[i], &amp;stat);</a:t>
            </a:r>
          </a:p>
          <a:p>
            <a:pPr algn="just">
              <a:defRPr/>
            </a:pPr>
            <a:endParaRPr lang="fr-FR" sz="16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 </a:t>
            </a:r>
            <a:r>
              <a:rPr lang="fr-FR" sz="1600" dirty="0" smtClean="0">
                <a:latin typeface="Courier New" panose="02070309020205020404" pitchFamily="49" charset="0"/>
                <a:ea typeface="ＭＳ Ｐゴシック" pitchFamily="34" charset="-128"/>
                <a:cs typeface="Courier New" panose="02070309020205020404" pitchFamily="49" charset="0"/>
              </a:rPr>
              <a:t> return 0;  </a:t>
            </a:r>
          </a:p>
          <a:p>
            <a:pPr algn="just">
              <a:defRPr/>
            </a:pPr>
            <a:r>
              <a:rPr lang="fr-FR" sz="1600" dirty="0">
                <a:latin typeface="Courier New" panose="02070309020205020404" pitchFamily="49" charset="0"/>
                <a:ea typeface="ＭＳ Ｐゴシック" pitchFamily="34" charset="-128"/>
                <a:cs typeface="Courier New" panose="02070309020205020404" pitchFamily="49" charset="0"/>
              </a:rPr>
              <a:t>}</a:t>
            </a:r>
            <a:endParaRPr lang="fr-FR" sz="1600" dirty="0" smtClean="0">
              <a:latin typeface="Courier New" panose="02070309020205020404" pitchFamily="49" charset="0"/>
              <a:ea typeface="ＭＳ Ｐゴシック" pitchFamily="34" charset="-128"/>
              <a:cs typeface="Courier New" panose="02070309020205020404" pitchFamily="49" charset="0"/>
            </a:endParaRPr>
          </a:p>
        </p:txBody>
      </p:sp>
      <p:sp>
        <p:nvSpPr>
          <p:cNvPr id="14" name="Rectangle 13"/>
          <p:cNvSpPr/>
          <p:nvPr/>
        </p:nvSpPr>
        <p:spPr>
          <a:xfrm>
            <a:off x="6692965" y="4209793"/>
            <a:ext cx="2314965"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FORK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user </a:t>
            </a:r>
            <a:r>
              <a:rPr lang="fr-FR" dirty="0" err="1" smtClean="0">
                <a:latin typeface="+mn-lt"/>
                <a:ea typeface="ＭＳ Ｐゴシック" pitchFamily="34" charset="-128"/>
                <a:cs typeface="Courier New" panose="02070309020205020404" pitchFamily="49" charset="0"/>
              </a:rPr>
              <a:t>written</a:t>
            </a:r>
            <a:endParaRPr lang="fr-FR" dirty="0" smtClean="0">
              <a:latin typeface="+mn-lt"/>
              <a:ea typeface="ＭＳ Ｐゴシック" pitchFamily="34" charset="-128"/>
              <a:cs typeface="Courier New" panose="02070309020205020404" pitchFamily="49" charset="0"/>
            </a:endParaRPr>
          </a:p>
        </p:txBody>
      </p:sp>
      <p:sp>
        <p:nvSpPr>
          <p:cNvPr id="15" name="Ellipse 14"/>
          <p:cNvSpPr/>
          <p:nvPr/>
        </p:nvSpPr>
        <p:spPr>
          <a:xfrm>
            <a:off x="63500" y="4437112"/>
            <a:ext cx="5084564" cy="1039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14" idx="1"/>
            <a:endCxn id="15" idx="6"/>
          </p:cNvCxnSpPr>
          <p:nvPr/>
        </p:nvCxnSpPr>
        <p:spPr>
          <a:xfrm flipH="1">
            <a:off x="5148064" y="4394459"/>
            <a:ext cx="1544901" cy="56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07964" y="5147545"/>
            <a:ext cx="2284965"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JOIN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user </a:t>
            </a:r>
            <a:r>
              <a:rPr lang="fr-FR" dirty="0" err="1" smtClean="0">
                <a:latin typeface="+mn-lt"/>
                <a:ea typeface="ＭＳ Ｐゴシック" pitchFamily="34" charset="-128"/>
                <a:cs typeface="Courier New" panose="02070309020205020404" pitchFamily="49" charset="0"/>
              </a:rPr>
              <a:t>written</a:t>
            </a:r>
            <a:endParaRPr lang="fr-FR" dirty="0" smtClean="0">
              <a:latin typeface="+mn-lt"/>
              <a:ea typeface="ＭＳ Ｐゴシック" pitchFamily="34" charset="-128"/>
              <a:cs typeface="Courier New" panose="02070309020205020404" pitchFamily="49" charset="0"/>
            </a:endParaRPr>
          </a:p>
        </p:txBody>
      </p:sp>
      <p:sp>
        <p:nvSpPr>
          <p:cNvPr id="18" name="Ellipse 17"/>
          <p:cNvSpPr/>
          <p:nvPr/>
        </p:nvSpPr>
        <p:spPr>
          <a:xfrm>
            <a:off x="63500" y="5373216"/>
            <a:ext cx="4868540" cy="770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a:stCxn id="17" idx="1"/>
            <a:endCxn id="18" idx="6"/>
          </p:cNvCxnSpPr>
          <p:nvPr/>
        </p:nvCxnSpPr>
        <p:spPr>
          <a:xfrm flipH="1">
            <a:off x="4932040" y="5332211"/>
            <a:ext cx="1775924" cy="426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315048" y="2943075"/>
            <a:ext cx="1801322" cy="4825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p:nvPr/>
        </p:nvCxnSpPr>
        <p:spPr>
          <a:xfrm flipH="1">
            <a:off x="2195736" y="2533006"/>
            <a:ext cx="4497230" cy="711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772332" y="2348340"/>
            <a:ext cx="1544084"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Thread end</a:t>
            </a:r>
          </a:p>
        </p:txBody>
      </p:sp>
      <p:sp>
        <p:nvSpPr>
          <p:cNvPr id="39" name="Ellipse 38"/>
          <p:cNvSpPr/>
          <p:nvPr/>
        </p:nvSpPr>
        <p:spPr>
          <a:xfrm>
            <a:off x="611560" y="4821240"/>
            <a:ext cx="1801322" cy="4825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p:cNvCxnSpPr/>
          <p:nvPr/>
        </p:nvCxnSpPr>
        <p:spPr>
          <a:xfrm flipH="1">
            <a:off x="2378465" y="3519351"/>
            <a:ext cx="4314501" cy="1453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772331" y="3269496"/>
            <a:ext cx="1900181"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Thread </a:t>
            </a:r>
            <a:r>
              <a:rPr lang="fr-FR" dirty="0" err="1" smtClean="0">
                <a:latin typeface="+mn-lt"/>
                <a:ea typeface="ＭＳ Ｐゴシック" pitchFamily="34" charset="-128"/>
                <a:cs typeface="Courier New" panose="02070309020205020404" pitchFamily="49" charset="0"/>
              </a:rPr>
              <a:t>creation</a:t>
            </a:r>
            <a:endParaRPr lang="fr-FR" dirty="0" smtClean="0">
              <a:latin typeface="+mn-lt"/>
              <a:ea typeface="ＭＳ Ｐゴシック" pitchFamily="34" charset="-128"/>
              <a:cs typeface="Courier New" panose="02070309020205020404" pitchFamily="49" charset="0"/>
            </a:endParaRPr>
          </a:p>
        </p:txBody>
      </p:sp>
      <p:sp>
        <p:nvSpPr>
          <p:cNvPr id="43" name="Ellipse 42"/>
          <p:cNvSpPr/>
          <p:nvPr/>
        </p:nvSpPr>
        <p:spPr>
          <a:xfrm>
            <a:off x="509472" y="5568915"/>
            <a:ext cx="1801322" cy="4825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avec flèche 43"/>
          <p:cNvCxnSpPr>
            <a:stCxn id="48" idx="1"/>
          </p:cNvCxnSpPr>
          <p:nvPr/>
        </p:nvCxnSpPr>
        <p:spPr>
          <a:xfrm flipH="1" flipV="1">
            <a:off x="2232141" y="5790441"/>
            <a:ext cx="4475823" cy="48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707964" y="6090367"/>
            <a:ext cx="1900181" cy="369332"/>
          </a:xfrm>
          <a:prstGeom prst="rect">
            <a:avLst/>
          </a:prstGeom>
          <a:ln>
            <a:noFill/>
          </a:ln>
        </p:spPr>
        <p:txBody>
          <a:bodyPr wrap="square">
            <a:spAutoFit/>
          </a:bodyPr>
          <a:lstStyle/>
          <a:p>
            <a:pPr algn="just">
              <a:defRPr/>
            </a:pPr>
            <a:r>
              <a:rPr lang="fr-FR" dirty="0" smtClean="0">
                <a:latin typeface="+mn-lt"/>
                <a:ea typeface="ＭＳ Ｐゴシック" pitchFamily="34" charset="-128"/>
                <a:cs typeface="Courier New" panose="02070309020205020404" pitchFamily="49" charset="0"/>
              </a:rPr>
              <a:t>Thread </a:t>
            </a:r>
            <a:r>
              <a:rPr lang="fr-FR" dirty="0" err="1" smtClean="0">
                <a:latin typeface="+mn-lt"/>
                <a:ea typeface="ＭＳ Ｐゴシック" pitchFamily="34" charset="-128"/>
                <a:cs typeface="Courier New" panose="02070309020205020404" pitchFamily="49" charset="0"/>
              </a:rPr>
              <a:t>wait</a:t>
            </a:r>
            <a:endParaRPr lang="fr-FR" dirty="0" smtClean="0">
              <a:latin typeface="+mn-lt"/>
              <a:ea typeface="ＭＳ Ｐゴシック" pitchFamily="34" charset="-128"/>
              <a:cs typeface="Courier New" panose="02070309020205020404" pitchFamily="49" charset="0"/>
            </a:endParaRPr>
          </a:p>
        </p:txBody>
      </p:sp>
      <p:sp>
        <p:nvSpPr>
          <p:cNvPr id="23" name="1 Título"/>
          <p:cNvSpPr>
            <a:spLocks noGrp="1"/>
          </p:cNvSpPr>
          <p:nvPr>
            <p:ph type="title"/>
          </p:nvPr>
        </p:nvSpPr>
        <p:spPr>
          <a:xfrm>
            <a:off x="457200" y="274638"/>
            <a:ext cx="8229600" cy="1143000"/>
          </a:xfrm>
        </p:spPr>
        <p:txBody>
          <a:bodyPr/>
          <a:lstStyle/>
          <a:p>
            <a:r>
              <a:rPr lang="en-GB" sz="2800" dirty="0" smtClean="0"/>
              <a:t>POSIX 1.c - fork-join model</a:t>
            </a:r>
            <a:br>
              <a:rPr lang="en-GB" sz="2800" dirty="0" smtClean="0"/>
            </a:br>
            <a:r>
              <a:rPr lang="en-GB" sz="2800" dirty="0" smtClean="0"/>
              <a:t>explicit coding of threads creation and parallelism.</a:t>
            </a:r>
          </a:p>
        </p:txBody>
      </p:sp>
    </p:spTree>
    <p:extLst>
      <p:ext uri="{BB962C8B-B14F-4D97-AF65-F5344CB8AC3E}">
        <p14:creationId xmlns:p14="http://schemas.microsoft.com/office/powerpoint/2010/main" val="2341285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n-GB" sz="2800" dirty="0" smtClean="0"/>
              <a:t>POSIX 1.c</a:t>
            </a:r>
            <a:br>
              <a:rPr lang="en-GB" sz="2800" dirty="0" smtClean="0"/>
            </a:br>
            <a:r>
              <a:rPr lang="en-GB" sz="2800" dirty="0" smtClean="0"/>
              <a:t>Access to shared data</a:t>
            </a: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39</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Rectangle 20"/>
          <p:cNvSpPr/>
          <p:nvPr/>
        </p:nvSpPr>
        <p:spPr>
          <a:xfrm>
            <a:off x="755576" y="2492896"/>
            <a:ext cx="7344816" cy="2862322"/>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Like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with</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OpenMP</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we</a:t>
            </a:r>
            <a:r>
              <a:rPr lang="fr-FR" dirty="0" smtClean="0">
                <a:latin typeface="+mn-lt"/>
                <a:ea typeface="ＭＳ Ｐゴシック" pitchFamily="34" charset="-128"/>
                <a:cs typeface="Courier New" panose="02070309020205020404" pitchFamily="49" charset="0"/>
              </a:rPr>
              <a:t> have the </a:t>
            </a:r>
            <a:r>
              <a:rPr lang="fr-FR" dirty="0" err="1" smtClean="0">
                <a:latin typeface="+mn-lt"/>
                <a:ea typeface="ＭＳ Ｐゴシック" pitchFamily="34" charset="-128"/>
                <a:cs typeface="Courier New" panose="02070309020205020404" pitchFamily="49" charset="0"/>
              </a:rPr>
              <a:t>same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problem</a:t>
            </a:r>
            <a:r>
              <a:rPr lang="fr-FR" dirty="0" smtClean="0">
                <a:latin typeface="+mn-lt"/>
                <a:ea typeface="ＭＳ Ｐゴシック" pitchFamily="34" charset="-128"/>
                <a:cs typeface="Courier New" panose="02070309020205020404" pitchFamily="49" charset="0"/>
              </a:rPr>
              <a:t> to </a:t>
            </a:r>
            <a:r>
              <a:rPr lang="fr-FR" dirty="0" err="1" smtClean="0">
                <a:latin typeface="+mn-lt"/>
                <a:ea typeface="ＭＳ Ｐゴシック" pitchFamily="34" charset="-128"/>
                <a:cs typeface="Courier New" panose="02070309020205020404" pitchFamily="49" charset="0"/>
              </a:rPr>
              <a:t>access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shared</a:t>
            </a:r>
            <a:r>
              <a:rPr lang="fr-FR" dirty="0" smtClean="0">
                <a:latin typeface="+mn-lt"/>
                <a:ea typeface="ＭＳ Ｐゴシック" pitchFamily="34" charset="-128"/>
                <a:cs typeface="Courier New" panose="02070309020205020404" pitchFamily="49" charset="0"/>
              </a:rPr>
              <a:t> data:</a:t>
            </a:r>
          </a:p>
          <a:p>
            <a:pPr algn="just">
              <a:defRPr/>
            </a:pPr>
            <a:endParaRPr lang="fr-FR" dirty="0" smtClean="0">
              <a:latin typeface="+mn-lt"/>
              <a:ea typeface="ＭＳ Ｐゴシック" pitchFamily="34" charset="-128"/>
              <a:cs typeface="Courier New" panose="02070309020205020404" pitchFamily="49" charset="0"/>
            </a:endParaRPr>
          </a:p>
          <a:p>
            <a:pPr marL="285750" indent="-285750" algn="just">
              <a:buFontTx/>
              <a:buChar char="-"/>
              <a:defRPr/>
            </a:pPr>
            <a:r>
              <a:rPr lang="fr-FR" dirty="0" smtClean="0">
                <a:latin typeface="+mn-lt"/>
                <a:ea typeface="ＭＳ Ｐゴシック" pitchFamily="34" charset="-128"/>
                <a:cs typeface="Courier New" panose="02070309020205020404" pitchFamily="49" charset="0"/>
              </a:rPr>
              <a:t>Cache </a:t>
            </a:r>
            <a:r>
              <a:rPr lang="fr-FR" dirty="0" err="1" smtClean="0">
                <a:latin typeface="+mn-lt"/>
                <a:ea typeface="ＭＳ Ｐゴシック" pitchFamily="34" charset="-128"/>
                <a:cs typeface="Courier New" panose="02070309020205020404" pitchFamily="49" charset="0"/>
              </a:rPr>
              <a:t>flushing</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required</a:t>
            </a:r>
            <a:r>
              <a:rPr lang="fr-FR" dirty="0" smtClean="0">
                <a:latin typeface="+mn-lt"/>
                <a:ea typeface="ＭＳ Ｐゴシック" pitchFamily="34" charset="-128"/>
                <a:cs typeface="Courier New" panose="02070309020205020404" pitchFamily="49" charset="0"/>
              </a:rPr>
              <a:t>:</a:t>
            </a:r>
          </a:p>
          <a:p>
            <a:pPr marL="742950" lvl="1" indent="-285750" algn="just">
              <a:buFontTx/>
              <a:buChar char="-"/>
              <a:defRPr/>
            </a:pPr>
            <a:r>
              <a:rPr lang="fr-FR" dirty="0" smtClean="0">
                <a:latin typeface="+mn-lt"/>
                <a:ea typeface="ＭＳ Ｐゴシック" pitchFamily="34" charset="-128"/>
                <a:cs typeface="Courier New" panose="02070309020205020404" pitchFamily="49" charset="0"/>
              </a:rPr>
              <a:t>for the </a:t>
            </a:r>
            <a:r>
              <a:rPr lang="fr-FR" dirty="0" err="1" smtClean="0">
                <a:latin typeface="+mn-lt"/>
                <a:ea typeface="ＭＳ Ｐゴシック" pitchFamily="34" charset="-128"/>
                <a:cs typeface="Courier New" panose="02070309020205020404" pitchFamily="49" charset="0"/>
              </a:rPr>
              <a:t>producer</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writer</a:t>
            </a:r>
            <a:r>
              <a:rPr lang="fr-FR" dirty="0" smtClean="0">
                <a:latin typeface="+mn-lt"/>
                <a:ea typeface="ＭＳ Ｐゴシック" pitchFamily="34" charset="-128"/>
                <a:cs typeface="Courier New" panose="02070309020205020404" pitchFamily="49" charset="0"/>
              </a:rPr>
              <a:t>) to </a:t>
            </a:r>
            <a:r>
              <a:rPr lang="fr-FR" dirty="0" err="1" smtClean="0">
                <a:latin typeface="+mn-lt"/>
                <a:ea typeface="ＭＳ Ｐゴシック" pitchFamily="34" charset="-128"/>
                <a:cs typeface="Courier New" panose="02070309020205020404" pitchFamily="49" charset="0"/>
              </a:rPr>
              <a:t>share</a:t>
            </a:r>
            <a:r>
              <a:rPr lang="fr-FR" dirty="0" smtClean="0">
                <a:latin typeface="+mn-lt"/>
                <a:ea typeface="ＭＳ Ｐゴシック" pitchFamily="34" charset="-128"/>
                <a:cs typeface="Courier New" panose="02070309020205020404" pitchFamily="49" charset="0"/>
              </a:rPr>
              <a:t> the new value</a:t>
            </a:r>
          </a:p>
          <a:p>
            <a:pPr marL="742950" lvl="1" indent="-285750" algn="just">
              <a:buFontTx/>
              <a:buChar char="-"/>
              <a:defRPr/>
            </a:pPr>
            <a:r>
              <a:rPr lang="fr-FR" dirty="0" smtClean="0">
                <a:latin typeface="+mn-lt"/>
                <a:ea typeface="ＭＳ Ｐゴシック" pitchFamily="34" charset="-128"/>
                <a:cs typeface="Courier New" panose="02070309020205020404" pitchFamily="49" charset="0"/>
              </a:rPr>
              <a:t>for the </a:t>
            </a:r>
            <a:r>
              <a:rPr lang="fr-FR" dirty="0" err="1" smtClean="0">
                <a:latin typeface="+mn-lt"/>
                <a:ea typeface="ＭＳ Ｐゴシック" pitchFamily="34" charset="-128"/>
                <a:cs typeface="Courier New" panose="02070309020205020404" pitchFamily="49" charset="0"/>
              </a:rPr>
              <a:t>consumers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readers</a:t>
            </a:r>
            <a:r>
              <a:rPr lang="fr-FR" dirty="0" smtClean="0">
                <a:latin typeface="+mn-lt"/>
                <a:ea typeface="ＭＳ Ｐゴシック" pitchFamily="34" charset="-128"/>
                <a:cs typeface="Courier New" panose="02070309020205020404" pitchFamily="49" charset="0"/>
              </a:rPr>
              <a:t>) to have </a:t>
            </a:r>
            <a:r>
              <a:rPr lang="fr-FR" dirty="0" err="1" smtClean="0">
                <a:latin typeface="+mn-lt"/>
                <a:ea typeface="ＭＳ Ｐゴシック" pitchFamily="34" charset="-128"/>
                <a:cs typeface="Courier New" panose="02070309020205020404" pitchFamily="49" charset="0"/>
              </a:rPr>
              <a:t>access</a:t>
            </a:r>
            <a:r>
              <a:rPr lang="fr-FR" dirty="0" smtClean="0">
                <a:latin typeface="+mn-lt"/>
                <a:ea typeface="ＭＳ Ｐゴシック" pitchFamily="34" charset="-128"/>
                <a:cs typeface="Courier New" panose="02070309020205020404" pitchFamily="49" charset="0"/>
              </a:rPr>
              <a:t> to the last </a:t>
            </a:r>
            <a:r>
              <a:rPr lang="fr-FR" dirty="0" err="1" smtClean="0">
                <a:latin typeface="+mn-lt"/>
                <a:ea typeface="ＭＳ Ｐゴシック" pitchFamily="34" charset="-128"/>
                <a:cs typeface="Courier New" panose="02070309020205020404" pitchFamily="49" charset="0"/>
              </a:rPr>
              <a:t>written</a:t>
            </a:r>
            <a:r>
              <a:rPr lang="fr-FR" dirty="0" smtClean="0">
                <a:latin typeface="+mn-lt"/>
                <a:ea typeface="ＭＳ Ｐゴシック" pitchFamily="34" charset="-128"/>
                <a:cs typeface="Courier New" panose="02070309020205020404" pitchFamily="49" charset="0"/>
              </a:rPr>
              <a:t> value</a:t>
            </a:r>
          </a:p>
          <a:p>
            <a:pPr marL="742950" lvl="1" indent="-285750" algn="just">
              <a:buFontTx/>
              <a:buChar char="-"/>
              <a:defRPr/>
            </a:pPr>
            <a:r>
              <a:rPr lang="fr-FR" dirty="0" err="1">
                <a:latin typeface="+mn-lt"/>
                <a:ea typeface="ＭＳ Ｐゴシック" pitchFamily="34" charset="-128"/>
                <a:cs typeface="Courier New" panose="02070309020205020404" pitchFamily="49" charset="0"/>
              </a:rPr>
              <a:t>p</a:t>
            </a:r>
            <a:r>
              <a:rPr lang="fr-FR" dirty="0" err="1" smtClean="0">
                <a:latin typeface="+mn-lt"/>
                <a:ea typeface="ＭＳ Ｐゴシック" pitchFamily="34" charset="-128"/>
                <a:cs typeface="Courier New" panose="02070309020205020404" pitchFamily="49" charset="0"/>
              </a:rPr>
              <a:t>thread</a:t>
            </a:r>
            <a:r>
              <a:rPr lang="fr-FR" dirty="0" smtClean="0">
                <a:latin typeface="+mn-lt"/>
                <a:ea typeface="ＭＳ Ｐゴシック" pitchFamily="34" charset="-128"/>
                <a:cs typeface="Courier New" panose="02070309020205020404" pitchFamily="49" charset="0"/>
              </a:rPr>
              <a:t>* do cache flushes, but </a:t>
            </a:r>
            <a:r>
              <a:rPr lang="fr-FR" dirty="0" err="1" smtClean="0">
                <a:latin typeface="+mn-lt"/>
                <a:ea typeface="ＭＳ Ｐゴシック" pitchFamily="34" charset="-128"/>
                <a:cs typeface="Courier New" panose="02070309020205020404" pitchFamily="49" charset="0"/>
              </a:rPr>
              <a:t>there</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NO cache </a:t>
            </a:r>
            <a:r>
              <a:rPr lang="fr-FR" dirty="0" err="1" smtClean="0">
                <a:latin typeface="+mn-lt"/>
                <a:ea typeface="ＭＳ Ｐゴシック" pitchFamily="34" charset="-128"/>
                <a:cs typeface="Courier New" panose="02070309020205020404" pitchFamily="49" charset="0"/>
              </a:rPr>
              <a:t>flushing</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function</a:t>
            </a:r>
            <a:endParaRPr lang="fr-FR" dirty="0" smtClean="0">
              <a:latin typeface="+mn-lt"/>
              <a:ea typeface="ＭＳ Ｐゴシック" pitchFamily="34" charset="-128"/>
              <a:cs typeface="Courier New" panose="02070309020205020404" pitchFamily="49" charset="0"/>
            </a:endParaRPr>
          </a:p>
          <a:p>
            <a:pPr lvl="1" algn="just">
              <a:defRPr/>
            </a:pPr>
            <a:endParaRPr lang="fr-FR" dirty="0" smtClean="0">
              <a:latin typeface="+mn-lt"/>
              <a:ea typeface="ＭＳ Ｐゴシック" pitchFamily="34" charset="-128"/>
              <a:cs typeface="Courier New" panose="02070309020205020404" pitchFamily="49" charset="0"/>
            </a:endParaRPr>
          </a:p>
          <a:p>
            <a:pPr marL="285750" indent="-285750" algn="just">
              <a:buFontTx/>
              <a:buChar char="-"/>
              <a:defRPr/>
            </a:pPr>
            <a:r>
              <a:rPr lang="fr-FR" dirty="0" smtClean="0">
                <a:latin typeface="+mn-lt"/>
                <a:ea typeface="ＭＳ Ｐゴシック" pitchFamily="34" charset="-128"/>
                <a:cs typeface="Courier New" panose="02070309020205020404" pitchFamily="49" charset="0"/>
              </a:rPr>
              <a:t>Race conditions</a:t>
            </a:r>
          </a:p>
          <a:p>
            <a:pPr marL="742950" lvl="1" indent="-285750" algn="just">
              <a:buFontTx/>
              <a:buChar char="-"/>
              <a:defRPr/>
            </a:pPr>
            <a:r>
              <a:rPr lang="fr-FR" dirty="0" smtClean="0">
                <a:latin typeface="+mn-lt"/>
                <a:ea typeface="ＭＳ Ｐゴシック" pitchFamily="34" charset="-128"/>
                <a:cs typeface="Courier New" panose="02070309020205020404" pitchFamily="49" charset="0"/>
              </a:rPr>
              <a:t>Explicit </a:t>
            </a:r>
            <a:r>
              <a:rPr lang="fr-FR" dirty="0" err="1" smtClean="0">
                <a:latin typeface="+mn-lt"/>
                <a:ea typeface="ＭＳ Ｐゴシック" pitchFamily="34" charset="-128"/>
                <a:cs typeface="Courier New" panose="02070309020205020404" pitchFamily="49" charset="0"/>
              </a:rPr>
              <a:t>synchronization</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with</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mutexes</a:t>
            </a:r>
            <a:r>
              <a:rPr lang="fr-FR" dirty="0" smtClean="0">
                <a:latin typeface="+mn-lt"/>
                <a:ea typeface="ＭＳ Ｐゴシック" pitchFamily="34" charset="-128"/>
                <a:cs typeface="Courier New" panose="02070309020205020404" pitchFamily="49" charset="0"/>
              </a:rPr>
              <a:t>, spinlocks, </a:t>
            </a:r>
            <a:r>
              <a:rPr lang="fr-FR" dirty="0" err="1" smtClean="0">
                <a:latin typeface="+mn-lt"/>
                <a:ea typeface="ＭＳ Ｐゴシック" pitchFamily="34" charset="-128"/>
                <a:cs typeface="Courier New" panose="02070309020205020404" pitchFamily="49" charset="0"/>
              </a:rPr>
              <a:t>barriers</a:t>
            </a:r>
            <a:r>
              <a:rPr lang="fr-FR" dirty="0" smtClean="0">
                <a:latin typeface="+mn-lt"/>
                <a:ea typeface="ＭＳ Ｐゴシック" pitchFamily="34" charset="-128"/>
                <a:cs typeface="Courier New" panose="02070309020205020404" pitchFamily="49" charset="0"/>
              </a:rPr>
              <a:t> …</a:t>
            </a:r>
          </a:p>
          <a:p>
            <a:pPr lvl="1" algn="just">
              <a:defRPr/>
            </a:pPr>
            <a:r>
              <a:rPr lang="fr-FR" dirty="0">
                <a:latin typeface="+mn-lt"/>
                <a:ea typeface="ＭＳ Ｐゴシック" pitchFamily="34" charset="-128"/>
                <a:cs typeface="Courier New" panose="02070309020205020404" pitchFamily="49" charset="0"/>
              </a:rPr>
              <a:t>	</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is</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required</a:t>
            </a:r>
            <a:r>
              <a:rPr lang="fr-FR" dirty="0" smtClean="0">
                <a:latin typeface="+mn-lt"/>
                <a:ea typeface="ＭＳ Ｐゴシック" pitchFamily="34" charset="-128"/>
                <a:cs typeface="Courier New" panose="02070309020205020404" pitchFamily="49" charset="0"/>
              </a:rPr>
              <a:t> !</a:t>
            </a:r>
          </a:p>
        </p:txBody>
      </p:sp>
    </p:spTree>
    <p:extLst>
      <p:ext uri="{BB962C8B-B14F-4D97-AF65-F5344CB8AC3E}">
        <p14:creationId xmlns:p14="http://schemas.microsoft.com/office/powerpoint/2010/main" val="2844841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a:t>A</a:t>
            </a:r>
            <a:r>
              <a:rPr lang="fr-FR" sz="2800" dirty="0" err="1" smtClean="0"/>
              <a:t>vailable</a:t>
            </a:r>
            <a:r>
              <a:rPr lang="fr-FR" sz="2800" dirty="0" smtClean="0"/>
              <a:t> standards for </a:t>
            </a:r>
            <a:r>
              <a:rPr lang="fr-FR" sz="2800" dirty="0" err="1" smtClean="0"/>
              <a:t>parallel</a:t>
            </a:r>
            <a:r>
              <a:rPr lang="fr-FR" sz="2800" dirty="0" smtClean="0"/>
              <a:t> </a:t>
            </a:r>
            <a:r>
              <a:rPr lang="fr-FR" sz="2800" dirty="0" err="1"/>
              <a:t>programming</a:t>
            </a:r>
            <a:r>
              <a:rPr lang="fr-FR" sz="2800" dirty="0"/>
              <a:t> </a:t>
            </a:r>
            <a:r>
              <a:rPr lang="fr-FR" sz="2800" dirty="0" err="1" smtClean="0"/>
              <a:t>models</a:t>
            </a:r>
            <a:r>
              <a:rPr lang="fr-FR" sz="2800" dirty="0" smtClean="0"/>
              <a:t>.</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a:t>
            </a:fld>
            <a:endParaRPr lang="es-ES"/>
          </a:p>
        </p:txBody>
      </p:sp>
      <p:sp>
        <p:nvSpPr>
          <p:cNvPr id="11" name="1 Título"/>
          <p:cNvSpPr txBox="1">
            <a:spLocks/>
          </p:cNvSpPr>
          <p:nvPr/>
        </p:nvSpPr>
        <p:spPr bwMode="auto">
          <a:xfrm>
            <a:off x="251520" y="1827975"/>
            <a:ext cx="8568952" cy="46253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r-FR" dirty="0" err="1" smtClean="0">
                <a:latin typeface="+mn-lt"/>
                <a:ea typeface="ＭＳ Ｐゴシック" pitchFamily="34" charset="-128"/>
                <a:cs typeface="+mj-cs"/>
              </a:rPr>
              <a:t>Shared</a:t>
            </a:r>
            <a:r>
              <a:rPr lang="fr-FR" dirty="0" smtClean="0">
                <a:latin typeface="+mn-lt"/>
                <a:ea typeface="ＭＳ Ｐゴシック" pitchFamily="34" charset="-128"/>
                <a:cs typeface="+mj-cs"/>
              </a:rPr>
              <a:t> memory: 				Posix Threads, </a:t>
            </a:r>
            <a:r>
              <a:rPr lang="fr-FR" dirty="0" err="1" smtClean="0">
                <a:latin typeface="+mn-lt"/>
                <a:ea typeface="ＭＳ Ｐゴシック" pitchFamily="34" charset="-128"/>
                <a:cs typeface="+mj-cs"/>
              </a:rPr>
              <a:t>OpenMP</a:t>
            </a:r>
            <a:endParaRPr lang="fr-FR" dirty="0" smtClean="0">
              <a:latin typeface="+mn-lt"/>
              <a:ea typeface="ＭＳ Ｐゴシック" pitchFamily="34" charset="-128"/>
              <a:cs typeface="+mj-cs"/>
            </a:endParaRPr>
          </a:p>
          <a:p>
            <a:pPr>
              <a:defRPr/>
            </a:pPr>
            <a:endParaRPr lang="fr-FR" noProof="0" dirty="0" smtClean="0">
              <a:latin typeface="+mn-lt"/>
              <a:ea typeface="ＭＳ Ｐゴシック" pitchFamily="34" charset="-128"/>
              <a:cs typeface="+mj-cs"/>
            </a:endParaRPr>
          </a:p>
          <a:p>
            <a:pPr>
              <a:defRPr/>
            </a:pPr>
            <a:r>
              <a:rPr lang="fr-FR" dirty="0" err="1" smtClean="0">
                <a:latin typeface="+mn-lt"/>
                <a:ea typeface="ＭＳ Ｐゴシック" pitchFamily="34" charset="-128"/>
                <a:cs typeface="+mj-cs"/>
              </a:rPr>
              <a:t>Distributed</a:t>
            </a:r>
            <a:r>
              <a:rPr lang="fr-FR" dirty="0" smtClean="0">
                <a:latin typeface="+mn-lt"/>
                <a:ea typeface="ＭＳ Ｐゴシック" pitchFamily="34" charset="-128"/>
                <a:cs typeface="+mj-cs"/>
              </a:rPr>
              <a:t> memory, message passing: </a:t>
            </a:r>
            <a:r>
              <a:rPr lang="fr-FR" smtClean="0">
                <a:latin typeface="+mn-lt"/>
                <a:ea typeface="ＭＳ Ｐゴシック" pitchFamily="34" charset="-128"/>
                <a:cs typeface="+mj-cs"/>
              </a:rPr>
              <a:t>		MPI</a:t>
            </a:r>
            <a:endParaRPr lang="fr-FR" dirty="0" smtClean="0">
              <a:latin typeface="+mn-lt"/>
              <a:ea typeface="ＭＳ Ｐゴシック" pitchFamily="34" charset="-128"/>
              <a:cs typeface="+mj-cs"/>
            </a:endParaRPr>
          </a:p>
          <a:p>
            <a:pPr>
              <a:defRPr/>
            </a:pPr>
            <a:endParaRPr lang="fr-FR" noProof="0" dirty="0">
              <a:latin typeface="+mn-lt"/>
              <a:ea typeface="ＭＳ Ｐゴシック" pitchFamily="34" charset="-128"/>
              <a:cs typeface="+mj-cs"/>
            </a:endParaRPr>
          </a:p>
          <a:p>
            <a:pPr>
              <a:defRPr/>
            </a:pPr>
            <a:r>
              <a:rPr lang="fr-FR" dirty="0" smtClean="0">
                <a:latin typeface="+mn-lt"/>
                <a:ea typeface="ＭＳ Ｐゴシック" pitchFamily="34" charset="-128"/>
                <a:cs typeface="+mj-cs"/>
              </a:rPr>
              <a:t>Data </a:t>
            </a:r>
            <a:r>
              <a:rPr lang="fr-FR" dirty="0" err="1" smtClean="0">
                <a:latin typeface="+mn-lt"/>
                <a:ea typeface="ＭＳ Ｐゴシック" pitchFamily="34" charset="-128"/>
                <a:cs typeface="+mj-cs"/>
              </a:rPr>
              <a:t>parallel</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OpenCL</a:t>
            </a:r>
            <a:endParaRPr lang="fr-FR" dirty="0" smtClean="0">
              <a:latin typeface="+mn-lt"/>
              <a:ea typeface="ＭＳ Ｐゴシック" pitchFamily="34" charset="-128"/>
              <a:cs typeface="+mj-cs"/>
            </a:endParaRPr>
          </a:p>
          <a:p>
            <a:pPr>
              <a:defRPr/>
            </a:pPr>
            <a:endParaRPr lang="fr-FR" noProof="0" dirty="0" smtClean="0">
              <a:latin typeface="+mn-lt"/>
              <a:ea typeface="ＭＳ Ｐゴシック" pitchFamily="34" charset="-128"/>
              <a:cs typeface="+mj-cs"/>
            </a:endParaRPr>
          </a:p>
          <a:p>
            <a:pPr>
              <a:defRPr/>
            </a:pPr>
            <a:endParaRPr lang="fr-FR" dirty="0">
              <a:latin typeface="+mn-lt"/>
              <a:ea typeface="ＭＳ Ｐゴシック" pitchFamily="34" charset="-128"/>
              <a:cs typeface="+mj-cs"/>
            </a:endParaRPr>
          </a:p>
          <a:p>
            <a:pPr>
              <a:defRPr/>
            </a:pPr>
            <a:endParaRPr lang="fr-FR" noProof="0" dirty="0" smtClean="0">
              <a:latin typeface="+mn-lt"/>
              <a:ea typeface="ＭＳ Ｐゴシック" pitchFamily="34" charset="-128"/>
              <a:cs typeface="+mj-cs"/>
            </a:endParaRPr>
          </a:p>
          <a:p>
            <a:pPr>
              <a:defRPr/>
            </a:pPr>
            <a:endParaRPr lang="fr-FR" noProof="0" dirty="0">
              <a:latin typeface="+mn-lt"/>
              <a:ea typeface="ＭＳ Ｐゴシック" pitchFamily="34" charset="-128"/>
              <a:cs typeface="+mj-cs"/>
            </a:endParaRPr>
          </a:p>
          <a:p>
            <a:pPr>
              <a:defRPr/>
            </a:pPr>
            <a:r>
              <a:rPr lang="fr-FR" dirty="0" smtClean="0">
                <a:latin typeface="+mn-lt"/>
                <a:ea typeface="ＭＳ Ｐゴシック" pitchFamily="34" charset="-128"/>
                <a:cs typeface="+mj-cs"/>
              </a:rPr>
              <a:t>(CUDA </a:t>
            </a:r>
            <a:r>
              <a:rPr lang="fr-FR" dirty="0" err="1" smtClean="0">
                <a:latin typeface="+mn-lt"/>
                <a:ea typeface="ＭＳ Ｐゴシック" pitchFamily="34" charset="-128"/>
                <a:cs typeface="+mj-cs"/>
              </a:rPr>
              <a:t>is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avoided</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because</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this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is</a:t>
            </a:r>
            <a:r>
              <a:rPr lang="fr-FR" dirty="0" smtClean="0">
                <a:latin typeface="+mn-lt"/>
                <a:ea typeface="ＭＳ Ｐゴシック" pitchFamily="34" charset="-128"/>
                <a:cs typeface="+mj-cs"/>
              </a:rPr>
              <a:t> not </a:t>
            </a:r>
            <a:r>
              <a:rPr lang="fr-FR" dirty="0">
                <a:latin typeface="+mn-lt"/>
                <a:ea typeface="ＭＳ Ｐゴシック" pitchFamily="34" charset="-128"/>
                <a:cs typeface="+mj-cs"/>
              </a:rPr>
              <a:t>a</a:t>
            </a:r>
            <a:r>
              <a:rPr lang="fr-FR" dirty="0" smtClean="0">
                <a:latin typeface="+mn-lt"/>
                <a:ea typeface="ＭＳ Ｐゴシック" pitchFamily="34" charset="-128"/>
                <a:cs typeface="+mj-cs"/>
              </a:rPr>
              <a:t> standard, </a:t>
            </a:r>
            <a:r>
              <a:rPr lang="fr-FR" dirty="0" err="1" smtClean="0">
                <a:latin typeface="+mn-lt"/>
                <a:ea typeface="ＭＳ Ｐゴシック" pitchFamily="34" charset="-128"/>
                <a:cs typeface="+mj-cs"/>
              </a:rPr>
              <a:t>it</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is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NVIDIA’s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proprietary</a:t>
            </a:r>
            <a:r>
              <a:rPr lang="fr-FR" dirty="0" smtClean="0">
                <a:latin typeface="+mn-lt"/>
                <a:ea typeface="ＭＳ Ｐゴシック" pitchFamily="34" charset="-128"/>
                <a:cs typeface="+mj-cs"/>
              </a:rPr>
              <a:t>)</a:t>
            </a:r>
            <a:endParaRPr lang="fr-FR" noProof="0" dirty="0" smtClean="0">
              <a:latin typeface="+mn-lt"/>
              <a:ea typeface="ＭＳ Ｐゴシック" pitchFamily="34" charset="-128"/>
              <a:cs typeface="+mj-cs"/>
            </a:endParaRPr>
          </a:p>
          <a:p>
            <a:pPr>
              <a:defRPr/>
            </a:pPr>
            <a:r>
              <a:rPr lang="fr-FR" dirty="0" smtClean="0">
                <a:latin typeface="+mn-lt"/>
                <a:ea typeface="ＭＳ Ｐゴシック" pitchFamily="34" charset="-128"/>
                <a:cs typeface="+mj-cs"/>
              </a:rPr>
              <a:t>	</a:t>
            </a:r>
            <a:endParaRPr lang="fr-FR" noProof="0" dirty="0" smtClean="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11405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POSIX 1.c</a:t>
            </a:r>
            <a:br>
              <a:rPr lang="fr-FR" sz="2800" dirty="0" smtClean="0"/>
            </a:br>
            <a:r>
              <a:rPr lang="fr-FR" sz="2800" dirty="0" err="1" smtClean="0">
                <a:latin typeface="Courier New" panose="02070309020205020404" pitchFamily="49" charset="0"/>
                <a:cs typeface="Courier New" panose="02070309020205020404" pitchFamily="49" charset="0"/>
              </a:rPr>
              <a:t>critical</a:t>
            </a:r>
            <a:r>
              <a:rPr lang="fr-FR" sz="2800" dirty="0" smtClean="0">
                <a:latin typeface="Courier New" panose="02070309020205020404" pitchFamily="49" charset="0"/>
                <a:cs typeface="Courier New" panose="02070309020205020404" pitchFamily="49" charset="0"/>
              </a:rPr>
              <a:t> section</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40</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215900" y="3227070"/>
            <a:ext cx="3816416" cy="1754326"/>
          </a:xfrm>
          <a:prstGeom prst="rect">
            <a:avLst/>
          </a:prstGeom>
          <a:ln>
            <a:solidFill>
              <a:schemeClr val="accent1"/>
            </a:solidFill>
          </a:ln>
        </p:spPr>
        <p:txBody>
          <a:bodyPr wrap="square">
            <a:spAutoFit/>
          </a:bodyPr>
          <a:lstStyle/>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critical</a:t>
            </a:r>
            <a:endPar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 </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flush(x</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x = x + 1;</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pragma</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omp</a:t>
            </a:r>
            <a:r>
              <a:rPr lang="fr-FR" dirty="0">
                <a:latin typeface="Courier New" panose="02070309020205020404" pitchFamily="49" charset="0"/>
                <a:ea typeface="ＭＳ Ｐゴシック" pitchFamily="34" charset="-128"/>
                <a:cs typeface="Courier New" panose="02070309020205020404" pitchFamily="49" charset="0"/>
              </a:rPr>
              <a:t> flush(x</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p>
        </p:txBody>
      </p:sp>
      <p:sp>
        <p:nvSpPr>
          <p:cNvPr id="7" name="Rectangle 6"/>
          <p:cNvSpPr/>
          <p:nvPr/>
        </p:nvSpPr>
        <p:spPr>
          <a:xfrm>
            <a:off x="4402846" y="2396073"/>
            <a:ext cx="4489634" cy="2585323"/>
          </a:xfrm>
          <a:prstGeom prst="rect">
            <a:avLst/>
          </a:prstGeom>
          <a:ln>
            <a:solidFill>
              <a:schemeClr val="accent1"/>
            </a:solidFill>
          </a:ln>
        </p:spPr>
        <p:txBody>
          <a:bodyPr wrap="square">
            <a:spAutoFit/>
          </a:bodyPr>
          <a:lstStyle/>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pthread_mutex_t</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mtx</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p</a:t>
            </a:r>
            <a:r>
              <a:rPr lang="fr-FR" dirty="0" err="1" smtClean="0">
                <a:latin typeface="Courier New" panose="02070309020205020404" pitchFamily="49" charset="0"/>
                <a:ea typeface="ＭＳ Ｐゴシック" pitchFamily="34" charset="-128"/>
                <a:cs typeface="Courier New" panose="02070309020205020404" pitchFamily="49" charset="0"/>
              </a:rPr>
              <a:t>thread_mutex_init</a:t>
            </a:r>
            <a:r>
              <a:rPr lang="fr-FR" dirty="0" smtClean="0">
                <a:latin typeface="Courier New" panose="02070309020205020404" pitchFamily="49" charset="0"/>
                <a:ea typeface="ＭＳ Ｐゴシック" pitchFamily="34" charset="-128"/>
                <a:cs typeface="Courier New" panose="02070309020205020404" pitchFamily="49" charset="0"/>
              </a:rPr>
              <a:t>(&amp;</a:t>
            </a:r>
            <a:r>
              <a:rPr lang="fr-FR" dirty="0" err="1" smtClean="0">
                <a:latin typeface="Courier New" panose="02070309020205020404" pitchFamily="49" charset="0"/>
                <a:ea typeface="ＭＳ Ｐゴシック" pitchFamily="34" charset="-128"/>
                <a:cs typeface="Courier New" panose="02070309020205020404" pitchFamily="49" charset="0"/>
              </a:rPr>
              <a:t>mtx</a:t>
            </a:r>
            <a:r>
              <a:rPr lang="fr-FR" dirty="0" smtClean="0">
                <a:latin typeface="Courier New" panose="02070309020205020404" pitchFamily="49" charset="0"/>
                <a:ea typeface="ＭＳ Ｐゴシック" pitchFamily="34" charset="-128"/>
                <a:cs typeface="Courier New" panose="02070309020205020404" pitchFamily="49" charset="0"/>
              </a:rPr>
              <a:t>, NULL);</a:t>
            </a:r>
          </a:p>
          <a:p>
            <a:pPr algn="just">
              <a:defRPr/>
            </a:pP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pthread_mutex_lock</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(&amp;</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mtx</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x = x + 1;</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pthread_mutex_unlock</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(&amp;</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mtx</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p:txBody>
      </p:sp>
      <p:sp>
        <p:nvSpPr>
          <p:cNvPr id="3" name="ZoneTexte 2"/>
          <p:cNvSpPr txBox="1"/>
          <p:nvPr/>
        </p:nvSpPr>
        <p:spPr>
          <a:xfrm>
            <a:off x="1576522" y="2679923"/>
            <a:ext cx="1095172" cy="369332"/>
          </a:xfrm>
          <a:prstGeom prst="rect">
            <a:avLst/>
          </a:prstGeom>
          <a:noFill/>
        </p:spPr>
        <p:txBody>
          <a:bodyPr wrap="none" rtlCol="0">
            <a:spAutoFit/>
          </a:bodyPr>
          <a:lstStyle/>
          <a:p>
            <a:r>
              <a:rPr lang="fr-FR" dirty="0" err="1" smtClean="0"/>
              <a:t>OpenMP</a:t>
            </a:r>
            <a:endParaRPr lang="fr-FR" dirty="0"/>
          </a:p>
        </p:txBody>
      </p:sp>
      <p:sp>
        <p:nvSpPr>
          <p:cNvPr id="9" name="ZoneTexte 8"/>
          <p:cNvSpPr txBox="1"/>
          <p:nvPr/>
        </p:nvSpPr>
        <p:spPr>
          <a:xfrm>
            <a:off x="6141754" y="1959078"/>
            <a:ext cx="748923" cy="369332"/>
          </a:xfrm>
          <a:prstGeom prst="rect">
            <a:avLst/>
          </a:prstGeom>
          <a:noFill/>
        </p:spPr>
        <p:txBody>
          <a:bodyPr wrap="none" rtlCol="0">
            <a:spAutoFit/>
          </a:bodyPr>
          <a:lstStyle/>
          <a:p>
            <a:r>
              <a:rPr lang="fr-FR" dirty="0" smtClean="0"/>
              <a:t>Posix</a:t>
            </a:r>
            <a:endParaRPr lang="fr-FR" dirty="0"/>
          </a:p>
        </p:txBody>
      </p:sp>
      <p:sp>
        <p:nvSpPr>
          <p:cNvPr id="10" name="ZoneTexte 9"/>
          <p:cNvSpPr txBox="1"/>
          <p:nvPr/>
        </p:nvSpPr>
        <p:spPr>
          <a:xfrm>
            <a:off x="1296872" y="5660896"/>
            <a:ext cx="6166816" cy="369332"/>
          </a:xfrm>
          <a:prstGeom prst="rect">
            <a:avLst/>
          </a:prstGeom>
          <a:noFill/>
        </p:spPr>
        <p:txBody>
          <a:bodyPr wrap="none" rtlCol="0">
            <a:spAutoFit/>
          </a:bodyPr>
          <a:lstStyle/>
          <a:p>
            <a:r>
              <a:rPr lang="fr-FR" dirty="0" smtClean="0">
                <a:latin typeface="+mn-lt"/>
              </a:rPr>
              <a:t>It </a:t>
            </a:r>
            <a:r>
              <a:rPr lang="fr-FR" dirty="0" err="1" smtClean="0">
                <a:latin typeface="+mn-lt"/>
              </a:rPr>
              <a:t>works</a:t>
            </a:r>
            <a:r>
              <a:rPr lang="fr-FR" dirty="0" smtClean="0">
                <a:latin typeface="+mn-lt"/>
              </a:rPr>
              <a:t> </a:t>
            </a:r>
            <a:r>
              <a:rPr lang="fr-FR" dirty="0" err="1" smtClean="0">
                <a:latin typeface="+mn-lt"/>
              </a:rPr>
              <a:t>because</a:t>
            </a:r>
            <a:r>
              <a:rPr lang="fr-FR" dirty="0" smtClean="0">
                <a:latin typeface="+mn-lt"/>
              </a:rPr>
              <a:t> all </a:t>
            </a:r>
            <a:r>
              <a:rPr lang="fr-FR" dirty="0" err="1" smtClean="0">
                <a:latin typeface="+mn-lt"/>
              </a:rPr>
              <a:t>pthread</a:t>
            </a:r>
            <a:r>
              <a:rPr lang="fr-FR" dirty="0" smtClean="0">
                <a:latin typeface="+mn-lt"/>
              </a:rPr>
              <a:t>*() </a:t>
            </a:r>
            <a:r>
              <a:rPr lang="fr-FR" dirty="0" err="1" smtClean="0">
                <a:latin typeface="+mn-lt"/>
              </a:rPr>
              <a:t>imply</a:t>
            </a:r>
            <a:r>
              <a:rPr lang="fr-FR" dirty="0" smtClean="0">
                <a:latin typeface="+mn-lt"/>
              </a:rPr>
              <a:t> an </a:t>
            </a:r>
            <a:r>
              <a:rPr lang="fr-FR" dirty="0" err="1" smtClean="0">
                <a:latin typeface="+mn-lt"/>
              </a:rPr>
              <a:t>automatic</a:t>
            </a:r>
            <a:r>
              <a:rPr lang="fr-FR" dirty="0" smtClean="0">
                <a:latin typeface="+mn-lt"/>
              </a:rPr>
              <a:t> cache flush().</a:t>
            </a:r>
            <a:endParaRPr lang="fr-FR" dirty="0">
              <a:latin typeface="+mn-lt"/>
            </a:endParaRPr>
          </a:p>
        </p:txBody>
      </p:sp>
      <p:cxnSp>
        <p:nvCxnSpPr>
          <p:cNvPr id="11" name="Connecteur droit avec flèche 10"/>
          <p:cNvCxnSpPr/>
          <p:nvPr/>
        </p:nvCxnSpPr>
        <p:spPr>
          <a:xfrm flipV="1">
            <a:off x="4499992" y="3577786"/>
            <a:ext cx="2147671" cy="1979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7" idx="2"/>
          </p:cNvCxnSpPr>
          <p:nvPr/>
        </p:nvCxnSpPr>
        <p:spPr>
          <a:xfrm flipV="1">
            <a:off x="4499992" y="4981396"/>
            <a:ext cx="2147671" cy="57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18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POSIX 1.c</a:t>
            </a:r>
            <a:br>
              <a:rPr lang="fr-FR" sz="2800" dirty="0" smtClean="0"/>
            </a:br>
            <a:r>
              <a:rPr lang="fr-FR" sz="2800" dirty="0" err="1" smtClean="0">
                <a:latin typeface="Courier New" panose="02070309020205020404" pitchFamily="49" charset="0"/>
                <a:cs typeface="Courier New" panose="02070309020205020404" pitchFamily="49" charset="0"/>
              </a:rPr>
              <a:t>barrier</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41</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216088" y="4597970"/>
            <a:ext cx="2800782" cy="369332"/>
          </a:xfrm>
          <a:prstGeom prst="rect">
            <a:avLst/>
          </a:prstGeom>
          <a:ln>
            <a:solidFill>
              <a:schemeClr val="accent1"/>
            </a:solidFill>
          </a:ln>
        </p:spPr>
        <p:txBody>
          <a:bodyPr wrap="square">
            <a:spAutoFit/>
          </a:bodyPr>
          <a:lstStyle/>
          <a:p>
            <a:pPr algn="just">
              <a:defRPr/>
            </a:pP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pragma</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barrier</a:t>
            </a:r>
            <a:endPar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endParaRPr>
          </a:p>
        </p:txBody>
      </p:sp>
      <p:sp>
        <p:nvSpPr>
          <p:cNvPr id="7" name="Rectangle 6"/>
          <p:cNvSpPr/>
          <p:nvPr/>
        </p:nvSpPr>
        <p:spPr>
          <a:xfrm>
            <a:off x="3096408" y="3212976"/>
            <a:ext cx="5811848" cy="1754326"/>
          </a:xfrm>
          <a:prstGeom prst="rect">
            <a:avLst/>
          </a:prstGeom>
          <a:ln>
            <a:solidFill>
              <a:schemeClr val="accent1"/>
            </a:solidFill>
          </a:ln>
        </p:spPr>
        <p:txBody>
          <a:bodyPr wrap="square">
            <a:spAutoFit/>
          </a:bodyPr>
          <a:lstStyle/>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pthread_barrier_t</a:t>
            </a:r>
            <a:r>
              <a:rPr lang="fr-FR" dirty="0" smtClean="0">
                <a:latin typeface="Courier New" panose="02070309020205020404" pitchFamily="49" charset="0"/>
                <a:ea typeface="ＭＳ Ｐゴシック" pitchFamily="34" charset="-128"/>
                <a:cs typeface="Courier New" panose="02070309020205020404" pitchFamily="49" charset="0"/>
              </a:rPr>
              <a:t> bar;</a:t>
            </a: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pthread_barrier_init</a:t>
            </a:r>
            <a:r>
              <a:rPr lang="fr-FR" dirty="0" smtClean="0">
                <a:latin typeface="Courier New" panose="02070309020205020404" pitchFamily="49" charset="0"/>
                <a:ea typeface="ＭＳ Ｐゴシック" pitchFamily="34" charset="-128"/>
                <a:cs typeface="Courier New" panose="02070309020205020404" pitchFamily="49" charset="0"/>
              </a:rPr>
              <a:t>(&amp;</a:t>
            </a:r>
            <a:r>
              <a:rPr lang="fr-FR" dirty="0" err="1" smtClean="0">
                <a:latin typeface="Courier New" panose="02070309020205020404" pitchFamily="49" charset="0"/>
                <a:ea typeface="ＭＳ Ｐゴシック" pitchFamily="34" charset="-128"/>
                <a:cs typeface="Courier New" panose="02070309020205020404" pitchFamily="49" charset="0"/>
              </a:rPr>
              <a:t>bar,NULL,threads</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pthread_barrier_wait</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(&amp;bar);</a:t>
            </a:r>
            <a:endParaRPr lang="fr-FR" dirty="0">
              <a:solidFill>
                <a:srgbClr val="FF0000"/>
              </a:solidFill>
              <a:latin typeface="Courier New" panose="02070309020205020404" pitchFamily="49" charset="0"/>
              <a:ea typeface="ＭＳ Ｐゴシック" pitchFamily="34" charset="-128"/>
              <a:cs typeface="Courier New" panose="02070309020205020404" pitchFamily="49" charset="0"/>
            </a:endParaRPr>
          </a:p>
        </p:txBody>
      </p:sp>
      <p:sp>
        <p:nvSpPr>
          <p:cNvPr id="3" name="ZoneTexte 2"/>
          <p:cNvSpPr txBox="1"/>
          <p:nvPr/>
        </p:nvSpPr>
        <p:spPr>
          <a:xfrm>
            <a:off x="1068893" y="4176903"/>
            <a:ext cx="1095172" cy="369332"/>
          </a:xfrm>
          <a:prstGeom prst="rect">
            <a:avLst/>
          </a:prstGeom>
          <a:noFill/>
        </p:spPr>
        <p:txBody>
          <a:bodyPr wrap="none" rtlCol="0">
            <a:spAutoFit/>
          </a:bodyPr>
          <a:lstStyle/>
          <a:p>
            <a:r>
              <a:rPr lang="fr-FR" dirty="0" err="1" smtClean="0"/>
              <a:t>OpenMP</a:t>
            </a:r>
            <a:endParaRPr lang="fr-FR" dirty="0"/>
          </a:p>
        </p:txBody>
      </p:sp>
      <p:sp>
        <p:nvSpPr>
          <p:cNvPr id="9" name="ZoneTexte 8"/>
          <p:cNvSpPr txBox="1"/>
          <p:nvPr/>
        </p:nvSpPr>
        <p:spPr>
          <a:xfrm>
            <a:off x="5253409" y="2718479"/>
            <a:ext cx="748923" cy="369332"/>
          </a:xfrm>
          <a:prstGeom prst="rect">
            <a:avLst/>
          </a:prstGeom>
          <a:noFill/>
        </p:spPr>
        <p:txBody>
          <a:bodyPr wrap="none" rtlCol="0">
            <a:spAutoFit/>
          </a:bodyPr>
          <a:lstStyle/>
          <a:p>
            <a:r>
              <a:rPr lang="fr-FR" dirty="0" smtClean="0"/>
              <a:t>Posix</a:t>
            </a:r>
            <a:endParaRPr lang="fr-FR" dirty="0"/>
          </a:p>
        </p:txBody>
      </p:sp>
    </p:spTree>
    <p:extLst>
      <p:ext uri="{BB962C8B-B14F-4D97-AF65-F5344CB8AC3E}">
        <p14:creationId xmlns:p14="http://schemas.microsoft.com/office/powerpoint/2010/main" val="1840847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a:t>POSIX 1.c</a:t>
            </a:r>
            <a:br>
              <a:rPr lang="fr-FR" sz="2800" dirty="0"/>
            </a:br>
            <a:r>
              <a:rPr lang="fr-FR" sz="2800" dirty="0" smtClean="0">
                <a:latin typeface="Courier New" panose="02070309020205020404" pitchFamily="49" charset="0"/>
                <a:cs typeface="Courier New" panose="02070309020205020404" pitchFamily="49" charset="0"/>
              </a:rPr>
              <a:t>How to </a:t>
            </a:r>
            <a:r>
              <a:rPr lang="fr-FR" sz="2800" dirty="0" err="1" smtClean="0">
                <a:latin typeface="Courier New" panose="02070309020205020404" pitchFamily="49" charset="0"/>
                <a:cs typeface="Courier New" panose="02070309020205020404" pitchFamily="49" charset="0"/>
              </a:rPr>
              <a:t>write</a:t>
            </a:r>
            <a:r>
              <a:rPr lang="fr-FR" sz="2800" dirty="0" smtClean="0">
                <a:latin typeface="Courier New" panose="02070309020205020404" pitchFamily="49" charset="0"/>
                <a:cs typeface="Courier New" panose="02070309020205020404" pitchFamily="49" charset="0"/>
              </a:rPr>
              <a:t> a code </a:t>
            </a:r>
            <a:r>
              <a:rPr lang="fr-FR" sz="2800" dirty="0" err="1" smtClean="0">
                <a:latin typeface="Courier New" panose="02070309020205020404" pitchFamily="49" charset="0"/>
                <a:cs typeface="Courier New" panose="02070309020205020404" pitchFamily="49" charset="0"/>
              </a:rPr>
              <a:t>whose</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behaviour</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depends</a:t>
            </a:r>
            <a:r>
              <a:rPr lang="fr-FR" sz="2800" dirty="0" smtClean="0">
                <a:latin typeface="Courier New" panose="02070309020205020404" pitchFamily="49" charset="0"/>
                <a:cs typeface="Courier New" panose="02070309020205020404" pitchFamily="49" charset="0"/>
              </a:rPr>
              <a:t> on the </a:t>
            </a:r>
            <a:r>
              <a:rPr lang="fr-FR" sz="2800" dirty="0" err="1" smtClean="0">
                <a:latin typeface="Courier New" panose="02070309020205020404" pitchFamily="49" charset="0"/>
                <a:cs typeface="Courier New" panose="02070309020205020404" pitchFamily="49" charset="0"/>
              </a:rPr>
              <a:t>thread’s</a:t>
            </a:r>
            <a:r>
              <a:rPr lang="fr-FR" sz="2800" dirty="0" smtClean="0">
                <a:latin typeface="Courier New" panose="02070309020205020404" pitchFamily="49" charset="0"/>
                <a:cs typeface="Courier New" panose="02070309020205020404" pitchFamily="49" charset="0"/>
              </a:rPr>
              <a:t> ID ?</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42</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1331640" y="1888212"/>
            <a:ext cx="6336704" cy="3416320"/>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THREADS 16</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SLOTS_PER_THREAD 1000</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SIZE (THREADS * SLOTS_PER_THREAD)</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T[SIZE];</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v</a:t>
            </a:r>
            <a:r>
              <a:rPr lang="fr-FR" dirty="0" err="1" smtClean="0">
                <a:latin typeface="Courier New" panose="02070309020205020404" pitchFamily="49" charset="0"/>
                <a:ea typeface="ＭＳ Ｐゴシック" pitchFamily="34" charset="-128"/>
                <a:cs typeface="Courier New" panose="02070309020205020404" pitchFamily="49" charset="0"/>
              </a:rPr>
              <a:t>oid</a:t>
            </a:r>
            <a:r>
              <a:rPr lang="fr-FR" dirty="0" smtClean="0">
                <a:latin typeface="Courier New" panose="02070309020205020404" pitchFamily="49" charset="0"/>
                <a:ea typeface="ＭＳ Ｐゴシック" pitchFamily="34" charset="-128"/>
                <a:cs typeface="Courier New" panose="02070309020205020404" pitchFamily="49" charset="0"/>
              </a:rPr>
              <a:t> *job(</a:t>
            </a:r>
            <a:r>
              <a:rPr lang="fr-FR" dirty="0" err="1" smtClean="0">
                <a:latin typeface="Courier New" panose="02070309020205020404" pitchFamily="49" charset="0"/>
                <a:ea typeface="ＭＳ Ｐゴシック" pitchFamily="34" charset="-128"/>
                <a:cs typeface="Courier New" panose="02070309020205020404" pitchFamily="49" charset="0"/>
              </a:rPr>
              <a:t>void</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addr</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pthread_t</a:t>
            </a:r>
            <a:r>
              <a:rPr lang="fr-FR" dirty="0" smtClean="0">
                <a:latin typeface="Courier New" panose="02070309020205020404" pitchFamily="49" charset="0"/>
                <a:ea typeface="ＭＳ Ｐゴシック" pitchFamily="34" charset="-128"/>
                <a:cs typeface="Courier New" panose="02070309020205020404" pitchFamily="49" charset="0"/>
              </a:rPr>
              <a:t> thread =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pthread_self</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*base = T + thread * SLOTS_PER_THREAD;</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i; for(i=0; i&lt;SLOTS_PER_THREAD; i++)</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base[i] = f();</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p:txBody>
      </p:sp>
      <p:sp>
        <p:nvSpPr>
          <p:cNvPr id="20" name="Rectangle 19"/>
          <p:cNvSpPr/>
          <p:nvPr/>
        </p:nvSpPr>
        <p:spPr>
          <a:xfrm>
            <a:off x="683568" y="5775106"/>
            <a:ext cx="7344816" cy="369332"/>
          </a:xfrm>
          <a:prstGeom prst="rect">
            <a:avLst/>
          </a:prstGeom>
          <a:ln>
            <a:noFill/>
          </a:ln>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Each</a:t>
            </a:r>
            <a:r>
              <a:rPr lang="fr-FR" dirty="0" smtClean="0">
                <a:latin typeface="+mn-lt"/>
                <a:ea typeface="ＭＳ Ｐゴシック" pitchFamily="34" charset="-128"/>
                <a:cs typeface="Courier New" panose="02070309020205020404" pitchFamily="49" charset="0"/>
              </a:rPr>
              <a:t> thread (</a:t>
            </a:r>
            <a:r>
              <a:rPr lang="fr-FR" dirty="0" err="1" smtClean="0">
                <a:latin typeface="+mn-lt"/>
                <a:ea typeface="ＭＳ Ｐゴシック" pitchFamily="34" charset="-128"/>
                <a:cs typeface="Courier New" panose="02070309020205020404" pitchFamily="49" charset="0"/>
              </a:rPr>
              <a:t>numbered</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from</a:t>
            </a:r>
            <a:r>
              <a:rPr lang="fr-FR" dirty="0" smtClean="0">
                <a:latin typeface="+mn-lt"/>
                <a:ea typeface="ＭＳ Ｐゴシック" pitchFamily="34" charset="-128"/>
                <a:cs typeface="Courier New" panose="02070309020205020404" pitchFamily="49" charset="0"/>
              </a:rPr>
              <a:t> 0 to N-1) </a:t>
            </a:r>
            <a:r>
              <a:rPr lang="fr-FR" dirty="0" err="1" smtClean="0">
                <a:latin typeface="+mn-lt"/>
                <a:ea typeface="ＭＳ Ｐゴシック" pitchFamily="34" charset="-128"/>
                <a:cs typeface="Courier New" panose="02070309020205020404" pitchFamily="49" charset="0"/>
              </a:rPr>
              <a:t>will</a:t>
            </a:r>
            <a:r>
              <a:rPr lang="fr-FR" dirty="0" smtClean="0">
                <a:latin typeface="+mn-lt"/>
                <a:ea typeface="ＭＳ Ｐゴシック" pitchFamily="34" charset="-128"/>
                <a:cs typeface="Courier New" panose="02070309020205020404" pitchFamily="49" charset="0"/>
              </a:rPr>
              <a:t> </a:t>
            </a:r>
            <a:r>
              <a:rPr lang="fr-FR" dirty="0" err="1" smtClean="0">
                <a:latin typeface="+mn-lt"/>
                <a:ea typeface="ＭＳ Ｐゴシック" pitchFamily="34" charset="-128"/>
                <a:cs typeface="Courier New" panose="02070309020205020404" pitchFamily="49" charset="0"/>
              </a:rPr>
              <a:t>compute</a:t>
            </a:r>
            <a:r>
              <a:rPr lang="fr-FR" dirty="0" smtClean="0">
                <a:latin typeface="+mn-lt"/>
                <a:ea typeface="ＭＳ Ｐゴシック" pitchFamily="34" charset="-128"/>
                <a:cs typeface="Courier New" panose="02070309020205020404" pitchFamily="49" charset="0"/>
              </a:rPr>
              <a:t> a range of values for  T.</a:t>
            </a:r>
            <a:endParaRPr lang="fr-FR" dirty="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3799317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Posix</a:t>
            </a:r>
            <a:br>
              <a:rPr lang="fr-FR" sz="2800" dirty="0" smtClean="0"/>
            </a:br>
            <a:r>
              <a:rPr lang="fr-FR" sz="2800" dirty="0"/>
              <a:t>Conclusion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43</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642392" y="2780928"/>
            <a:ext cx="7859216" cy="2585323"/>
          </a:xfrm>
          <a:prstGeom prst="rect">
            <a:avLst/>
          </a:prstGeom>
        </p:spPr>
        <p:txBody>
          <a:bodyPr wrap="square">
            <a:spAutoFit/>
          </a:bodyPr>
          <a:lstStyle/>
          <a:p>
            <a:pPr algn="just"/>
            <a:r>
              <a:rPr lang="fr-FR" dirty="0" smtClean="0">
                <a:latin typeface="+mn-lt"/>
              </a:rPr>
              <a:t>All </a:t>
            </a:r>
            <a:r>
              <a:rPr lang="fr-FR" dirty="0" err="1" smtClean="0">
                <a:latin typeface="+mn-lt"/>
              </a:rPr>
              <a:t>parallelism</a:t>
            </a:r>
            <a:r>
              <a:rPr lang="fr-FR" dirty="0" smtClean="0">
                <a:latin typeface="+mn-lt"/>
              </a:rPr>
              <a:t> </a:t>
            </a:r>
            <a:r>
              <a:rPr lang="fr-FR" dirty="0" err="1" smtClean="0">
                <a:latin typeface="+mn-lt"/>
              </a:rPr>
              <a:t>is</a:t>
            </a:r>
            <a:r>
              <a:rPr lang="fr-FR" dirty="0" smtClean="0">
                <a:latin typeface="+mn-lt"/>
              </a:rPr>
              <a:t> explicit and </a:t>
            </a:r>
            <a:r>
              <a:rPr lang="fr-FR" dirty="0" err="1" smtClean="0">
                <a:latin typeface="+mn-lt"/>
              </a:rPr>
              <a:t>under</a:t>
            </a:r>
            <a:r>
              <a:rPr lang="fr-FR" dirty="0" smtClean="0">
                <a:latin typeface="+mn-lt"/>
              </a:rPr>
              <a:t> </a:t>
            </a:r>
            <a:r>
              <a:rPr lang="fr-FR" dirty="0" err="1" smtClean="0">
                <a:latin typeface="+mn-lt"/>
              </a:rPr>
              <a:t>user’s</a:t>
            </a:r>
            <a:r>
              <a:rPr lang="fr-FR" dirty="0" smtClean="0">
                <a:latin typeface="+mn-lt"/>
              </a:rPr>
              <a:t> </a:t>
            </a:r>
            <a:r>
              <a:rPr lang="fr-FR" dirty="0" err="1" smtClean="0">
                <a:latin typeface="+mn-lt"/>
              </a:rPr>
              <a:t>will</a:t>
            </a:r>
            <a:r>
              <a:rPr lang="fr-FR" dirty="0" smtClean="0">
                <a:latin typeface="+mn-lt"/>
              </a:rPr>
              <a:t>.</a:t>
            </a:r>
          </a:p>
          <a:p>
            <a:pPr algn="just"/>
            <a:endParaRPr lang="fr-FR" dirty="0">
              <a:latin typeface="+mn-lt"/>
            </a:endParaRPr>
          </a:p>
          <a:p>
            <a:pPr algn="just"/>
            <a:r>
              <a:rPr lang="fr-FR" dirty="0" smtClean="0">
                <a:latin typeface="+mn-lt"/>
              </a:rPr>
              <a:t>Stable, </a:t>
            </a:r>
            <a:r>
              <a:rPr lang="fr-FR" dirty="0" err="1" smtClean="0">
                <a:latin typeface="+mn-lt"/>
              </a:rPr>
              <a:t>very</a:t>
            </a:r>
            <a:r>
              <a:rPr lang="fr-FR" dirty="0" smtClean="0">
                <a:latin typeface="+mn-lt"/>
              </a:rPr>
              <a:t> </a:t>
            </a:r>
            <a:r>
              <a:rPr lang="fr-FR" dirty="0" err="1" smtClean="0">
                <a:latin typeface="+mn-lt"/>
              </a:rPr>
              <a:t>common</a:t>
            </a:r>
            <a:r>
              <a:rPr lang="fr-FR" dirty="0" smtClean="0">
                <a:latin typeface="+mn-lt"/>
              </a:rPr>
              <a:t>.</a:t>
            </a:r>
          </a:p>
          <a:p>
            <a:pPr algn="just"/>
            <a:endParaRPr lang="fr-FR" dirty="0">
              <a:latin typeface="+mn-lt"/>
            </a:endParaRPr>
          </a:p>
          <a:p>
            <a:pPr algn="just"/>
            <a:r>
              <a:rPr lang="fr-FR" dirty="0" smtClean="0">
                <a:latin typeface="+mn-lt"/>
              </a:rPr>
              <a:t>Relies on a </a:t>
            </a:r>
            <a:r>
              <a:rPr lang="fr-FR" dirty="0" err="1" smtClean="0">
                <a:latin typeface="+mn-lt"/>
              </a:rPr>
              <a:t>shared</a:t>
            </a:r>
            <a:r>
              <a:rPr lang="fr-FR" dirty="0" smtClean="0">
                <a:latin typeface="+mn-lt"/>
              </a:rPr>
              <a:t> memory concept.</a:t>
            </a:r>
          </a:p>
          <a:p>
            <a:pPr algn="just"/>
            <a:endParaRPr lang="fr-FR" dirty="0">
              <a:latin typeface="+mn-lt"/>
            </a:endParaRPr>
          </a:p>
          <a:p>
            <a:pPr algn="just"/>
            <a:r>
              <a:rPr lang="fr-FR" dirty="0" smtClean="0">
                <a:latin typeface="+mn-lt"/>
              </a:rPr>
              <a:t>Danger </a:t>
            </a:r>
            <a:r>
              <a:rPr lang="fr-FR" dirty="0" err="1" smtClean="0">
                <a:latin typeface="+mn-lt"/>
              </a:rPr>
              <a:t>is</a:t>
            </a:r>
            <a:r>
              <a:rPr lang="fr-FR" dirty="0" smtClean="0">
                <a:latin typeface="+mn-lt"/>
              </a:rPr>
              <a:t> about data </a:t>
            </a:r>
            <a:r>
              <a:rPr lang="fr-FR" dirty="0" err="1" smtClean="0">
                <a:latin typeface="+mn-lt"/>
              </a:rPr>
              <a:t>consistency</a:t>
            </a:r>
            <a:r>
              <a:rPr lang="fr-FR" dirty="0" smtClean="0">
                <a:latin typeface="+mn-lt"/>
              </a:rPr>
              <a:t> (caches flushes </a:t>
            </a:r>
            <a:r>
              <a:rPr lang="fr-FR" dirty="0" err="1" smtClean="0">
                <a:latin typeface="+mn-lt"/>
              </a:rPr>
              <a:t>needed</a:t>
            </a:r>
            <a:r>
              <a:rPr lang="fr-FR" dirty="0">
                <a:latin typeface="+mn-lt"/>
              </a:rPr>
              <a:t> </a:t>
            </a:r>
            <a:r>
              <a:rPr lang="fr-FR" dirty="0" smtClean="0">
                <a:latin typeface="+mn-lt"/>
              </a:rPr>
              <a:t>and user-</a:t>
            </a:r>
            <a:r>
              <a:rPr lang="fr-FR" dirty="0" err="1" smtClean="0">
                <a:latin typeface="+mn-lt"/>
              </a:rPr>
              <a:t>driven</a:t>
            </a:r>
            <a:r>
              <a:rPr lang="fr-FR" dirty="0" smtClean="0">
                <a:latin typeface="+mn-lt"/>
              </a:rPr>
              <a:t>)</a:t>
            </a:r>
          </a:p>
          <a:p>
            <a:pPr algn="just"/>
            <a:endParaRPr lang="fr-FR" dirty="0" smtClean="0">
              <a:latin typeface="+mn-lt"/>
            </a:endParaRPr>
          </a:p>
          <a:p>
            <a:pPr algn="just"/>
            <a:r>
              <a:rPr lang="fr-FR" dirty="0" smtClean="0">
                <a:latin typeface="+mn-lt"/>
              </a:rPr>
              <a:t>Danger </a:t>
            </a:r>
            <a:r>
              <a:rPr lang="fr-FR" dirty="0" err="1" smtClean="0">
                <a:latin typeface="+mn-lt"/>
              </a:rPr>
              <a:t>is</a:t>
            </a:r>
            <a:r>
              <a:rPr lang="fr-FR" dirty="0" smtClean="0">
                <a:latin typeface="+mn-lt"/>
              </a:rPr>
              <a:t> </a:t>
            </a:r>
            <a:r>
              <a:rPr lang="fr-FR" dirty="0" err="1" smtClean="0">
                <a:latin typeface="+mn-lt"/>
              </a:rPr>
              <a:t>also</a:t>
            </a:r>
            <a:r>
              <a:rPr lang="fr-FR" dirty="0" smtClean="0">
                <a:latin typeface="+mn-lt"/>
              </a:rPr>
              <a:t> about race conditions.</a:t>
            </a:r>
            <a:endParaRPr lang="fr-FR" dirty="0">
              <a:latin typeface="+mn-lt"/>
            </a:endParaRPr>
          </a:p>
        </p:txBody>
      </p:sp>
    </p:spTree>
    <p:extLst>
      <p:ext uri="{BB962C8B-B14F-4D97-AF65-F5344CB8AC3E}">
        <p14:creationId xmlns:p14="http://schemas.microsoft.com/office/powerpoint/2010/main" val="2079367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algn="l"/>
            <a:r>
              <a:rPr lang="fr-FR" sz="2800" dirty="0" smtClean="0"/>
              <a:t>    </a:t>
            </a:r>
            <a:r>
              <a:rPr lang="fr-FR" sz="2800" dirty="0" err="1" smtClean="0"/>
              <a:t>OpenCL</a:t>
            </a:r>
            <a:r>
              <a:rPr lang="fr-FR" sz="2800" dirty="0" smtClean="0"/>
              <a:t> (</a:t>
            </a:r>
            <a:r>
              <a:rPr lang="fr-FR" sz="2800" dirty="0" err="1" smtClean="0"/>
              <a:t>initiated</a:t>
            </a:r>
            <a:r>
              <a:rPr lang="fr-FR" sz="2800" dirty="0" smtClean="0"/>
              <a:t> by Apple, 2008)</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44</a:t>
            </a:fld>
            <a:endParaRPr lang="es-ES"/>
          </a:p>
        </p:txBody>
      </p:sp>
      <p:sp>
        <p:nvSpPr>
          <p:cNvPr id="11" name="1 Título"/>
          <p:cNvSpPr txBox="1">
            <a:spLocks/>
          </p:cNvSpPr>
          <p:nvPr/>
        </p:nvSpPr>
        <p:spPr bwMode="auto">
          <a:xfrm>
            <a:off x="234280" y="1844824"/>
            <a:ext cx="8586191" cy="42484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fr-FR" dirty="0" smtClean="0">
                <a:latin typeface="+mn-lt"/>
                <a:ea typeface="ＭＳ Ｐゴシック" pitchFamily="34" charset="-128"/>
                <a:cs typeface="+mj-cs"/>
              </a:rPr>
              <a:t>Scope: </a:t>
            </a:r>
          </a:p>
          <a:p>
            <a:pPr algn="just">
              <a:defRPr/>
            </a:pPr>
            <a:endParaRPr lang="fr-FR" dirty="0">
              <a:latin typeface="+mn-lt"/>
              <a:ea typeface="ＭＳ Ｐゴシック" pitchFamily="34" charset="-128"/>
              <a:cs typeface="+mj-cs"/>
            </a:endParaRPr>
          </a:p>
          <a:p>
            <a:pPr algn="just"/>
            <a:r>
              <a:rPr lang="en-US" i="1" dirty="0">
                <a:latin typeface="+mn-lt"/>
              </a:rPr>
              <a:t>The open standard for parallel </a:t>
            </a:r>
            <a:r>
              <a:rPr lang="en-US" i="1" dirty="0">
                <a:solidFill>
                  <a:srgbClr val="FF0000"/>
                </a:solidFill>
                <a:latin typeface="+mn-lt"/>
              </a:rPr>
              <a:t>programming of heterogeneous </a:t>
            </a:r>
            <a:r>
              <a:rPr lang="en-US" i="1" dirty="0" smtClean="0">
                <a:solidFill>
                  <a:srgbClr val="FF0000"/>
                </a:solidFill>
                <a:latin typeface="+mn-lt"/>
              </a:rPr>
              <a:t>systems</a:t>
            </a:r>
            <a:r>
              <a:rPr lang="en-US" i="1" dirty="0" smtClean="0">
                <a:latin typeface="+mn-lt"/>
              </a:rPr>
              <a:t>. </a:t>
            </a:r>
            <a:r>
              <a:rPr lang="en-US" i="1" dirty="0" err="1" smtClean="0">
                <a:latin typeface="+mn-lt"/>
              </a:rPr>
              <a:t>OpenCL</a:t>
            </a:r>
            <a:r>
              <a:rPr lang="en-US" i="1" dirty="0">
                <a:latin typeface="+mn-lt"/>
              </a:rPr>
              <a:t>™ (Open Computing Language) is the open, royalty-free standard for cross-platform, </a:t>
            </a:r>
            <a:r>
              <a:rPr lang="en-US" i="1" dirty="0">
                <a:solidFill>
                  <a:srgbClr val="FF0000"/>
                </a:solidFill>
                <a:latin typeface="+mn-lt"/>
              </a:rPr>
              <a:t>parallel programming of diverse processors</a:t>
            </a:r>
            <a:r>
              <a:rPr lang="en-US" i="1" dirty="0">
                <a:latin typeface="+mn-lt"/>
              </a:rPr>
              <a:t> found in personal computers, servers, mobile devices and embedded platforms. </a:t>
            </a:r>
            <a:r>
              <a:rPr lang="en-US" i="1" dirty="0" err="1">
                <a:latin typeface="+mn-lt"/>
              </a:rPr>
              <a:t>OpenCL</a:t>
            </a:r>
            <a:r>
              <a:rPr lang="en-US" i="1" dirty="0">
                <a:latin typeface="+mn-lt"/>
              </a:rPr>
              <a:t> greatly improves the speed and responsiveness of a wide spectrum of applications in numerous market categories from gaming and entertainment to scientific and medical software.</a:t>
            </a:r>
          </a:p>
          <a:p>
            <a:pPr algn="just">
              <a:defRPr/>
            </a:pPr>
            <a:endParaRPr lang="fr-FR" dirty="0">
              <a:latin typeface="+mn-lt"/>
              <a:ea typeface="ＭＳ Ｐゴシック" pitchFamily="34" charset="-128"/>
              <a:cs typeface="+mj-cs"/>
            </a:endParaRPr>
          </a:p>
          <a:p>
            <a:pPr algn="just">
              <a:defRPr/>
            </a:pPr>
            <a:r>
              <a:rPr lang="fr-FR" dirty="0" err="1" smtClean="0">
                <a:latin typeface="+mn-lt"/>
                <a:ea typeface="ＭＳ Ｐゴシック" pitchFamily="34" charset="-128"/>
                <a:cs typeface="+mj-cs"/>
              </a:rPr>
              <a:t>Refs</a:t>
            </a:r>
            <a:r>
              <a:rPr lang="fr-FR" dirty="0" smtClean="0">
                <a:latin typeface="+mn-lt"/>
                <a:ea typeface="ＭＳ Ｐゴシック" pitchFamily="34" charset="-128"/>
                <a:cs typeface="+mj-cs"/>
              </a:rPr>
              <a:t>:</a:t>
            </a:r>
          </a:p>
          <a:p>
            <a:pPr algn="just">
              <a:defRPr/>
            </a:pPr>
            <a:r>
              <a:rPr lang="fr-FR" dirty="0">
                <a:latin typeface="+mn-lt"/>
                <a:ea typeface="ＭＳ Ｐゴシック" pitchFamily="34" charset="-128"/>
                <a:cs typeface="+mj-cs"/>
              </a:rPr>
              <a:t> </a:t>
            </a:r>
            <a:r>
              <a:rPr lang="fr-FR" dirty="0" smtClean="0">
                <a:latin typeface="+mn-lt"/>
                <a:ea typeface="ＭＳ Ｐゴシック" pitchFamily="34" charset="-128"/>
                <a:cs typeface="+mj-cs"/>
              </a:rPr>
              <a:t>       </a:t>
            </a:r>
            <a:r>
              <a:rPr lang="fr-FR" dirty="0">
                <a:latin typeface="+mn-lt"/>
                <a:ea typeface="ＭＳ Ｐゴシック" pitchFamily="34" charset="-128"/>
              </a:rPr>
              <a:t>https://www.khronos.org/opencl/</a:t>
            </a:r>
            <a:r>
              <a:rPr lang="fr-FR" dirty="0" smtClean="0">
                <a:latin typeface="+mn-lt"/>
                <a:ea typeface="ＭＳ Ｐゴシック" pitchFamily="34" charset="-128"/>
              </a:rPr>
              <a:t>			standards</a:t>
            </a:r>
          </a:p>
          <a:p>
            <a:pPr algn="just">
              <a:defRPr/>
            </a:pPr>
            <a:r>
              <a:rPr lang="fr-FR" dirty="0" smtClean="0">
                <a:latin typeface="+mn-lt"/>
                <a:ea typeface="ＭＳ Ｐゴシック" pitchFamily="34" charset="-128"/>
                <a:cs typeface="+mj-cs"/>
              </a:rPr>
              <a:t>        </a:t>
            </a:r>
            <a:r>
              <a:rPr lang="fr-FR" dirty="0">
                <a:latin typeface="+mn-lt"/>
                <a:ea typeface="ＭＳ Ｐゴシック" pitchFamily="34" charset="-128"/>
                <a:cs typeface="+mj-cs"/>
              </a:rPr>
              <a:t>https://www.khronos.org/opencl/resources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tutorials</a:t>
            </a:r>
            <a:endParaRPr lang="fr-FR" dirty="0" smtClean="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58105"/>
            <a:ext cx="1176065" cy="117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18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a:r>
            <a:br>
              <a:rPr lang="fr-FR" sz="2800" dirty="0" smtClean="0"/>
            </a:br>
            <a:r>
              <a:rPr lang="fr-FR" sz="2800" dirty="0" err="1"/>
              <a:t>H</a:t>
            </a:r>
            <a:r>
              <a:rPr lang="fr-FR" sz="2800" dirty="0" err="1" smtClean="0"/>
              <a:t>eterogeneous</a:t>
            </a:r>
            <a:r>
              <a:rPr lang="fr-FR" sz="2800" dirty="0" smtClean="0"/>
              <a:t> computers (NVIDIA, ATI, </a:t>
            </a:r>
            <a:r>
              <a:rPr lang="fr-FR" sz="2800" dirty="0" err="1" smtClean="0"/>
              <a:t>Kalray</a:t>
            </a:r>
            <a:r>
              <a:rPr lang="fr-FR" sz="2800" dirty="0" smtClean="0"/>
              <a:t>)</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a:stretch>
            <a:fillRect/>
          </a:stretch>
        </p:blipFill>
        <p:spPr>
          <a:xfrm>
            <a:off x="475528" y="1729553"/>
            <a:ext cx="2592288" cy="1956218"/>
          </a:xfrm>
          <a:prstGeom prst="rect">
            <a:avLst/>
          </a:prstGeom>
        </p:spPr>
      </p:pic>
      <p:sp>
        <p:nvSpPr>
          <p:cNvPr id="3" name="Rectangle 2"/>
          <p:cNvSpPr/>
          <p:nvPr/>
        </p:nvSpPr>
        <p:spPr>
          <a:xfrm>
            <a:off x="281890" y="3800437"/>
            <a:ext cx="2979564" cy="646331"/>
          </a:xfrm>
          <a:prstGeom prst="rect">
            <a:avLst/>
          </a:prstGeom>
        </p:spPr>
        <p:txBody>
          <a:bodyPr wrap="square">
            <a:spAutoFit/>
          </a:bodyPr>
          <a:lstStyle/>
          <a:p>
            <a:pPr algn="ctr">
              <a:defRPr/>
            </a:pPr>
            <a:r>
              <a:rPr lang="fr-FR" dirty="0" err="1" smtClean="0">
                <a:ea typeface="ＭＳ Ｐゴシック" pitchFamily="34" charset="-128"/>
              </a:rPr>
              <a:t>Dedicated</a:t>
            </a:r>
            <a:r>
              <a:rPr lang="fr-FR" dirty="0" smtClean="0">
                <a:ea typeface="ＭＳ Ｐゴシック" pitchFamily="34" charset="-128"/>
              </a:rPr>
              <a:t> to </a:t>
            </a:r>
          </a:p>
          <a:p>
            <a:pPr algn="ctr">
              <a:defRPr/>
            </a:pPr>
            <a:r>
              <a:rPr lang="fr-FR" dirty="0" err="1" smtClean="0">
                <a:ea typeface="ＭＳ Ｐゴシック" pitchFamily="34" charset="-128"/>
              </a:rPr>
              <a:t>hererogeneous</a:t>
            </a:r>
            <a:r>
              <a:rPr lang="fr-FR" dirty="0" smtClean="0">
                <a:ea typeface="ＭＳ Ｐゴシック" pitchFamily="34" charset="-128"/>
              </a:rPr>
              <a:t> computers.</a:t>
            </a:r>
            <a:endParaRPr lang="fr-FR" dirty="0"/>
          </a:p>
        </p:txBody>
      </p:sp>
      <p:pic>
        <p:nvPicPr>
          <p:cNvPr id="4" name="Image 3"/>
          <p:cNvPicPr>
            <a:picLocks noChangeAspect="1"/>
          </p:cNvPicPr>
          <p:nvPr/>
        </p:nvPicPr>
        <p:blipFill>
          <a:blip r:embed="rId4"/>
          <a:stretch>
            <a:fillRect/>
          </a:stretch>
        </p:blipFill>
        <p:spPr>
          <a:xfrm>
            <a:off x="3921333" y="2774671"/>
            <a:ext cx="5060965" cy="2907201"/>
          </a:xfrm>
          <a:prstGeom prst="rect">
            <a:avLst/>
          </a:prstGeom>
        </p:spPr>
      </p:pic>
      <p:sp>
        <p:nvSpPr>
          <p:cNvPr id="9" name="Rectangle 8"/>
          <p:cNvSpPr/>
          <p:nvPr/>
        </p:nvSpPr>
        <p:spPr>
          <a:xfrm>
            <a:off x="4788024" y="2377314"/>
            <a:ext cx="2979564" cy="369332"/>
          </a:xfrm>
          <a:prstGeom prst="rect">
            <a:avLst/>
          </a:prstGeom>
        </p:spPr>
        <p:txBody>
          <a:bodyPr wrap="square">
            <a:spAutoFit/>
          </a:bodyPr>
          <a:lstStyle/>
          <a:p>
            <a:pPr algn="ctr">
              <a:defRPr/>
            </a:pPr>
            <a:r>
              <a:rPr lang="fr-FR" dirty="0" err="1" smtClean="0">
                <a:ea typeface="ＭＳ Ｐゴシック" pitchFamily="34" charset="-128"/>
              </a:rPr>
              <a:t>OpenCL’s</a:t>
            </a:r>
            <a:r>
              <a:rPr lang="fr-FR" dirty="0" smtClean="0">
                <a:ea typeface="ＭＳ Ｐゴシック" pitchFamily="34" charset="-128"/>
              </a:rPr>
              <a:t> </a:t>
            </a:r>
            <a:r>
              <a:rPr lang="fr-FR" dirty="0" err="1" smtClean="0">
                <a:ea typeface="ＭＳ Ｐゴシック" pitchFamily="34" charset="-128"/>
              </a:rPr>
              <a:t>platform</a:t>
            </a:r>
            <a:r>
              <a:rPr lang="fr-FR" dirty="0" smtClean="0">
                <a:ea typeface="ＭＳ Ｐゴシック" pitchFamily="34" charset="-128"/>
              </a:rPr>
              <a:t> model.</a:t>
            </a:r>
            <a:endParaRPr lang="fr-FR" dirty="0"/>
          </a:p>
        </p:txBody>
      </p:sp>
      <p:sp>
        <p:nvSpPr>
          <p:cNvPr id="5" name="Rectangle 4"/>
          <p:cNvSpPr/>
          <p:nvPr/>
        </p:nvSpPr>
        <p:spPr>
          <a:xfrm>
            <a:off x="1017613" y="6482592"/>
            <a:ext cx="7074594" cy="307777"/>
          </a:xfrm>
          <a:prstGeom prst="rect">
            <a:avLst/>
          </a:prstGeom>
        </p:spPr>
        <p:txBody>
          <a:bodyPr wrap="square">
            <a:spAutoFit/>
          </a:bodyPr>
          <a:lstStyle/>
          <a:p>
            <a:r>
              <a:rPr lang="fr-FR" sz="1400" i="1" dirty="0"/>
              <a:t>http://www.cc.gatech.edu/~vetter/keeneland/tutorial-2011-04-14/06-intro_to_opencl.pdf</a:t>
            </a:r>
          </a:p>
        </p:txBody>
      </p:sp>
      <p:pic>
        <p:nvPicPr>
          <p:cNvPr id="10" name="Picture 2"/>
          <p:cNvPicPr>
            <a:picLocks noChangeAspect="1" noChangeArrowheads="1"/>
          </p:cNvPicPr>
          <p:nvPr/>
        </p:nvPicPr>
        <p:blipFill>
          <a:blip r:embed="rId5" cstate="print"/>
          <a:srcRect/>
          <a:stretch>
            <a:fillRect/>
          </a:stretch>
        </p:blipFill>
        <p:spPr bwMode="auto">
          <a:xfrm>
            <a:off x="1729821" y="4568248"/>
            <a:ext cx="1682429" cy="1626244"/>
          </a:xfrm>
          <a:prstGeom prst="rect">
            <a:avLst/>
          </a:prstGeom>
          <a:noFill/>
          <a:ln w="9525">
            <a:noFill/>
            <a:miter lim="800000"/>
            <a:headEnd/>
            <a:tailEnd/>
          </a:ln>
        </p:spPr>
      </p:pic>
      <p:cxnSp>
        <p:nvCxnSpPr>
          <p:cNvPr id="7" name="Connecteur droit avec flèche 6"/>
          <p:cNvCxnSpPr>
            <a:stCxn id="10" idx="1"/>
            <a:endCxn id="13" idx="3"/>
          </p:cNvCxnSpPr>
          <p:nvPr/>
        </p:nvCxnSpPr>
        <p:spPr>
          <a:xfrm flipH="1" flipV="1">
            <a:off x="1113732" y="5374906"/>
            <a:ext cx="616089" cy="6464"/>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21069" y="5460298"/>
            <a:ext cx="778010" cy="276999"/>
          </a:xfrm>
          <a:prstGeom prst="rect">
            <a:avLst/>
          </a:prstGeom>
        </p:spPr>
        <p:txBody>
          <a:bodyPr wrap="square">
            <a:spAutoFit/>
          </a:bodyPr>
          <a:lstStyle/>
          <a:p>
            <a:pPr algn="ctr">
              <a:defRPr/>
            </a:pPr>
            <a:r>
              <a:rPr lang="fr-FR" sz="1200" dirty="0" smtClean="0">
                <a:ea typeface="ＭＳ Ｐゴシック" pitchFamily="34" charset="-128"/>
              </a:rPr>
              <a:t>PCI</a:t>
            </a:r>
            <a:endParaRPr lang="fr-FR" sz="1200" dirty="0"/>
          </a:p>
        </p:txBody>
      </p:sp>
      <p:pic>
        <p:nvPicPr>
          <p:cNvPr id="13" name="Image 12"/>
          <p:cNvPicPr>
            <a:picLocks noChangeAspect="1"/>
          </p:cNvPicPr>
          <p:nvPr/>
        </p:nvPicPr>
        <p:blipFill>
          <a:blip r:embed="rId6"/>
          <a:stretch>
            <a:fillRect/>
          </a:stretch>
        </p:blipFill>
        <p:spPr>
          <a:xfrm>
            <a:off x="295658" y="4926646"/>
            <a:ext cx="818074" cy="896520"/>
          </a:xfrm>
          <a:prstGeom prst="rect">
            <a:avLst/>
          </a:prstGeom>
        </p:spPr>
      </p:pic>
      <p:sp>
        <p:nvSpPr>
          <p:cNvPr id="18" name="Rectangle 17"/>
          <p:cNvSpPr/>
          <p:nvPr/>
        </p:nvSpPr>
        <p:spPr>
          <a:xfrm>
            <a:off x="359128" y="5768273"/>
            <a:ext cx="778010" cy="307777"/>
          </a:xfrm>
          <a:prstGeom prst="rect">
            <a:avLst/>
          </a:prstGeom>
        </p:spPr>
        <p:txBody>
          <a:bodyPr wrap="square">
            <a:spAutoFit/>
          </a:bodyPr>
          <a:lstStyle/>
          <a:p>
            <a:pPr algn="ctr">
              <a:defRPr/>
            </a:pPr>
            <a:r>
              <a:rPr lang="fr-FR" sz="1400" dirty="0" smtClean="0">
                <a:ea typeface="ＭＳ Ｐゴシック" pitchFamily="34" charset="-128"/>
              </a:rPr>
              <a:t>PC</a:t>
            </a:r>
            <a:endParaRPr lang="fr-FR" sz="1400" dirty="0"/>
          </a:p>
        </p:txBody>
      </p:sp>
      <p:sp>
        <p:nvSpPr>
          <p:cNvPr id="22" name="Rectangle 21"/>
          <p:cNvSpPr/>
          <p:nvPr/>
        </p:nvSpPr>
        <p:spPr>
          <a:xfrm>
            <a:off x="1729821" y="6109287"/>
            <a:ext cx="1597882" cy="307777"/>
          </a:xfrm>
          <a:prstGeom prst="rect">
            <a:avLst/>
          </a:prstGeom>
        </p:spPr>
        <p:txBody>
          <a:bodyPr wrap="square">
            <a:spAutoFit/>
          </a:bodyPr>
          <a:lstStyle/>
          <a:p>
            <a:pPr algn="ctr">
              <a:defRPr/>
            </a:pPr>
            <a:r>
              <a:rPr lang="fr-FR" sz="1400" dirty="0" smtClean="0">
                <a:ea typeface="ＭＳ Ｐゴシック" pitchFamily="34" charset="-128"/>
              </a:rPr>
              <a:t>MPPA-256</a:t>
            </a:r>
            <a:endParaRPr lang="fr-FR" sz="1400" dirty="0"/>
          </a:p>
        </p:txBody>
      </p:sp>
    </p:spTree>
    <p:extLst>
      <p:ext uri="{BB962C8B-B14F-4D97-AF65-F5344CB8AC3E}">
        <p14:creationId xmlns:p14="http://schemas.microsoft.com/office/powerpoint/2010/main" val="1203245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a:r>
            <a:br>
              <a:rPr lang="fr-FR" sz="2800" dirty="0" smtClean="0"/>
            </a:br>
            <a:r>
              <a:rPr lang="fr-FR" sz="2800" dirty="0"/>
              <a:t>P</a:t>
            </a:r>
            <a:r>
              <a:rPr lang="fr-FR" sz="2800" dirty="0" smtClean="0"/>
              <a:t>latform model</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46</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4292544" y="2747780"/>
            <a:ext cx="2979564" cy="369332"/>
          </a:xfrm>
          <a:prstGeom prst="rect">
            <a:avLst/>
          </a:prstGeom>
        </p:spPr>
        <p:txBody>
          <a:bodyPr wrap="square">
            <a:spAutoFit/>
          </a:bodyPr>
          <a:lstStyle/>
          <a:p>
            <a:pPr algn="ctr">
              <a:defRPr/>
            </a:pPr>
            <a:r>
              <a:rPr lang="fr-FR" dirty="0" smtClean="0">
                <a:ea typeface="ＭＳ Ｐゴシック" pitchFamily="34" charset="-128"/>
              </a:rPr>
              <a:t>host</a:t>
            </a:r>
            <a:endParaRPr lang="fr-FR" dirty="0"/>
          </a:p>
        </p:txBody>
      </p:sp>
      <p:sp>
        <p:nvSpPr>
          <p:cNvPr id="11" name="Rectangle 10"/>
          <p:cNvSpPr/>
          <p:nvPr/>
        </p:nvSpPr>
        <p:spPr>
          <a:xfrm>
            <a:off x="4292544" y="3427203"/>
            <a:ext cx="2979564" cy="369332"/>
          </a:xfrm>
          <a:prstGeom prst="rect">
            <a:avLst/>
          </a:prstGeom>
        </p:spPr>
        <p:txBody>
          <a:bodyPr wrap="square">
            <a:spAutoFit/>
          </a:bodyPr>
          <a:lstStyle/>
          <a:p>
            <a:pPr algn="ctr">
              <a:defRPr/>
            </a:pPr>
            <a:r>
              <a:rPr lang="fr-FR" dirty="0" err="1" smtClean="0">
                <a:ea typeface="ＭＳ Ｐゴシック" pitchFamily="34" charset="-128"/>
              </a:rPr>
              <a:t>devices</a:t>
            </a:r>
            <a:endParaRPr lang="fr-FR" dirty="0"/>
          </a:p>
        </p:txBody>
      </p:sp>
      <p:sp>
        <p:nvSpPr>
          <p:cNvPr id="12" name="Rectangle 11"/>
          <p:cNvSpPr/>
          <p:nvPr/>
        </p:nvSpPr>
        <p:spPr>
          <a:xfrm>
            <a:off x="4271936" y="4039945"/>
            <a:ext cx="2979564" cy="369332"/>
          </a:xfrm>
          <a:prstGeom prst="rect">
            <a:avLst/>
          </a:prstGeom>
        </p:spPr>
        <p:txBody>
          <a:bodyPr wrap="square">
            <a:spAutoFit/>
          </a:bodyPr>
          <a:lstStyle/>
          <a:p>
            <a:pPr algn="ctr">
              <a:defRPr/>
            </a:pPr>
            <a:r>
              <a:rPr lang="fr-FR" dirty="0" err="1" smtClean="0">
                <a:ea typeface="ＭＳ Ｐゴシック" pitchFamily="34" charset="-128"/>
              </a:rPr>
              <a:t>units</a:t>
            </a:r>
            <a:endParaRPr lang="fr-FR" dirty="0"/>
          </a:p>
        </p:txBody>
      </p:sp>
      <p:sp>
        <p:nvSpPr>
          <p:cNvPr id="13" name="Rectangle 12"/>
          <p:cNvSpPr/>
          <p:nvPr/>
        </p:nvSpPr>
        <p:spPr>
          <a:xfrm>
            <a:off x="4271936" y="4655805"/>
            <a:ext cx="2979564" cy="369332"/>
          </a:xfrm>
          <a:prstGeom prst="rect">
            <a:avLst/>
          </a:prstGeom>
        </p:spPr>
        <p:txBody>
          <a:bodyPr wrap="square">
            <a:spAutoFit/>
          </a:bodyPr>
          <a:lstStyle/>
          <a:p>
            <a:pPr algn="ctr">
              <a:defRPr/>
            </a:pPr>
            <a:r>
              <a:rPr lang="fr-FR" dirty="0" err="1">
                <a:ea typeface="ＭＳ Ｐゴシック" pitchFamily="34" charset="-128"/>
              </a:rPr>
              <a:t>p</a:t>
            </a:r>
            <a:r>
              <a:rPr lang="fr-FR" dirty="0" err="1" smtClean="0">
                <a:ea typeface="ＭＳ Ｐゴシック" pitchFamily="34" charset="-128"/>
              </a:rPr>
              <a:t>rocessing</a:t>
            </a:r>
            <a:r>
              <a:rPr lang="fr-FR" dirty="0" smtClean="0">
                <a:ea typeface="ＭＳ Ｐゴシック" pitchFamily="34" charset="-128"/>
              </a:rPr>
              <a:t> </a:t>
            </a:r>
            <a:r>
              <a:rPr lang="fr-FR" dirty="0" err="1" smtClean="0">
                <a:ea typeface="ＭＳ Ｐゴシック" pitchFamily="34" charset="-128"/>
              </a:rPr>
              <a:t>elements</a:t>
            </a:r>
            <a:endParaRPr lang="fr-FR" dirty="0"/>
          </a:p>
        </p:txBody>
      </p:sp>
      <p:cxnSp>
        <p:nvCxnSpPr>
          <p:cNvPr id="7" name="Connecteur droit avec flèche 6"/>
          <p:cNvCxnSpPr>
            <a:stCxn id="10" idx="2"/>
            <a:endCxn id="11" idx="0"/>
          </p:cNvCxnSpPr>
          <p:nvPr/>
        </p:nvCxnSpPr>
        <p:spPr>
          <a:xfrm>
            <a:off x="5782326" y="3142108"/>
            <a:ext cx="0" cy="28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764860" y="3796535"/>
            <a:ext cx="0" cy="31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761718" y="4409277"/>
            <a:ext cx="0" cy="31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761718" y="3119273"/>
            <a:ext cx="274434" cy="369332"/>
          </a:xfrm>
          <a:prstGeom prst="rect">
            <a:avLst/>
          </a:prstGeom>
          <a:noFill/>
        </p:spPr>
        <p:txBody>
          <a:bodyPr wrap="none" rtlCol="0">
            <a:spAutoFit/>
          </a:bodyPr>
          <a:lstStyle/>
          <a:p>
            <a:r>
              <a:rPr lang="fr-FR" dirty="0" smtClean="0"/>
              <a:t>*</a:t>
            </a:r>
            <a:endParaRPr lang="fr-FR" dirty="0"/>
          </a:p>
        </p:txBody>
      </p:sp>
      <p:sp>
        <p:nvSpPr>
          <p:cNvPr id="21" name="ZoneTexte 20"/>
          <p:cNvSpPr txBox="1"/>
          <p:nvPr/>
        </p:nvSpPr>
        <p:spPr>
          <a:xfrm>
            <a:off x="5761718" y="3793877"/>
            <a:ext cx="274434" cy="369332"/>
          </a:xfrm>
          <a:prstGeom prst="rect">
            <a:avLst/>
          </a:prstGeom>
          <a:noFill/>
        </p:spPr>
        <p:txBody>
          <a:bodyPr wrap="none" rtlCol="0">
            <a:spAutoFit/>
          </a:bodyPr>
          <a:lstStyle/>
          <a:p>
            <a:r>
              <a:rPr lang="fr-FR" dirty="0" smtClean="0"/>
              <a:t>*</a:t>
            </a:r>
            <a:endParaRPr lang="fr-FR" dirty="0"/>
          </a:p>
        </p:txBody>
      </p:sp>
      <p:sp>
        <p:nvSpPr>
          <p:cNvPr id="22" name="ZoneTexte 21"/>
          <p:cNvSpPr txBox="1"/>
          <p:nvPr/>
        </p:nvSpPr>
        <p:spPr>
          <a:xfrm>
            <a:off x="5761718" y="4406017"/>
            <a:ext cx="274434" cy="369332"/>
          </a:xfrm>
          <a:prstGeom prst="rect">
            <a:avLst/>
          </a:prstGeom>
          <a:noFill/>
        </p:spPr>
        <p:txBody>
          <a:bodyPr wrap="none" rtlCol="0">
            <a:spAutoFit/>
          </a:bodyPr>
          <a:lstStyle/>
          <a:p>
            <a:r>
              <a:rPr lang="fr-FR" dirty="0" smtClean="0"/>
              <a:t>*</a:t>
            </a:r>
            <a:endParaRPr lang="fr-FR" dirty="0"/>
          </a:p>
        </p:txBody>
      </p:sp>
      <p:sp>
        <p:nvSpPr>
          <p:cNvPr id="23" name="Rectangle 22"/>
          <p:cNvSpPr/>
          <p:nvPr/>
        </p:nvSpPr>
        <p:spPr>
          <a:xfrm>
            <a:off x="6577798" y="3191812"/>
            <a:ext cx="2260530" cy="369332"/>
          </a:xfrm>
          <a:prstGeom prst="rect">
            <a:avLst/>
          </a:prstGeom>
        </p:spPr>
        <p:txBody>
          <a:bodyPr wrap="square">
            <a:spAutoFit/>
          </a:bodyPr>
          <a:lstStyle/>
          <a:p>
            <a:pPr algn="ctr">
              <a:defRPr/>
            </a:pPr>
            <a:r>
              <a:rPr lang="fr-FR" dirty="0" smtClean="0">
                <a:ea typeface="ＭＳ Ｐゴシック" pitchFamily="34" charset="-128"/>
              </a:rPr>
              <a:t>Data are </a:t>
            </a:r>
            <a:r>
              <a:rPr lang="fr-FR" dirty="0" err="1" smtClean="0">
                <a:ea typeface="ＭＳ Ｐゴシック" pitchFamily="34" charset="-128"/>
              </a:rPr>
              <a:t>here</a:t>
            </a:r>
            <a:endParaRPr lang="fr-FR" dirty="0"/>
          </a:p>
        </p:txBody>
      </p:sp>
      <p:sp>
        <p:nvSpPr>
          <p:cNvPr id="24" name="Rectangle 23"/>
          <p:cNvSpPr/>
          <p:nvPr/>
        </p:nvSpPr>
        <p:spPr>
          <a:xfrm>
            <a:off x="6725228" y="4067126"/>
            <a:ext cx="2113100" cy="369332"/>
          </a:xfrm>
          <a:prstGeom prst="rect">
            <a:avLst/>
          </a:prstGeom>
        </p:spPr>
        <p:txBody>
          <a:bodyPr wrap="square">
            <a:spAutoFit/>
          </a:bodyPr>
          <a:lstStyle/>
          <a:p>
            <a:pPr algn="ctr">
              <a:defRPr/>
            </a:pPr>
            <a:r>
              <a:rPr lang="fr-FR" dirty="0" smtClean="0">
                <a:ea typeface="ＭＳ Ｐゴシック" pitchFamily="34" charset="-128"/>
              </a:rPr>
              <a:t>Threads are </a:t>
            </a:r>
            <a:r>
              <a:rPr lang="fr-FR" dirty="0" err="1" smtClean="0">
                <a:ea typeface="ＭＳ Ｐゴシック" pitchFamily="34" charset="-128"/>
              </a:rPr>
              <a:t>here</a:t>
            </a:r>
            <a:endParaRPr lang="fr-FR" dirty="0"/>
          </a:p>
        </p:txBody>
      </p:sp>
      <p:sp>
        <p:nvSpPr>
          <p:cNvPr id="25" name="Ellipse 24"/>
          <p:cNvSpPr/>
          <p:nvPr/>
        </p:nvSpPr>
        <p:spPr>
          <a:xfrm>
            <a:off x="5220072" y="2747779"/>
            <a:ext cx="1124508" cy="369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521428" y="4644668"/>
            <a:ext cx="2435412" cy="446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p:cNvCxnSpPr/>
          <p:nvPr/>
        </p:nvCxnSpPr>
        <p:spPr>
          <a:xfrm flipH="1" flipV="1">
            <a:off x="6365188" y="3068017"/>
            <a:ext cx="521038" cy="20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7007721" y="4470150"/>
            <a:ext cx="518213" cy="335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47598" y="5580532"/>
            <a:ext cx="6978336" cy="923330"/>
          </a:xfrm>
          <a:prstGeom prst="rect">
            <a:avLst/>
          </a:prstGeom>
        </p:spPr>
        <p:txBody>
          <a:bodyPr wrap="square">
            <a:spAutoFit/>
          </a:bodyPr>
          <a:lstStyle/>
          <a:p>
            <a:pPr>
              <a:defRPr/>
            </a:pPr>
            <a:r>
              <a:rPr lang="fr-FR" dirty="0" smtClean="0">
                <a:latin typeface="+mn-lt"/>
                <a:ea typeface="ＭＳ Ｐゴシック" pitchFamily="34" charset="-128"/>
              </a:rPr>
              <a:t>2 </a:t>
            </a:r>
            <a:r>
              <a:rPr lang="fr-FR" dirty="0" err="1" smtClean="0">
                <a:latin typeface="+mn-lt"/>
                <a:ea typeface="ＭＳ Ｐゴシック" pitchFamily="34" charset="-128"/>
              </a:rPr>
              <a:t>difficulties</a:t>
            </a:r>
            <a:r>
              <a:rPr lang="fr-FR" dirty="0" smtClean="0">
                <a:latin typeface="+mn-lt"/>
                <a:ea typeface="ＭＳ Ｐゴシック" pitchFamily="34" charset="-128"/>
              </a:rPr>
              <a:t>:</a:t>
            </a:r>
          </a:p>
          <a:p>
            <a:pPr>
              <a:defRPr/>
            </a:pPr>
            <a:r>
              <a:rPr lang="fr-FR" dirty="0" smtClean="0">
                <a:latin typeface="+mn-lt"/>
                <a:ea typeface="ＭＳ Ｐゴシック" pitchFamily="34" charset="-128"/>
              </a:rPr>
              <a:t>- Move data </a:t>
            </a:r>
            <a:r>
              <a:rPr lang="fr-FR" dirty="0" err="1" smtClean="0">
                <a:latin typeface="+mn-lt"/>
                <a:ea typeface="ＭＳ Ｐゴシック" pitchFamily="34" charset="-128"/>
              </a:rPr>
              <a:t>from</a:t>
            </a:r>
            <a:r>
              <a:rPr lang="fr-FR" dirty="0" smtClean="0">
                <a:latin typeface="+mn-lt"/>
                <a:ea typeface="ＭＳ Ｐゴシック" pitchFamily="34" charset="-128"/>
              </a:rPr>
              <a:t> host to PE </a:t>
            </a:r>
            <a:r>
              <a:rPr lang="fr-FR" dirty="0" err="1" smtClean="0">
                <a:latin typeface="+mn-lt"/>
                <a:ea typeface="ＭＳ Ｐゴシック" pitchFamily="34" charset="-128"/>
              </a:rPr>
              <a:t>forth</a:t>
            </a:r>
            <a:r>
              <a:rPr lang="fr-FR" dirty="0" smtClean="0">
                <a:latin typeface="+mn-lt"/>
                <a:ea typeface="ＭＳ Ｐゴシック" pitchFamily="34" charset="-128"/>
              </a:rPr>
              <a:t> and back</a:t>
            </a:r>
          </a:p>
          <a:p>
            <a:pPr>
              <a:defRPr/>
            </a:pPr>
            <a:r>
              <a:rPr lang="fr-FR" dirty="0" smtClean="0">
                <a:latin typeface="+mn-lt"/>
                <a:ea typeface="ＭＳ Ｐゴシック" pitchFamily="34" charset="-128"/>
              </a:rPr>
              <a:t>- Target </a:t>
            </a:r>
            <a:r>
              <a:rPr lang="fr-FR" dirty="0" err="1" smtClean="0">
                <a:latin typeface="+mn-lt"/>
                <a:ea typeface="ＭＳ Ｐゴシック" pitchFamily="34" charset="-128"/>
              </a:rPr>
              <a:t>various</a:t>
            </a:r>
            <a:r>
              <a:rPr lang="fr-FR" dirty="0" smtClean="0">
                <a:latin typeface="+mn-lt"/>
                <a:ea typeface="ＭＳ Ｐゴシック" pitchFamily="34" charset="-128"/>
              </a:rPr>
              <a:t> </a:t>
            </a:r>
            <a:r>
              <a:rPr lang="fr-FR" dirty="0" err="1" smtClean="0">
                <a:latin typeface="+mn-lt"/>
                <a:ea typeface="ＭＳ Ｐゴシック" pitchFamily="34" charset="-128"/>
              </a:rPr>
              <a:t>heterogeneous</a:t>
            </a:r>
            <a:r>
              <a:rPr lang="fr-FR" dirty="0" smtClean="0">
                <a:latin typeface="+mn-lt"/>
                <a:ea typeface="ＭＳ Ｐゴシック" pitchFamily="34" charset="-128"/>
              </a:rPr>
              <a:t> computers </a:t>
            </a:r>
            <a:r>
              <a:rPr lang="fr-FR" dirty="0" err="1" smtClean="0">
                <a:latin typeface="+mn-lt"/>
                <a:ea typeface="ＭＳ Ｐゴシック" pitchFamily="34" charset="-128"/>
              </a:rPr>
              <a:t>with</a:t>
            </a:r>
            <a:r>
              <a:rPr lang="fr-FR" dirty="0" smtClean="0">
                <a:latin typeface="+mn-lt"/>
                <a:ea typeface="ＭＳ Ｐゴシック" pitchFamily="34" charset="-128"/>
              </a:rPr>
              <a:t> the </a:t>
            </a:r>
            <a:r>
              <a:rPr lang="fr-FR" dirty="0" err="1" smtClean="0">
                <a:latin typeface="+mn-lt"/>
                <a:ea typeface="ＭＳ Ｐゴシック" pitchFamily="34" charset="-128"/>
              </a:rPr>
              <a:t>same</a:t>
            </a:r>
            <a:r>
              <a:rPr lang="fr-FR" dirty="0" smtClean="0">
                <a:latin typeface="+mn-lt"/>
                <a:ea typeface="ＭＳ Ｐゴシック" pitchFamily="34" charset="-128"/>
              </a:rPr>
              <a:t> code</a:t>
            </a:r>
            <a:endParaRPr lang="fr-FR" dirty="0">
              <a:latin typeface="+mn-lt"/>
            </a:endParaRPr>
          </a:p>
        </p:txBody>
      </p:sp>
      <p:pic>
        <p:nvPicPr>
          <p:cNvPr id="42" name="Image 41"/>
          <p:cNvPicPr>
            <a:picLocks noChangeAspect="1"/>
          </p:cNvPicPr>
          <p:nvPr/>
        </p:nvPicPr>
        <p:blipFill>
          <a:blip r:embed="rId3"/>
          <a:stretch>
            <a:fillRect/>
          </a:stretch>
        </p:blipFill>
        <p:spPr>
          <a:xfrm>
            <a:off x="407237" y="2095299"/>
            <a:ext cx="3555151" cy="2042207"/>
          </a:xfrm>
          <a:prstGeom prst="rect">
            <a:avLst/>
          </a:prstGeom>
        </p:spPr>
      </p:pic>
    </p:spTree>
    <p:extLst>
      <p:ext uri="{BB962C8B-B14F-4D97-AF65-F5344CB8AC3E}">
        <p14:creationId xmlns:p14="http://schemas.microsoft.com/office/powerpoint/2010/main" val="4182740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 data </a:t>
            </a:r>
            <a:r>
              <a:rPr lang="fr-FR" sz="2800" dirty="0" err="1" smtClean="0"/>
              <a:t>parallelism</a:t>
            </a:r>
            <a:r>
              <a:rPr lang="fr-FR" sz="2800" dirty="0" smtClean="0"/>
              <a:t/>
            </a:r>
            <a:br>
              <a:rPr lang="fr-FR" sz="2800" dirty="0" smtClean="0"/>
            </a:br>
            <a:r>
              <a:rPr lang="fr-FR" sz="2800" dirty="0" smtClean="0"/>
              <a:t>Data </a:t>
            </a:r>
            <a:r>
              <a:rPr lang="fr-FR" sz="2800" dirty="0" err="1" smtClean="0"/>
              <a:t>is</a:t>
            </a:r>
            <a:r>
              <a:rPr lang="fr-FR" sz="2800" dirty="0" smtClean="0"/>
              <a:t> </a:t>
            </a:r>
            <a:r>
              <a:rPr lang="fr-FR" sz="2800" dirty="0" err="1" smtClean="0"/>
              <a:t>seen</a:t>
            </a:r>
            <a:r>
              <a:rPr lang="fr-FR" sz="2800" dirty="0" smtClean="0"/>
              <a:t> as a N-dimensions computation </a:t>
            </a:r>
            <a:r>
              <a:rPr lang="fr-FR" sz="2800" dirty="0" err="1" smtClean="0"/>
              <a:t>domain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47</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 name="Rectangle 35"/>
          <p:cNvSpPr/>
          <p:nvPr/>
        </p:nvSpPr>
        <p:spPr>
          <a:xfrm>
            <a:off x="349189" y="2182268"/>
            <a:ext cx="4502106" cy="2031325"/>
          </a:xfrm>
          <a:prstGeom prst="rect">
            <a:avLst/>
          </a:prstGeom>
        </p:spPr>
        <p:txBody>
          <a:bodyPr wrap="square">
            <a:spAutoFit/>
          </a:bodyPr>
          <a:lstStyle/>
          <a:p>
            <a:pPr>
              <a:defRPr/>
            </a:pPr>
            <a:r>
              <a:rPr lang="fr-FR" dirty="0" smtClean="0">
                <a:latin typeface="+mn-lt"/>
                <a:ea typeface="ＭＳ Ｐゴシック" pitchFamily="34" charset="-128"/>
              </a:rPr>
              <a:t>Ex: Image = 2D, Say 1024x1024</a:t>
            </a:r>
          </a:p>
          <a:p>
            <a:pPr>
              <a:defRPr/>
            </a:pPr>
            <a:endParaRPr lang="fr-FR" dirty="0">
              <a:latin typeface="+mn-lt"/>
              <a:ea typeface="ＭＳ Ｐゴシック" pitchFamily="34" charset="-128"/>
            </a:endParaRPr>
          </a:p>
          <a:p>
            <a:pPr>
              <a:defRPr/>
            </a:pPr>
            <a:r>
              <a:rPr lang="fr-FR" dirty="0" smtClean="0">
                <a:latin typeface="+mn-lt"/>
                <a:ea typeface="ＭＳ Ｐゴシック" pitchFamily="34" charset="-128"/>
              </a:rPr>
              <a:t>Objective </a:t>
            </a:r>
            <a:r>
              <a:rPr lang="fr-FR" dirty="0" err="1" smtClean="0">
                <a:latin typeface="+mn-lt"/>
                <a:ea typeface="ＭＳ Ｐゴシック" pitchFamily="34" charset="-128"/>
              </a:rPr>
              <a:t>is</a:t>
            </a:r>
            <a:r>
              <a:rPr lang="fr-FR" dirty="0" smtClean="0">
                <a:latin typeface="+mn-lt"/>
                <a:ea typeface="ＭＳ Ｐゴシック" pitchFamily="34" charset="-128"/>
              </a:rPr>
              <a:t> to </a:t>
            </a:r>
            <a:r>
              <a:rPr lang="fr-FR" dirty="0" err="1" smtClean="0">
                <a:solidFill>
                  <a:srgbClr val="FF0000"/>
                </a:solidFill>
                <a:latin typeface="+mn-lt"/>
                <a:ea typeface="ＭＳ Ｐゴシック" pitchFamily="34" charset="-128"/>
              </a:rPr>
              <a:t>map</a:t>
            </a:r>
            <a:r>
              <a:rPr lang="fr-FR" dirty="0" smtClean="0">
                <a:solidFill>
                  <a:srgbClr val="FF0000"/>
                </a:solidFill>
                <a:latin typeface="+mn-lt"/>
                <a:ea typeface="ＭＳ Ｐゴシック" pitchFamily="34" charset="-128"/>
              </a:rPr>
              <a:t> </a:t>
            </a:r>
            <a:r>
              <a:rPr lang="fr-FR" dirty="0" err="1" smtClean="0">
                <a:solidFill>
                  <a:srgbClr val="FF0000"/>
                </a:solidFill>
                <a:latin typeface="+mn-lt"/>
                <a:ea typeface="ＭＳ Ｐゴシック" pitchFamily="34" charset="-128"/>
              </a:rPr>
              <a:t>computing</a:t>
            </a:r>
            <a:r>
              <a:rPr lang="fr-FR" dirty="0">
                <a:solidFill>
                  <a:srgbClr val="FF0000"/>
                </a:solidFill>
                <a:latin typeface="+mn-lt"/>
                <a:ea typeface="ＭＳ Ｐゴシック" pitchFamily="34" charset="-128"/>
              </a:rPr>
              <a:t> </a:t>
            </a:r>
            <a:r>
              <a:rPr lang="fr-FR" dirty="0" smtClean="0">
                <a:solidFill>
                  <a:srgbClr val="FF0000"/>
                </a:solidFill>
                <a:latin typeface="+mn-lt"/>
                <a:ea typeface="ＭＳ Ｐゴシック" pitchFamily="34" charset="-128"/>
              </a:rPr>
              <a:t>ressources </a:t>
            </a:r>
            <a:r>
              <a:rPr lang="fr-FR" dirty="0" smtClean="0">
                <a:latin typeface="+mn-lt"/>
                <a:ea typeface="ＭＳ Ｐゴシック" pitchFamily="34" charset="-128"/>
              </a:rPr>
              <a:t>to points of the computation </a:t>
            </a:r>
            <a:r>
              <a:rPr lang="fr-FR" dirty="0" err="1" smtClean="0">
                <a:latin typeface="+mn-lt"/>
                <a:ea typeface="ＭＳ Ｐゴシック" pitchFamily="34" charset="-128"/>
              </a:rPr>
              <a:t>domain</a:t>
            </a:r>
            <a:r>
              <a:rPr lang="fr-FR" dirty="0" smtClean="0">
                <a:latin typeface="+mn-lt"/>
                <a:ea typeface="ＭＳ Ｐゴシック" pitchFamily="34" charset="-128"/>
              </a:rPr>
              <a:t>.</a:t>
            </a:r>
          </a:p>
          <a:p>
            <a:pPr>
              <a:defRPr/>
            </a:pPr>
            <a:endParaRPr lang="fr-FR" dirty="0">
              <a:latin typeface="+mn-lt"/>
              <a:ea typeface="ＭＳ Ｐゴシック" pitchFamily="34" charset="-128"/>
            </a:endParaRPr>
          </a:p>
          <a:p>
            <a:pPr>
              <a:defRPr/>
            </a:pPr>
            <a:r>
              <a:rPr lang="fr-FR" dirty="0" smtClean="0">
                <a:latin typeface="+mn-lt"/>
                <a:ea typeface="ＭＳ Ｐゴシック" pitchFamily="34" charset="-128"/>
              </a:rPr>
              <a:t>The computation ressource </a:t>
            </a:r>
            <a:r>
              <a:rPr lang="fr-FR" dirty="0" err="1" smtClean="0">
                <a:latin typeface="+mn-lt"/>
                <a:ea typeface="ＭＳ Ｐゴシック" pitchFamily="34" charset="-128"/>
              </a:rPr>
              <a:t>is</a:t>
            </a:r>
            <a:r>
              <a:rPr lang="fr-FR" dirty="0" smtClean="0">
                <a:latin typeface="+mn-lt"/>
                <a:ea typeface="ＭＳ Ｐゴシック" pitchFamily="34" charset="-128"/>
              </a:rPr>
              <a:t> </a:t>
            </a:r>
            <a:r>
              <a:rPr lang="fr-FR" dirty="0" err="1" smtClean="0">
                <a:latin typeface="+mn-lt"/>
                <a:ea typeface="ＭＳ Ｐゴシック" pitchFamily="34" charset="-128"/>
              </a:rPr>
              <a:t>programmed</a:t>
            </a:r>
            <a:r>
              <a:rPr lang="fr-FR" dirty="0" smtClean="0">
                <a:latin typeface="+mn-lt"/>
                <a:ea typeface="ＭＳ Ｐゴシック" pitchFamily="34" charset="-128"/>
              </a:rPr>
              <a:t> </a:t>
            </a:r>
            <a:r>
              <a:rPr lang="fr-FR" dirty="0" err="1" smtClean="0">
                <a:latin typeface="+mn-lt"/>
                <a:ea typeface="ＭＳ Ｐゴシック" pitchFamily="34" charset="-128"/>
              </a:rPr>
              <a:t>with</a:t>
            </a:r>
            <a:r>
              <a:rPr lang="fr-FR" dirty="0" smtClean="0">
                <a:latin typeface="+mn-lt"/>
                <a:ea typeface="ＭＳ Ｐゴシック" pitchFamily="34" charset="-128"/>
              </a:rPr>
              <a:t> a </a:t>
            </a:r>
            <a:r>
              <a:rPr lang="fr-FR" dirty="0" err="1" smtClean="0">
                <a:latin typeface="+mn-lt"/>
                <a:ea typeface="ＭＳ Ｐゴシック" pitchFamily="34" charset="-128"/>
              </a:rPr>
              <a:t>kernel</a:t>
            </a:r>
            <a:r>
              <a:rPr lang="fr-FR" dirty="0" smtClean="0">
                <a:latin typeface="+mn-lt"/>
                <a:ea typeface="ＭＳ Ｐゴシック" pitchFamily="34" charset="-128"/>
              </a:rPr>
              <a:t>.</a:t>
            </a:r>
            <a:endParaRPr lang="fr-FR" dirty="0">
              <a:latin typeface="+mn-lt"/>
            </a:endParaRPr>
          </a:p>
        </p:txBody>
      </p:sp>
      <p:pic>
        <p:nvPicPr>
          <p:cNvPr id="2" name="Image 1"/>
          <p:cNvPicPr>
            <a:picLocks noChangeAspect="1"/>
          </p:cNvPicPr>
          <p:nvPr/>
        </p:nvPicPr>
        <p:blipFill>
          <a:blip r:embed="rId3"/>
          <a:stretch>
            <a:fillRect/>
          </a:stretch>
        </p:blipFill>
        <p:spPr>
          <a:xfrm>
            <a:off x="5580112" y="2204864"/>
            <a:ext cx="2808311" cy="3268215"/>
          </a:xfrm>
          <a:prstGeom prst="rect">
            <a:avLst/>
          </a:prstGeom>
        </p:spPr>
      </p:pic>
      <p:sp>
        <p:nvSpPr>
          <p:cNvPr id="27" name="Ellipse 26"/>
          <p:cNvSpPr/>
          <p:nvPr/>
        </p:nvSpPr>
        <p:spPr>
          <a:xfrm>
            <a:off x="6084167" y="4797152"/>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6588223" y="4797152"/>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7092279" y="4797152"/>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7596335" y="4797152"/>
            <a:ext cx="432048" cy="5040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6084167" y="4121225"/>
            <a:ext cx="1944216" cy="504056"/>
            <a:chOff x="5004049" y="5540224"/>
            <a:chExt cx="1944216" cy="504056"/>
          </a:xfrm>
        </p:grpSpPr>
        <p:sp>
          <p:nvSpPr>
            <p:cNvPr id="38" name="Ellipse 37"/>
            <p:cNvSpPr/>
            <p:nvPr/>
          </p:nvSpPr>
          <p:spPr>
            <a:xfrm>
              <a:off x="5004049"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5508105"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6012161"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6516217"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3" name="Groupe 42"/>
          <p:cNvGrpSpPr/>
          <p:nvPr/>
        </p:nvGrpSpPr>
        <p:grpSpPr>
          <a:xfrm>
            <a:off x="6120171" y="3439580"/>
            <a:ext cx="1944216" cy="504056"/>
            <a:chOff x="5004049" y="5540224"/>
            <a:chExt cx="1944216" cy="504056"/>
          </a:xfrm>
        </p:grpSpPr>
        <p:sp>
          <p:nvSpPr>
            <p:cNvPr id="44" name="Ellipse 43"/>
            <p:cNvSpPr/>
            <p:nvPr/>
          </p:nvSpPr>
          <p:spPr>
            <a:xfrm>
              <a:off x="5004049"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5508105"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6012161"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6516217"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p:cNvGrpSpPr/>
          <p:nvPr/>
        </p:nvGrpSpPr>
        <p:grpSpPr>
          <a:xfrm>
            <a:off x="6084167" y="2832374"/>
            <a:ext cx="1944216" cy="504056"/>
            <a:chOff x="5004049" y="5540224"/>
            <a:chExt cx="1944216" cy="504056"/>
          </a:xfrm>
        </p:grpSpPr>
        <p:sp>
          <p:nvSpPr>
            <p:cNvPr id="49" name="Ellipse 48"/>
            <p:cNvSpPr/>
            <p:nvPr/>
          </p:nvSpPr>
          <p:spPr>
            <a:xfrm>
              <a:off x="5004049"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5508105"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6012161"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6516217"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Ellipse 52"/>
          <p:cNvSpPr/>
          <p:nvPr/>
        </p:nvSpPr>
        <p:spPr>
          <a:xfrm>
            <a:off x="349189" y="5002988"/>
            <a:ext cx="2575363" cy="1279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 </a:t>
            </a:r>
            <a:r>
              <a:rPr lang="fr-FR" dirty="0" err="1" smtClean="0">
                <a:solidFill>
                  <a:schemeClr val="tx1"/>
                </a:solidFill>
              </a:rPr>
              <a:t>computing</a:t>
            </a:r>
            <a:r>
              <a:rPr lang="fr-FR" dirty="0" smtClean="0">
                <a:solidFill>
                  <a:schemeClr val="tx1"/>
                </a:solidFill>
              </a:rPr>
              <a:t> </a:t>
            </a:r>
            <a:r>
              <a:rPr lang="fr-FR" dirty="0" err="1">
                <a:solidFill>
                  <a:schemeClr val="tx1"/>
                </a:solidFill>
              </a:rPr>
              <a:t>k</a:t>
            </a:r>
            <a:r>
              <a:rPr lang="fr-FR" dirty="0" err="1" smtClean="0">
                <a:solidFill>
                  <a:schemeClr val="tx1"/>
                </a:solidFill>
              </a:rPr>
              <a:t>ernel</a:t>
            </a:r>
            <a:endParaRPr lang="fr-FR" dirty="0" smtClean="0">
              <a:solidFill>
                <a:schemeClr val="tx1"/>
              </a:solidFill>
            </a:endParaRPr>
          </a:p>
          <a:p>
            <a:pPr algn="ctr"/>
            <a:r>
              <a:rPr lang="fr-FR" dirty="0" err="1">
                <a:solidFill>
                  <a:schemeClr val="tx1"/>
                </a:solidFill>
              </a:rPr>
              <a:t>i</a:t>
            </a:r>
            <a:r>
              <a:rPr lang="fr-FR" dirty="0" err="1" smtClean="0">
                <a:solidFill>
                  <a:schemeClr val="tx1"/>
                </a:solidFill>
              </a:rPr>
              <a:t>s</a:t>
            </a:r>
            <a:r>
              <a:rPr lang="fr-FR" dirty="0" smtClean="0">
                <a:solidFill>
                  <a:schemeClr val="tx1"/>
                </a:solidFill>
              </a:rPr>
              <a:t> </a:t>
            </a:r>
            <a:r>
              <a:rPr lang="fr-FR" dirty="0" err="1" smtClean="0">
                <a:solidFill>
                  <a:schemeClr val="tx1"/>
                </a:solidFill>
              </a:rPr>
              <a:t>mapped</a:t>
            </a:r>
            <a:r>
              <a:rPr lang="fr-FR" dirty="0" smtClean="0">
                <a:solidFill>
                  <a:schemeClr val="tx1"/>
                </a:solidFill>
              </a:rPr>
              <a:t> to all </a:t>
            </a:r>
            <a:r>
              <a:rPr lang="fr-FR" dirty="0" err="1" smtClean="0">
                <a:solidFill>
                  <a:schemeClr val="tx1"/>
                </a:solidFill>
              </a:rPr>
              <a:t>work</a:t>
            </a:r>
            <a:r>
              <a:rPr lang="fr-FR" dirty="0" smtClean="0">
                <a:solidFill>
                  <a:schemeClr val="tx1"/>
                </a:solidFill>
              </a:rPr>
              <a:t> items</a:t>
            </a:r>
            <a:endParaRPr lang="fr-FR" dirty="0">
              <a:solidFill>
                <a:schemeClr val="tx1"/>
              </a:solidFill>
            </a:endParaRPr>
          </a:p>
        </p:txBody>
      </p:sp>
      <p:cxnSp>
        <p:nvCxnSpPr>
          <p:cNvPr id="54" name="Connecteur droit avec flèche 53"/>
          <p:cNvCxnSpPr/>
          <p:nvPr/>
        </p:nvCxnSpPr>
        <p:spPr>
          <a:xfrm flipV="1">
            <a:off x="3059831" y="5049180"/>
            <a:ext cx="3060340" cy="508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endCxn id="45" idx="3"/>
          </p:cNvCxnSpPr>
          <p:nvPr/>
        </p:nvCxnSpPr>
        <p:spPr>
          <a:xfrm flipV="1">
            <a:off x="3059831" y="3869819"/>
            <a:ext cx="3627668" cy="16834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endCxn id="49" idx="3"/>
          </p:cNvCxnSpPr>
          <p:nvPr/>
        </p:nvCxnSpPr>
        <p:spPr>
          <a:xfrm flipV="1">
            <a:off x="3059831" y="3262613"/>
            <a:ext cx="3087608" cy="23136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6012159" y="4091183"/>
            <a:ext cx="1080120" cy="124068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kernel</a:t>
            </a:r>
            <a:endParaRPr lang="fr-FR" dirty="0">
              <a:solidFill>
                <a:schemeClr val="tx1"/>
              </a:solidFill>
            </a:endParaRPr>
          </a:p>
        </p:txBody>
      </p:sp>
      <p:sp>
        <p:nvSpPr>
          <p:cNvPr id="33" name="Ellipse 32"/>
          <p:cNvSpPr/>
          <p:nvPr/>
        </p:nvSpPr>
        <p:spPr>
          <a:xfrm>
            <a:off x="5889380" y="5869240"/>
            <a:ext cx="1325677" cy="702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 </a:t>
            </a:r>
            <a:r>
              <a:rPr lang="fr-FR" dirty="0" err="1" smtClean="0">
                <a:solidFill>
                  <a:schemeClr val="tx1"/>
                </a:solidFill>
              </a:rPr>
              <a:t>work</a:t>
            </a:r>
            <a:r>
              <a:rPr lang="fr-FR" dirty="0" smtClean="0">
                <a:solidFill>
                  <a:schemeClr val="tx1"/>
                </a:solidFill>
              </a:rPr>
              <a:t> group</a:t>
            </a:r>
            <a:endParaRPr lang="fr-FR" dirty="0">
              <a:solidFill>
                <a:schemeClr val="tx1"/>
              </a:solidFill>
            </a:endParaRPr>
          </a:p>
        </p:txBody>
      </p:sp>
      <p:cxnSp>
        <p:nvCxnSpPr>
          <p:cNvPr id="34" name="Connecteur droit avec flèche 33"/>
          <p:cNvCxnSpPr>
            <a:stCxn id="33" idx="0"/>
            <a:endCxn id="31" idx="4"/>
          </p:cNvCxnSpPr>
          <p:nvPr/>
        </p:nvCxnSpPr>
        <p:spPr>
          <a:xfrm flipV="1">
            <a:off x="6552219" y="5331870"/>
            <a:ext cx="0" cy="537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7308303" y="5854344"/>
            <a:ext cx="1325677" cy="702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 </a:t>
            </a:r>
            <a:r>
              <a:rPr lang="fr-FR" dirty="0" err="1" smtClean="0">
                <a:solidFill>
                  <a:schemeClr val="tx1"/>
                </a:solidFill>
              </a:rPr>
              <a:t>work</a:t>
            </a:r>
            <a:r>
              <a:rPr lang="fr-FR" dirty="0" smtClean="0">
                <a:solidFill>
                  <a:schemeClr val="tx1"/>
                </a:solidFill>
              </a:rPr>
              <a:t> item</a:t>
            </a:r>
            <a:endParaRPr lang="fr-FR" dirty="0">
              <a:solidFill>
                <a:schemeClr val="tx1"/>
              </a:solidFill>
            </a:endParaRPr>
          </a:p>
        </p:txBody>
      </p:sp>
      <p:cxnSp>
        <p:nvCxnSpPr>
          <p:cNvPr id="42" name="Connecteur droit avec flèche 41"/>
          <p:cNvCxnSpPr/>
          <p:nvPr/>
        </p:nvCxnSpPr>
        <p:spPr>
          <a:xfrm flipV="1">
            <a:off x="7848363" y="5331870"/>
            <a:ext cx="0" cy="537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468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 data </a:t>
            </a:r>
            <a:r>
              <a:rPr lang="fr-FR" sz="2800" dirty="0" err="1" smtClean="0"/>
              <a:t>parallelism</a:t>
            </a:r>
            <a:r>
              <a:rPr lang="fr-FR" sz="2800" dirty="0" smtClean="0"/>
              <a:t/>
            </a:r>
            <a:br>
              <a:rPr lang="fr-FR" sz="2800" dirty="0" smtClean="0"/>
            </a:br>
            <a:r>
              <a:rPr lang="fr-FR" sz="2800" dirty="0"/>
              <a:t>M</a:t>
            </a:r>
            <a:r>
              <a:rPr lang="fr-FR" sz="2800" dirty="0" smtClean="0"/>
              <a:t>emory model</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48</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a:stretch>
            <a:fillRect/>
          </a:stretch>
        </p:blipFill>
        <p:spPr>
          <a:xfrm>
            <a:off x="3851920" y="1955267"/>
            <a:ext cx="4695825" cy="3571875"/>
          </a:xfrm>
          <a:prstGeom prst="rect">
            <a:avLst/>
          </a:prstGeom>
        </p:spPr>
      </p:pic>
      <p:pic>
        <p:nvPicPr>
          <p:cNvPr id="12" name="Image 11"/>
          <p:cNvPicPr>
            <a:picLocks noChangeAspect="1"/>
          </p:cNvPicPr>
          <p:nvPr/>
        </p:nvPicPr>
        <p:blipFill>
          <a:blip r:embed="rId4"/>
          <a:stretch>
            <a:fillRect/>
          </a:stretch>
        </p:blipFill>
        <p:spPr>
          <a:xfrm>
            <a:off x="1219142" y="3970858"/>
            <a:ext cx="1440160" cy="1676008"/>
          </a:xfrm>
          <a:prstGeom prst="rect">
            <a:avLst/>
          </a:prstGeom>
        </p:spPr>
      </p:pic>
      <p:pic>
        <p:nvPicPr>
          <p:cNvPr id="3" name="Image 2"/>
          <p:cNvPicPr>
            <a:picLocks noChangeAspect="1"/>
          </p:cNvPicPr>
          <p:nvPr/>
        </p:nvPicPr>
        <p:blipFill>
          <a:blip r:embed="rId5"/>
          <a:stretch>
            <a:fillRect/>
          </a:stretch>
        </p:blipFill>
        <p:spPr>
          <a:xfrm>
            <a:off x="991106" y="3266859"/>
            <a:ext cx="1809750" cy="295275"/>
          </a:xfrm>
          <a:prstGeom prst="rect">
            <a:avLst/>
          </a:prstGeom>
        </p:spPr>
      </p:pic>
      <p:pic>
        <p:nvPicPr>
          <p:cNvPr id="5" name="Image 4"/>
          <p:cNvPicPr>
            <a:picLocks noChangeAspect="1"/>
          </p:cNvPicPr>
          <p:nvPr/>
        </p:nvPicPr>
        <p:blipFill>
          <a:blip r:embed="rId6"/>
          <a:stretch>
            <a:fillRect/>
          </a:stretch>
        </p:blipFill>
        <p:spPr>
          <a:xfrm>
            <a:off x="1780557" y="2609911"/>
            <a:ext cx="276225" cy="314325"/>
          </a:xfrm>
          <a:prstGeom prst="rect">
            <a:avLst/>
          </a:prstGeom>
        </p:spPr>
      </p:pic>
      <p:sp>
        <p:nvSpPr>
          <p:cNvPr id="8" name="Forme libre 7"/>
          <p:cNvSpPr/>
          <p:nvPr/>
        </p:nvSpPr>
        <p:spPr>
          <a:xfrm>
            <a:off x="735815" y="2642616"/>
            <a:ext cx="873529" cy="2770632"/>
          </a:xfrm>
          <a:custGeom>
            <a:avLst/>
            <a:gdLst>
              <a:gd name="connsiteX0" fmla="*/ 407185 w 873529"/>
              <a:gd name="connsiteY0" fmla="*/ 2770632 h 2770632"/>
              <a:gd name="connsiteX1" fmla="*/ 123721 w 873529"/>
              <a:gd name="connsiteY1" fmla="*/ 1106424 h 2770632"/>
              <a:gd name="connsiteX2" fmla="*/ 50569 w 873529"/>
              <a:gd name="connsiteY2" fmla="*/ 493776 h 2770632"/>
              <a:gd name="connsiteX3" fmla="*/ 873529 w 873529"/>
              <a:gd name="connsiteY3" fmla="*/ 0 h 2770632"/>
            </a:gdLst>
            <a:ahLst/>
            <a:cxnLst>
              <a:cxn ang="0">
                <a:pos x="connsiteX0" y="connsiteY0"/>
              </a:cxn>
              <a:cxn ang="0">
                <a:pos x="connsiteX1" y="connsiteY1"/>
              </a:cxn>
              <a:cxn ang="0">
                <a:pos x="connsiteX2" y="connsiteY2"/>
              </a:cxn>
              <a:cxn ang="0">
                <a:pos x="connsiteX3" y="connsiteY3"/>
              </a:cxn>
            </a:cxnLst>
            <a:rect l="l" t="t" r="r" b="b"/>
            <a:pathLst>
              <a:path w="873529" h="2770632">
                <a:moveTo>
                  <a:pt x="407185" y="2770632"/>
                </a:moveTo>
                <a:cubicBezTo>
                  <a:pt x="295171" y="2128266"/>
                  <a:pt x="183157" y="1485900"/>
                  <a:pt x="123721" y="1106424"/>
                </a:cubicBezTo>
                <a:cubicBezTo>
                  <a:pt x="64285" y="726948"/>
                  <a:pt x="-74399" y="678180"/>
                  <a:pt x="50569" y="493776"/>
                </a:cubicBezTo>
                <a:cubicBezTo>
                  <a:pt x="175537" y="309372"/>
                  <a:pt x="524533" y="154686"/>
                  <a:pt x="873529"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2203704" y="2670048"/>
            <a:ext cx="810328" cy="2651760"/>
          </a:xfrm>
          <a:custGeom>
            <a:avLst/>
            <a:gdLst>
              <a:gd name="connsiteX0" fmla="*/ 0 w 810328"/>
              <a:gd name="connsiteY0" fmla="*/ 0 h 2651760"/>
              <a:gd name="connsiteX1" fmla="*/ 685800 w 810328"/>
              <a:gd name="connsiteY1" fmla="*/ 384048 h 2651760"/>
              <a:gd name="connsiteX2" fmla="*/ 795528 w 810328"/>
              <a:gd name="connsiteY2" fmla="*/ 978408 h 2651760"/>
              <a:gd name="connsiteX3" fmla="*/ 502920 w 810328"/>
              <a:gd name="connsiteY3" fmla="*/ 2651760 h 2651760"/>
            </a:gdLst>
            <a:ahLst/>
            <a:cxnLst>
              <a:cxn ang="0">
                <a:pos x="connsiteX0" y="connsiteY0"/>
              </a:cxn>
              <a:cxn ang="0">
                <a:pos x="connsiteX1" y="connsiteY1"/>
              </a:cxn>
              <a:cxn ang="0">
                <a:pos x="connsiteX2" y="connsiteY2"/>
              </a:cxn>
              <a:cxn ang="0">
                <a:pos x="connsiteX3" y="connsiteY3"/>
              </a:cxn>
            </a:cxnLst>
            <a:rect l="l" t="t" r="r" b="b"/>
            <a:pathLst>
              <a:path w="810328" h="2651760">
                <a:moveTo>
                  <a:pt x="0" y="0"/>
                </a:moveTo>
                <a:cubicBezTo>
                  <a:pt x="276606" y="110490"/>
                  <a:pt x="553212" y="220980"/>
                  <a:pt x="685800" y="384048"/>
                </a:cubicBezTo>
                <a:cubicBezTo>
                  <a:pt x="818388" y="547116"/>
                  <a:pt x="826008" y="600456"/>
                  <a:pt x="795528" y="978408"/>
                </a:cubicBezTo>
                <a:cubicBezTo>
                  <a:pt x="765048" y="1356360"/>
                  <a:pt x="633984" y="2004060"/>
                  <a:pt x="502920" y="265176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40572" y="5821972"/>
            <a:ext cx="3413563" cy="923330"/>
          </a:xfrm>
          <a:prstGeom prst="rect">
            <a:avLst/>
          </a:prstGeom>
        </p:spPr>
        <p:txBody>
          <a:bodyPr wrap="none">
            <a:spAutoFit/>
          </a:bodyPr>
          <a:lstStyle/>
          <a:p>
            <a:pPr algn="ctr"/>
            <a:r>
              <a:rPr lang="fr-FR" dirty="0">
                <a:solidFill>
                  <a:srgbClr val="FF0000"/>
                </a:solidFill>
                <a:latin typeface="+mn-lt"/>
                <a:ea typeface="ＭＳ Ｐゴシック" pitchFamily="34" charset="-128"/>
              </a:rPr>
              <a:t>Move data </a:t>
            </a:r>
            <a:r>
              <a:rPr lang="fr-FR" dirty="0" err="1">
                <a:solidFill>
                  <a:srgbClr val="FF0000"/>
                </a:solidFill>
                <a:latin typeface="+mn-lt"/>
                <a:ea typeface="ＭＳ Ｐゴシック" pitchFamily="34" charset="-128"/>
              </a:rPr>
              <a:t>from</a:t>
            </a:r>
            <a:r>
              <a:rPr lang="fr-FR" dirty="0">
                <a:solidFill>
                  <a:srgbClr val="FF0000"/>
                </a:solidFill>
                <a:latin typeface="+mn-lt"/>
                <a:ea typeface="ＭＳ Ｐゴシック" pitchFamily="34" charset="-128"/>
              </a:rPr>
              <a:t> host to PE </a:t>
            </a:r>
            <a:endParaRPr lang="fr-FR" dirty="0" smtClean="0">
              <a:solidFill>
                <a:srgbClr val="FF0000"/>
              </a:solidFill>
              <a:latin typeface="+mn-lt"/>
              <a:ea typeface="ＭＳ Ｐゴシック" pitchFamily="34" charset="-128"/>
            </a:endParaRPr>
          </a:p>
          <a:p>
            <a:pPr algn="ctr"/>
            <a:r>
              <a:rPr lang="fr-FR" dirty="0" err="1" smtClean="0">
                <a:solidFill>
                  <a:srgbClr val="FF0000"/>
                </a:solidFill>
                <a:latin typeface="+mn-lt"/>
                <a:ea typeface="ＭＳ Ｐゴシック" pitchFamily="34" charset="-128"/>
              </a:rPr>
              <a:t>forth</a:t>
            </a:r>
            <a:r>
              <a:rPr lang="fr-FR" dirty="0" smtClean="0">
                <a:solidFill>
                  <a:srgbClr val="FF0000"/>
                </a:solidFill>
                <a:latin typeface="+mn-lt"/>
                <a:ea typeface="ＭＳ Ｐゴシック" pitchFamily="34" charset="-128"/>
              </a:rPr>
              <a:t> </a:t>
            </a:r>
            <a:r>
              <a:rPr lang="fr-FR" dirty="0">
                <a:solidFill>
                  <a:srgbClr val="FF0000"/>
                </a:solidFill>
                <a:latin typeface="+mn-lt"/>
                <a:ea typeface="ＭＳ Ｐゴシック" pitchFamily="34" charset="-128"/>
              </a:rPr>
              <a:t>and </a:t>
            </a:r>
            <a:r>
              <a:rPr lang="fr-FR" dirty="0" smtClean="0">
                <a:solidFill>
                  <a:srgbClr val="FF0000"/>
                </a:solidFill>
                <a:latin typeface="+mn-lt"/>
                <a:ea typeface="ＭＳ Ｐゴシック" pitchFamily="34" charset="-128"/>
              </a:rPr>
              <a:t>back.</a:t>
            </a:r>
          </a:p>
          <a:p>
            <a:pPr algn="ctr"/>
            <a:r>
              <a:rPr lang="fr-FR" dirty="0" smtClean="0">
                <a:latin typeface="+mn-lt"/>
                <a:ea typeface="ＭＳ Ｐゴシック" pitchFamily="34" charset="-128"/>
              </a:rPr>
              <a:t>Memory management </a:t>
            </a:r>
            <a:r>
              <a:rPr lang="fr-FR" dirty="0" err="1" smtClean="0">
                <a:latin typeface="+mn-lt"/>
                <a:ea typeface="ＭＳ Ｐゴシック" pitchFamily="34" charset="-128"/>
              </a:rPr>
              <a:t>is</a:t>
            </a:r>
            <a:r>
              <a:rPr lang="fr-FR" dirty="0" smtClean="0">
                <a:latin typeface="+mn-lt"/>
                <a:ea typeface="ＭＳ Ｐゴシック" pitchFamily="34" charset="-128"/>
              </a:rPr>
              <a:t> explicit !!!</a:t>
            </a:r>
            <a:endParaRPr lang="fr-FR" dirty="0">
              <a:latin typeface="+mn-lt"/>
            </a:endParaRPr>
          </a:p>
        </p:txBody>
      </p:sp>
      <p:cxnSp>
        <p:nvCxnSpPr>
          <p:cNvPr id="20" name="Connecteur droit avec flèche 19"/>
          <p:cNvCxnSpPr/>
          <p:nvPr/>
        </p:nvCxnSpPr>
        <p:spPr>
          <a:xfrm>
            <a:off x="2128790" y="2766695"/>
            <a:ext cx="1579114" cy="14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843088" y="3414496"/>
            <a:ext cx="8648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717080" y="4195702"/>
            <a:ext cx="990824" cy="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968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 data </a:t>
            </a:r>
            <a:r>
              <a:rPr lang="fr-FR" sz="2800" dirty="0" err="1" smtClean="0"/>
              <a:t>parallelism</a:t>
            </a:r>
            <a:r>
              <a:rPr lang="fr-FR" sz="2800" dirty="0" smtClean="0"/>
              <a:t/>
            </a:r>
            <a:br>
              <a:rPr lang="fr-FR" sz="2800" dirty="0" smtClean="0"/>
            </a:br>
            <a:r>
              <a:rPr lang="fr-FR" sz="2800" dirty="0" err="1" smtClean="0"/>
              <a:t>Synchronization</a:t>
            </a:r>
            <a:r>
              <a:rPr lang="fr-FR" sz="2800" dirty="0" smtClean="0"/>
              <a:t> + </a:t>
            </a:r>
            <a:r>
              <a:rPr lang="fr-FR" sz="2800" dirty="0" err="1" smtClean="0"/>
              <a:t>shared</a:t>
            </a:r>
            <a:r>
              <a:rPr lang="fr-FR" sz="2800" dirty="0" smtClean="0"/>
              <a:t> memory</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49</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p:nvPicPr>
        <p:blipFill>
          <a:blip r:embed="rId3"/>
          <a:stretch>
            <a:fillRect/>
          </a:stretch>
        </p:blipFill>
        <p:spPr>
          <a:xfrm>
            <a:off x="3203848" y="2024787"/>
            <a:ext cx="2808311" cy="3268215"/>
          </a:xfrm>
          <a:prstGeom prst="rect">
            <a:avLst/>
          </a:prstGeom>
        </p:spPr>
      </p:pic>
      <p:sp>
        <p:nvSpPr>
          <p:cNvPr id="12" name="Ellipse 11"/>
          <p:cNvSpPr/>
          <p:nvPr/>
        </p:nvSpPr>
        <p:spPr>
          <a:xfrm>
            <a:off x="3707903" y="4617075"/>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211959" y="4617075"/>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716015" y="4617075"/>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220071" y="4617075"/>
            <a:ext cx="432048" cy="5040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3707903" y="3941148"/>
            <a:ext cx="1944216" cy="504056"/>
            <a:chOff x="5004049" y="5540224"/>
            <a:chExt cx="1944216" cy="504056"/>
          </a:xfrm>
        </p:grpSpPr>
        <p:sp>
          <p:nvSpPr>
            <p:cNvPr id="17" name="Ellipse 16"/>
            <p:cNvSpPr/>
            <p:nvPr/>
          </p:nvSpPr>
          <p:spPr>
            <a:xfrm>
              <a:off x="5004049"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08105"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012161"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516217"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p:cNvGrpSpPr/>
          <p:nvPr/>
        </p:nvGrpSpPr>
        <p:grpSpPr>
          <a:xfrm>
            <a:off x="3743907" y="3259503"/>
            <a:ext cx="1944216" cy="504056"/>
            <a:chOff x="5004049" y="5540224"/>
            <a:chExt cx="1944216" cy="504056"/>
          </a:xfrm>
        </p:grpSpPr>
        <p:sp>
          <p:nvSpPr>
            <p:cNvPr id="22" name="Ellipse 21"/>
            <p:cNvSpPr/>
            <p:nvPr/>
          </p:nvSpPr>
          <p:spPr>
            <a:xfrm>
              <a:off x="5004049"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508105"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012161"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6516217"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p:cNvGrpSpPr/>
          <p:nvPr/>
        </p:nvGrpSpPr>
        <p:grpSpPr>
          <a:xfrm>
            <a:off x="3707903" y="2652297"/>
            <a:ext cx="1944216" cy="504056"/>
            <a:chOff x="5004049" y="5540224"/>
            <a:chExt cx="1944216" cy="504056"/>
          </a:xfrm>
        </p:grpSpPr>
        <p:sp>
          <p:nvSpPr>
            <p:cNvPr id="27" name="Ellipse 26"/>
            <p:cNvSpPr/>
            <p:nvPr/>
          </p:nvSpPr>
          <p:spPr>
            <a:xfrm>
              <a:off x="5004049"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5508105"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6012161"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6516217" y="5540224"/>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llipse 31"/>
          <p:cNvSpPr/>
          <p:nvPr/>
        </p:nvSpPr>
        <p:spPr>
          <a:xfrm>
            <a:off x="3635895" y="3911106"/>
            <a:ext cx="1080120" cy="124068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kernel</a:t>
            </a:r>
            <a:endParaRPr lang="fr-FR" dirty="0">
              <a:solidFill>
                <a:schemeClr val="tx1"/>
              </a:solidFill>
            </a:endParaRPr>
          </a:p>
        </p:txBody>
      </p:sp>
      <p:sp>
        <p:nvSpPr>
          <p:cNvPr id="36" name="Ellipse 35"/>
          <p:cNvSpPr/>
          <p:nvPr/>
        </p:nvSpPr>
        <p:spPr>
          <a:xfrm>
            <a:off x="63500" y="5288202"/>
            <a:ext cx="3147116" cy="14901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Work</a:t>
            </a:r>
            <a:r>
              <a:rPr lang="fr-FR" dirty="0" smtClean="0">
                <a:solidFill>
                  <a:schemeClr val="tx1"/>
                </a:solidFill>
              </a:rPr>
              <a:t> items </a:t>
            </a:r>
            <a:r>
              <a:rPr lang="fr-FR" dirty="0" err="1" smtClean="0">
                <a:solidFill>
                  <a:schemeClr val="tx1"/>
                </a:solidFill>
              </a:rPr>
              <a:t>within</a:t>
            </a:r>
            <a:r>
              <a:rPr lang="fr-FR" dirty="0" smtClean="0">
                <a:solidFill>
                  <a:schemeClr val="tx1"/>
                </a:solidFill>
              </a:rPr>
              <a:t> a </a:t>
            </a:r>
            <a:r>
              <a:rPr lang="fr-FR" dirty="0" err="1" smtClean="0">
                <a:solidFill>
                  <a:schemeClr val="tx1"/>
                </a:solidFill>
              </a:rPr>
              <a:t>work</a:t>
            </a:r>
            <a:r>
              <a:rPr lang="fr-FR" dirty="0" smtClean="0">
                <a:solidFill>
                  <a:schemeClr val="tx1"/>
                </a:solidFill>
              </a:rPr>
              <a:t> group </a:t>
            </a:r>
            <a:r>
              <a:rPr lang="fr-FR" dirty="0" err="1" smtClean="0">
                <a:solidFill>
                  <a:schemeClr val="tx1"/>
                </a:solidFill>
              </a:rPr>
              <a:t>can</a:t>
            </a:r>
            <a:r>
              <a:rPr lang="fr-FR" dirty="0" smtClean="0">
                <a:solidFill>
                  <a:schemeClr val="tx1"/>
                </a:solidFill>
              </a:rPr>
              <a:t> </a:t>
            </a:r>
            <a:r>
              <a:rPr lang="fr-FR" dirty="0" err="1" smtClean="0">
                <a:solidFill>
                  <a:schemeClr val="tx1"/>
                </a:solidFill>
              </a:rPr>
              <a:t>synchronize</a:t>
            </a:r>
            <a:r>
              <a:rPr lang="fr-FR" dirty="0" smtClean="0">
                <a:solidFill>
                  <a:schemeClr val="tx1"/>
                </a:solidFill>
              </a:rPr>
              <a:t> and </a:t>
            </a:r>
            <a:r>
              <a:rPr lang="fr-FR" dirty="0" err="1" smtClean="0">
                <a:solidFill>
                  <a:schemeClr val="tx1"/>
                </a:solidFill>
              </a:rPr>
              <a:t>share</a:t>
            </a:r>
            <a:r>
              <a:rPr lang="fr-FR" dirty="0" smtClean="0">
                <a:solidFill>
                  <a:schemeClr val="tx1"/>
                </a:solidFill>
              </a:rPr>
              <a:t> memory.</a:t>
            </a:r>
            <a:endParaRPr lang="fr-FR" dirty="0">
              <a:solidFill>
                <a:schemeClr val="tx1"/>
              </a:solidFill>
            </a:endParaRPr>
          </a:p>
        </p:txBody>
      </p:sp>
      <p:sp>
        <p:nvSpPr>
          <p:cNvPr id="39" name="Ellipse 38"/>
          <p:cNvSpPr/>
          <p:nvPr/>
        </p:nvSpPr>
        <p:spPr>
          <a:xfrm>
            <a:off x="6552218" y="2630541"/>
            <a:ext cx="2520280" cy="1986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a:t>
            </a:r>
            <a:r>
              <a:rPr lang="fr-FR" dirty="0" err="1" smtClean="0">
                <a:solidFill>
                  <a:schemeClr val="tx1"/>
                </a:solidFill>
              </a:rPr>
              <a:t>ork</a:t>
            </a:r>
            <a:r>
              <a:rPr lang="fr-FR" dirty="0" smtClean="0">
                <a:solidFill>
                  <a:schemeClr val="tx1"/>
                </a:solidFill>
              </a:rPr>
              <a:t> items </a:t>
            </a:r>
            <a:r>
              <a:rPr lang="fr-FR" dirty="0" err="1" smtClean="0">
                <a:solidFill>
                  <a:schemeClr val="tx1"/>
                </a:solidFill>
              </a:rPr>
              <a:t>belonging</a:t>
            </a:r>
            <a:r>
              <a:rPr lang="fr-FR" dirty="0" smtClean="0">
                <a:solidFill>
                  <a:schemeClr val="tx1"/>
                </a:solidFill>
              </a:rPr>
              <a:t> to </a:t>
            </a:r>
            <a:r>
              <a:rPr lang="fr-FR" dirty="0" err="1" smtClean="0">
                <a:solidFill>
                  <a:schemeClr val="tx1"/>
                </a:solidFill>
              </a:rPr>
              <a:t>different</a:t>
            </a:r>
            <a:r>
              <a:rPr lang="fr-FR" dirty="0" smtClean="0">
                <a:solidFill>
                  <a:schemeClr val="tx1"/>
                </a:solidFill>
              </a:rPr>
              <a:t> groups </a:t>
            </a:r>
            <a:r>
              <a:rPr lang="fr-FR" dirty="0" err="1" smtClean="0">
                <a:solidFill>
                  <a:schemeClr val="tx1"/>
                </a:solidFill>
              </a:rPr>
              <a:t>cannot</a:t>
            </a:r>
            <a:r>
              <a:rPr lang="fr-FR" dirty="0" smtClean="0">
                <a:solidFill>
                  <a:schemeClr val="tx1"/>
                </a:solidFill>
              </a:rPr>
              <a:t> </a:t>
            </a:r>
            <a:r>
              <a:rPr lang="fr-FR" dirty="0" err="1" smtClean="0">
                <a:solidFill>
                  <a:schemeClr val="tx1"/>
                </a:solidFill>
              </a:rPr>
              <a:t>synchronize</a:t>
            </a:r>
            <a:r>
              <a:rPr lang="fr-FR" dirty="0" smtClean="0">
                <a:solidFill>
                  <a:schemeClr val="tx1"/>
                </a:solidFill>
              </a:rPr>
              <a:t> and </a:t>
            </a:r>
            <a:r>
              <a:rPr lang="fr-FR" dirty="0" err="1" smtClean="0">
                <a:solidFill>
                  <a:schemeClr val="tx1"/>
                </a:solidFill>
              </a:rPr>
              <a:t>share</a:t>
            </a:r>
            <a:r>
              <a:rPr lang="fr-FR" dirty="0" smtClean="0">
                <a:solidFill>
                  <a:schemeClr val="tx1"/>
                </a:solidFill>
              </a:rPr>
              <a:t> memory.</a:t>
            </a:r>
            <a:endParaRPr lang="fr-FR" dirty="0">
              <a:solidFill>
                <a:schemeClr val="tx1"/>
              </a:solidFill>
            </a:endParaRPr>
          </a:p>
        </p:txBody>
      </p:sp>
      <p:cxnSp>
        <p:nvCxnSpPr>
          <p:cNvPr id="41" name="Connecteur droit avec flèche 40"/>
          <p:cNvCxnSpPr/>
          <p:nvPr/>
        </p:nvCxnSpPr>
        <p:spPr>
          <a:xfrm flipH="1" flipV="1">
            <a:off x="5688123" y="2852936"/>
            <a:ext cx="864095" cy="3034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endCxn id="15" idx="7"/>
          </p:cNvCxnSpPr>
          <p:nvPr/>
        </p:nvCxnSpPr>
        <p:spPr>
          <a:xfrm flipH="1">
            <a:off x="5588847" y="4077073"/>
            <a:ext cx="1143393" cy="6138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endCxn id="17" idx="3"/>
          </p:cNvCxnSpPr>
          <p:nvPr/>
        </p:nvCxnSpPr>
        <p:spPr>
          <a:xfrm flipV="1">
            <a:off x="2771800" y="4371387"/>
            <a:ext cx="999375" cy="10018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endCxn id="18" idx="3"/>
          </p:cNvCxnSpPr>
          <p:nvPr/>
        </p:nvCxnSpPr>
        <p:spPr>
          <a:xfrm flipV="1">
            <a:off x="2915816" y="4371387"/>
            <a:ext cx="1359415" cy="10738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3068216" y="5121131"/>
            <a:ext cx="1287760" cy="4764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endCxn id="12" idx="3"/>
          </p:cNvCxnSpPr>
          <p:nvPr/>
        </p:nvCxnSpPr>
        <p:spPr>
          <a:xfrm flipV="1">
            <a:off x="2987824" y="5047314"/>
            <a:ext cx="783351" cy="469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Image 53"/>
          <p:cNvPicPr>
            <a:picLocks noChangeAspect="1"/>
          </p:cNvPicPr>
          <p:nvPr/>
        </p:nvPicPr>
        <p:blipFill>
          <a:blip r:embed="rId4"/>
          <a:stretch>
            <a:fillRect/>
          </a:stretch>
        </p:blipFill>
        <p:spPr>
          <a:xfrm>
            <a:off x="209657" y="2016803"/>
            <a:ext cx="2454132" cy="1866733"/>
          </a:xfrm>
          <a:prstGeom prst="rect">
            <a:avLst/>
          </a:prstGeom>
        </p:spPr>
      </p:pic>
    </p:spTree>
    <p:extLst>
      <p:ext uri="{BB962C8B-B14F-4D97-AF65-F5344CB8AC3E}">
        <p14:creationId xmlns:p14="http://schemas.microsoft.com/office/powerpoint/2010/main" val="355243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/Posix/</a:t>
            </a:r>
            <a:r>
              <a:rPr lang="fr-FR" sz="2800" dirty="0" err="1" smtClean="0"/>
              <a:t>OpenCL</a:t>
            </a:r>
            <a:r>
              <a:rPr lang="fr-FR" sz="2800" dirty="0" smtClean="0"/>
              <a:t>/MPI </a:t>
            </a:r>
            <a:br>
              <a:rPr lang="fr-FR" sz="2800" dirty="0" smtClean="0"/>
            </a:br>
            <a:r>
              <a:rPr lang="fr-FR" sz="2800" dirty="0" smtClean="0"/>
              <a:t>C/C++ </a:t>
            </a:r>
            <a:r>
              <a:rPr lang="fr-FR" sz="2800" dirty="0" smtClean="0">
                <a:latin typeface="Courier New" panose="02070309020205020404" pitchFamily="49" charset="0"/>
                <a:cs typeface="Courier New" panose="02070309020205020404" pitchFamily="49" charset="0"/>
              </a:rPr>
              <a:t>headers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547664" y="3068960"/>
            <a:ext cx="6048672" cy="2308324"/>
          </a:xfrm>
          <a:prstGeom prst="rect">
            <a:avLst/>
          </a:prstGeom>
        </p:spPr>
        <p:txBody>
          <a:bodyPr wrap="square">
            <a:spAutoFit/>
          </a:bodyPr>
          <a:lstStyle/>
          <a:p>
            <a:pPr algn="just">
              <a:defRPr/>
            </a:pPr>
            <a:r>
              <a:rPr lang="fr-FR" dirty="0" err="1" smtClean="0">
                <a:latin typeface="+mn-lt"/>
                <a:ea typeface="ＭＳ Ｐゴシック" pitchFamily="34" charset="-128"/>
                <a:cs typeface="Courier New" panose="02070309020205020404" pitchFamily="49" charset="0"/>
              </a:rPr>
              <a:t>OpenMP</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include</a:t>
            </a:r>
            <a:r>
              <a:rPr lang="fr-FR" dirty="0" smtClean="0">
                <a:latin typeface="Courier New" panose="02070309020205020404" pitchFamily="49" charset="0"/>
                <a:ea typeface="ＭＳ Ｐゴシック" pitchFamily="34" charset="-128"/>
                <a:cs typeface="Courier New" panose="02070309020205020404" pitchFamily="49" charset="0"/>
              </a:rPr>
              <a:t> &lt;</a:t>
            </a:r>
            <a:r>
              <a:rPr lang="fr-FR" dirty="0" err="1" smtClean="0">
                <a:latin typeface="Courier New" panose="02070309020205020404" pitchFamily="49" charset="0"/>
                <a:ea typeface="ＭＳ Ｐゴシック" pitchFamily="34" charset="-128"/>
                <a:cs typeface="Courier New" panose="02070309020205020404" pitchFamily="49" charset="0"/>
              </a:rPr>
              <a:t>omp.h</a:t>
            </a:r>
            <a:r>
              <a:rPr lang="fr-FR" dirty="0">
                <a:latin typeface="Courier New" panose="02070309020205020404" pitchFamily="49" charset="0"/>
                <a:ea typeface="ＭＳ Ｐゴシック" pitchFamily="34" charset="-128"/>
                <a:cs typeface="Courier New" panose="02070309020205020404" pitchFamily="49" charset="0"/>
              </a:rPr>
              <a:t>&gt;</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mn-lt"/>
                <a:ea typeface="ＭＳ Ｐゴシック" pitchFamily="34" charset="-128"/>
                <a:cs typeface="Courier New" panose="02070309020205020404" pitchFamily="49" charset="0"/>
              </a:rPr>
              <a:t>Posix threads</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include</a:t>
            </a:r>
            <a:r>
              <a:rPr lang="fr-FR" dirty="0" smtClean="0">
                <a:latin typeface="Courier New" panose="02070309020205020404" pitchFamily="49" charset="0"/>
                <a:ea typeface="ＭＳ Ｐゴシック" pitchFamily="34" charset="-128"/>
                <a:cs typeface="Courier New" panose="02070309020205020404" pitchFamily="49" charset="0"/>
              </a:rPr>
              <a:t> &lt;</a:t>
            </a:r>
            <a:r>
              <a:rPr lang="fr-FR" dirty="0" err="1" smtClean="0">
                <a:latin typeface="Courier New" panose="02070309020205020404" pitchFamily="49" charset="0"/>
                <a:ea typeface="ＭＳ Ｐゴシック" pitchFamily="34" charset="-128"/>
                <a:cs typeface="Courier New" panose="02070309020205020404" pitchFamily="49" charset="0"/>
              </a:rPr>
              <a:t>pthread.h</a:t>
            </a:r>
            <a:r>
              <a:rPr lang="fr-FR" dirty="0">
                <a:latin typeface="Courier New" panose="02070309020205020404" pitchFamily="49" charset="0"/>
                <a:ea typeface="ＭＳ Ｐゴシック" pitchFamily="34" charset="-128"/>
                <a:cs typeface="Courier New" panose="02070309020205020404" pitchFamily="49" charset="0"/>
              </a:rPr>
              <a:t>&gt;</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mn-lt"/>
                <a:ea typeface="ＭＳ Ｐゴシック" pitchFamily="34" charset="-128"/>
                <a:cs typeface="Courier New" panose="02070309020205020404" pitchFamily="49" charset="0"/>
              </a:rPr>
              <a:t>OpenCL</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include</a:t>
            </a:r>
            <a:r>
              <a:rPr lang="fr-FR" dirty="0" smtClean="0">
                <a:latin typeface="Courier New" panose="02070309020205020404" pitchFamily="49" charset="0"/>
                <a:ea typeface="ＭＳ Ｐゴシック" pitchFamily="34" charset="-128"/>
                <a:cs typeface="Courier New" panose="02070309020205020404" pitchFamily="49" charset="0"/>
              </a:rPr>
              <a:t> &lt;CL/</a:t>
            </a:r>
            <a:r>
              <a:rPr lang="fr-FR" dirty="0" err="1" smtClean="0">
                <a:latin typeface="Courier New" panose="02070309020205020404" pitchFamily="49" charset="0"/>
                <a:ea typeface="ＭＳ Ｐゴシック" pitchFamily="34" charset="-128"/>
                <a:cs typeface="Courier New" panose="02070309020205020404" pitchFamily="49" charset="0"/>
              </a:rPr>
              <a:t>opencl.h</a:t>
            </a:r>
            <a:r>
              <a:rPr lang="fr-FR" dirty="0" smtClean="0">
                <a:latin typeface="Courier New" panose="02070309020205020404" pitchFamily="49" charset="0"/>
                <a:ea typeface="ＭＳ Ｐゴシック" pitchFamily="34" charset="-128"/>
                <a:cs typeface="Courier New" panose="02070309020205020404" pitchFamily="49" charset="0"/>
              </a:rPr>
              <a:t>&gt;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smtClean="0">
                <a:latin typeface="+mn-lt"/>
                <a:ea typeface="ＭＳ Ｐゴシック" pitchFamily="34" charset="-128"/>
                <a:cs typeface="Courier New" panose="02070309020205020404" pitchFamily="49" charset="0"/>
              </a:rPr>
              <a:t>MPI</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include</a:t>
            </a: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&lt;</a:t>
            </a:r>
            <a:r>
              <a:rPr lang="fr-FR" dirty="0" err="1" smtClean="0">
                <a:latin typeface="Courier New" panose="02070309020205020404" pitchFamily="49" charset="0"/>
                <a:ea typeface="ＭＳ Ｐゴシック" pitchFamily="34" charset="-128"/>
                <a:cs typeface="Courier New" panose="02070309020205020404" pitchFamily="49" charset="0"/>
              </a:rPr>
              <a:t>mpi.h</a:t>
            </a:r>
            <a:r>
              <a:rPr lang="fr-FR" dirty="0">
                <a:latin typeface="Courier New" panose="02070309020205020404" pitchFamily="49" charset="0"/>
                <a:ea typeface="ＭＳ Ｐゴシック" pitchFamily="34" charset="-128"/>
                <a:cs typeface="Courier New" panose="02070309020205020404" pitchFamily="49" charset="0"/>
              </a:rPr>
              <a:t>&gt;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825342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a:r>
            <a:br>
              <a:rPr lang="fr-FR" sz="2800" dirty="0" smtClean="0"/>
            </a:br>
            <a:r>
              <a:rPr lang="fr-FR" sz="2800" dirty="0" err="1"/>
              <a:t>C</a:t>
            </a:r>
            <a:r>
              <a:rPr lang="fr-FR" sz="2800" dirty="0" err="1" smtClean="0"/>
              <a:t>omputing</a:t>
            </a:r>
            <a:r>
              <a:rPr lang="fr-FR" sz="2800" dirty="0" smtClean="0"/>
              <a:t> </a:t>
            </a:r>
            <a:r>
              <a:rPr lang="fr-FR" sz="2800" dirty="0" err="1" smtClean="0"/>
              <a:t>kernel</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50</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 name="Rectangle 30"/>
          <p:cNvSpPr/>
          <p:nvPr/>
        </p:nvSpPr>
        <p:spPr>
          <a:xfrm>
            <a:off x="2483768" y="4295676"/>
            <a:ext cx="4464496" cy="2308324"/>
          </a:xfrm>
          <a:prstGeom prst="rect">
            <a:avLst/>
          </a:prstGeom>
          <a:ln>
            <a:solidFill>
              <a:schemeClr val="accent1"/>
            </a:solidFill>
          </a:ln>
        </p:spPr>
        <p:txBody>
          <a:bodyPr wrap="square">
            <a:spAutoFit/>
          </a:bodyPr>
          <a:lstStyle/>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a:t>
            </a:r>
            <a:r>
              <a:rPr lang="fr-FR" sz="1200" dirty="0" err="1">
                <a:latin typeface="Courier New" panose="02070309020205020404" pitchFamily="49" charset="0"/>
                <a:ea typeface="ＭＳ Ｐゴシック" pitchFamily="34" charset="-128"/>
                <a:cs typeface="Courier New" panose="02070309020205020404" pitchFamily="49" charset="0"/>
              </a:rPr>
              <a:t>define</a:t>
            </a:r>
            <a:r>
              <a:rPr lang="fr-FR" sz="1200" dirty="0">
                <a:latin typeface="Courier New" panose="02070309020205020404" pitchFamily="49" charset="0"/>
                <a:ea typeface="ＭＳ Ｐゴシック" pitchFamily="34" charset="-128"/>
                <a:cs typeface="Courier New" panose="02070309020205020404" pitchFamily="49" charset="0"/>
              </a:rPr>
              <a:t> SIZE (1024*1024) </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a:t>
            </a:r>
            <a:r>
              <a:rPr lang="fr-FR" sz="1200" dirty="0" err="1">
                <a:latin typeface="Courier New" panose="02070309020205020404" pitchFamily="49" charset="0"/>
                <a:ea typeface="ＭＳ Ｐゴシック" pitchFamily="34" charset="-128"/>
                <a:cs typeface="Courier New" panose="02070309020205020404" pitchFamily="49" charset="0"/>
              </a:rPr>
              <a:t>define</a:t>
            </a:r>
            <a:r>
              <a:rPr lang="fr-FR" sz="1200" dirty="0">
                <a:latin typeface="Courier New" panose="02070309020205020404" pitchFamily="49" charset="0"/>
                <a:ea typeface="ＭＳ Ｐゴシック" pitchFamily="34" charset="-128"/>
                <a:cs typeface="Courier New" panose="02070309020205020404" pitchFamily="49" charset="0"/>
              </a:rPr>
              <a:t> THREADS SIZE</a:t>
            </a:r>
          </a:p>
          <a:p>
            <a:pPr algn="just">
              <a:defRPr/>
            </a:pPr>
            <a:endParaRPr lang="fr-FR" sz="12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T[SIZE];</a:t>
            </a:r>
          </a:p>
          <a:p>
            <a:pPr algn="just">
              <a:defRPr/>
            </a:pP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 a </a:t>
            </a:r>
            <a:r>
              <a:rPr lang="fr-FR" sz="1200" dirty="0" err="1" smtClean="0">
                <a:latin typeface="Courier New" panose="02070309020205020404" pitchFamily="49" charset="0"/>
                <a:ea typeface="ＭＳ Ｐゴシック" pitchFamily="34" charset="-128"/>
                <a:cs typeface="Courier New" panose="02070309020205020404" pitchFamily="49" charset="0"/>
              </a:rPr>
              <a:t>computing</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kernel</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a:latin typeface="Courier New" panose="02070309020205020404" pitchFamily="49" charset="0"/>
                <a:ea typeface="ＭＳ Ｐゴシック" pitchFamily="34" charset="-128"/>
                <a:cs typeface="Courier New" panose="02070309020205020404" pitchFamily="49" charset="0"/>
              </a:rPr>
              <a:t>c</a:t>
            </a:r>
            <a:r>
              <a:rPr lang="fr-FR" sz="1200" dirty="0" err="1" smtClean="0">
                <a:latin typeface="Courier New" panose="02070309020205020404" pitchFamily="49" charset="0"/>
                <a:ea typeface="ＭＳ Ｐゴシック" pitchFamily="34" charset="-128"/>
                <a:cs typeface="Courier New" panose="02070309020205020404" pitchFamily="49" charset="0"/>
              </a:rPr>
              <a:t>ould</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be</a:t>
            </a:r>
            <a:r>
              <a:rPr lang="fr-FR" sz="1200" dirty="0" smtClean="0">
                <a:latin typeface="Courier New" panose="02070309020205020404" pitchFamily="49" charset="0"/>
                <a:ea typeface="ＭＳ Ｐゴシック" pitchFamily="34" charset="-128"/>
                <a:cs typeface="Courier New" panose="02070309020205020404" pitchFamily="49" charset="0"/>
              </a:rPr>
              <a:t> the </a:t>
            </a:r>
            <a:r>
              <a:rPr lang="fr-FR" sz="1200" dirty="0" err="1" smtClean="0">
                <a:latin typeface="Courier New" panose="02070309020205020404" pitchFamily="49" charset="0"/>
                <a:ea typeface="ＭＳ Ｐゴシック" pitchFamily="34" charset="-128"/>
                <a:cs typeface="Courier New" panose="02070309020205020404" pitchFamily="49" charset="0"/>
              </a:rPr>
              <a:t>following</a:t>
            </a: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err="1">
                <a:latin typeface="Courier New" panose="02070309020205020404" pitchFamily="49" charset="0"/>
                <a:ea typeface="ＭＳ Ｐゴシック" pitchFamily="34" charset="-128"/>
                <a:cs typeface="Courier New" panose="02070309020205020404" pitchFamily="49" charset="0"/>
              </a:rPr>
              <a:t>v</a:t>
            </a:r>
            <a:r>
              <a:rPr lang="fr-FR" sz="1200" dirty="0" err="1" smtClean="0">
                <a:latin typeface="Courier New" panose="02070309020205020404" pitchFamily="49" charset="0"/>
                <a:ea typeface="ＭＳ Ｐゴシック" pitchFamily="34" charset="-128"/>
                <a:cs typeface="Courier New" panose="02070309020205020404" pitchFamily="49" charset="0"/>
              </a:rPr>
              <a:t>oid</a:t>
            </a:r>
            <a:r>
              <a:rPr lang="fr-FR" sz="1200" dirty="0" smtClean="0">
                <a:latin typeface="Courier New" panose="02070309020205020404" pitchFamily="49" charset="0"/>
                <a:ea typeface="ＭＳ Ｐゴシック" pitchFamily="34" charset="-128"/>
                <a:cs typeface="Courier New" panose="02070309020205020404" pitchFamily="49" charset="0"/>
              </a:rPr>
              <a:t> __</a:t>
            </a:r>
            <a:r>
              <a:rPr lang="fr-FR" sz="1200" dirty="0" err="1" smtClean="0">
                <a:latin typeface="Courier New" panose="02070309020205020404" pitchFamily="49" charset="0"/>
                <a:ea typeface="ＭＳ Ｐゴシック" pitchFamily="34" charset="-128"/>
                <a:cs typeface="Courier New" panose="02070309020205020404" pitchFamily="49" charset="0"/>
              </a:rPr>
              <a:t>kernel</a:t>
            </a:r>
            <a:r>
              <a:rPr lang="fr-FR" sz="1200" dirty="0" smtClean="0">
                <a:latin typeface="Courier New" panose="02070309020205020404" pitchFamily="49" charset="0"/>
                <a:ea typeface="ＭＳ Ｐゴシック" pitchFamily="34" charset="-128"/>
                <a:cs typeface="Courier New" panose="02070309020205020404" pitchFamily="49" charset="0"/>
              </a:rPr>
              <a:t>(__global </a:t>
            </a: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*t)</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id = </a:t>
            </a:r>
            <a:r>
              <a:rPr lang="fr-FR" sz="1200"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get_global_id</a:t>
            </a:r>
            <a:r>
              <a:rPr lang="fr-FR" sz="1200"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endParaRPr lang="fr-FR" sz="12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a:latin typeface="Courier New" panose="02070309020205020404" pitchFamily="49" charset="0"/>
                <a:ea typeface="ＭＳ Ｐゴシック" pitchFamily="34" charset="-128"/>
                <a:cs typeface="Courier New" panose="02070309020205020404" pitchFamily="49" charset="0"/>
              </a:rPr>
              <a:t>i = </a:t>
            </a:r>
            <a:r>
              <a:rPr lang="fr-FR" sz="1200" dirty="0" smtClean="0">
                <a:latin typeface="Courier New" panose="02070309020205020404" pitchFamily="49" charset="0"/>
                <a:ea typeface="ＭＳ Ｐゴシック" pitchFamily="34" charset="-128"/>
                <a:cs typeface="Courier New" panose="02070309020205020404" pitchFamily="49" charset="0"/>
              </a:rPr>
              <a:t>fromid2index(id); // i = id</a:t>
            </a: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T</a:t>
            </a:r>
            <a:r>
              <a:rPr lang="fr-FR" sz="1200" dirty="0" smtClean="0">
                <a:latin typeface="Courier New" panose="02070309020205020404" pitchFamily="49" charset="0"/>
                <a:ea typeface="ＭＳ Ｐゴシック" pitchFamily="34" charset="-128"/>
                <a:cs typeface="Courier New" panose="02070309020205020404" pitchFamily="49" charset="0"/>
              </a:rPr>
              <a:t>[i</a:t>
            </a:r>
            <a:r>
              <a:rPr lang="fr-FR" sz="1200" dirty="0">
                <a:latin typeface="Courier New" panose="02070309020205020404" pitchFamily="49" charset="0"/>
                <a:ea typeface="ＭＳ Ｐゴシック" pitchFamily="34" charset="-128"/>
                <a:cs typeface="Courier New" panose="02070309020205020404" pitchFamily="49" charset="0"/>
              </a:rPr>
              <a:t>] = f</a:t>
            </a:r>
            <a:r>
              <a:rPr lang="fr-FR" sz="12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p>
        </p:txBody>
      </p:sp>
      <p:sp>
        <p:nvSpPr>
          <p:cNvPr id="33" name="Rectangle 32"/>
          <p:cNvSpPr/>
          <p:nvPr/>
        </p:nvSpPr>
        <p:spPr>
          <a:xfrm>
            <a:off x="426360" y="1892151"/>
            <a:ext cx="4104456" cy="2123658"/>
          </a:xfrm>
          <a:prstGeom prst="rect">
            <a:avLst/>
          </a:prstGeom>
          <a:ln>
            <a:solidFill>
              <a:schemeClr val="accent1"/>
            </a:solidFill>
          </a:ln>
        </p:spPr>
        <p:txBody>
          <a:bodyPr wrap="square">
            <a:spAutoFit/>
          </a:bodyPr>
          <a:lstStyle/>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a:t>
            </a:r>
            <a:r>
              <a:rPr lang="fr-FR" sz="1200" dirty="0" err="1">
                <a:latin typeface="Courier New" panose="02070309020205020404" pitchFamily="49" charset="0"/>
                <a:ea typeface="ＭＳ Ｐゴシック" pitchFamily="34" charset="-128"/>
                <a:cs typeface="Courier New" panose="02070309020205020404" pitchFamily="49" charset="0"/>
              </a:rPr>
              <a:t>define</a:t>
            </a:r>
            <a:r>
              <a:rPr lang="fr-FR" sz="1200" dirty="0">
                <a:latin typeface="Courier New" panose="02070309020205020404" pitchFamily="49" charset="0"/>
                <a:ea typeface="ＭＳ Ｐゴシック" pitchFamily="34" charset="-128"/>
                <a:cs typeface="Courier New" panose="02070309020205020404" pitchFamily="49" charset="0"/>
              </a:rPr>
              <a:t> SIZE (1024*1024) </a:t>
            </a:r>
            <a:endParaRPr lang="fr-FR" sz="12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r>
              <a:rPr lang="fr-FR" sz="1200" dirty="0" err="1" smtClean="0">
                <a:latin typeface="Courier New" panose="02070309020205020404" pitchFamily="49" charset="0"/>
                <a:ea typeface="ＭＳ Ｐゴシック" pitchFamily="34" charset="-128"/>
                <a:cs typeface="Courier New" panose="02070309020205020404" pitchFamily="49" charset="0"/>
              </a:rPr>
              <a:t>define</a:t>
            </a:r>
            <a:r>
              <a:rPr lang="fr-FR" sz="1200" dirty="0" smtClean="0">
                <a:latin typeface="Courier New" panose="02070309020205020404" pitchFamily="49" charset="0"/>
                <a:ea typeface="ＭＳ Ｐゴシック" pitchFamily="34" charset="-128"/>
                <a:cs typeface="Courier New" panose="02070309020205020404" pitchFamily="49" charset="0"/>
              </a:rPr>
              <a:t> THREADS SIZE</a:t>
            </a:r>
          </a:p>
          <a:p>
            <a:pPr algn="just">
              <a:defRPr/>
            </a:pPr>
            <a:endParaRPr lang="fr-FR" sz="12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err="1">
                <a:latin typeface="Courier New" panose="02070309020205020404" pitchFamily="49" charset="0"/>
                <a:ea typeface="ＭＳ Ｐゴシック" pitchFamily="34" charset="-128"/>
                <a:cs typeface="Courier New" panose="02070309020205020404" pitchFamily="49" charset="0"/>
              </a:rPr>
              <a:t>i</a:t>
            </a:r>
            <a:r>
              <a:rPr lang="fr-FR" sz="1200" dirty="0" err="1" smtClean="0">
                <a:latin typeface="Courier New" panose="02070309020205020404" pitchFamily="49" charset="0"/>
                <a:ea typeface="ＭＳ Ｐゴシック" pitchFamily="34" charset="-128"/>
                <a:cs typeface="Courier New" panose="02070309020205020404" pitchFamily="49" charset="0"/>
              </a:rPr>
              <a:t>nt</a:t>
            </a:r>
            <a:r>
              <a:rPr lang="fr-FR" sz="1200" dirty="0" smtClean="0">
                <a:latin typeface="Courier New" panose="02070309020205020404" pitchFamily="49" charset="0"/>
                <a:ea typeface="ＭＳ Ｐゴシック" pitchFamily="34" charset="-128"/>
                <a:cs typeface="Courier New" panose="02070309020205020404" pitchFamily="49" charset="0"/>
              </a:rPr>
              <a:t> T[SIZE];</a:t>
            </a:r>
          </a:p>
          <a:p>
            <a:pPr algn="just">
              <a:defRPr/>
            </a:pP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r>
              <a:rPr lang="fr-FR" sz="1200" dirty="0" err="1" smtClean="0">
                <a:latin typeface="Courier New" panose="02070309020205020404" pitchFamily="49" charset="0"/>
                <a:ea typeface="ＭＳ Ｐゴシック" pitchFamily="34" charset="-128"/>
                <a:cs typeface="Courier New" panose="02070309020205020404" pitchFamily="49" charset="0"/>
              </a:rPr>
              <a:t>pragma</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omp</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parallel</a:t>
            </a: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num_threads</a:t>
            </a:r>
            <a:r>
              <a:rPr lang="fr-FR" sz="1200" dirty="0" smtClean="0">
                <a:latin typeface="Courier New" panose="02070309020205020404" pitchFamily="49" charset="0"/>
                <a:ea typeface="ＭＳ Ｐゴシック" pitchFamily="34" charset="-128"/>
                <a:cs typeface="Courier New" panose="02070309020205020404" pitchFamily="49" charset="0"/>
              </a:rPr>
              <a:t>(THREADS)</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id = </a:t>
            </a:r>
            <a:r>
              <a:rPr lang="fr-FR" sz="1200"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omp_get_thread_num</a:t>
            </a:r>
            <a:r>
              <a:rPr lang="fr-FR" sz="1200"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i = fromid2index(id);</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   T[i] = f();</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p>
        </p:txBody>
      </p:sp>
      <p:sp>
        <p:nvSpPr>
          <p:cNvPr id="34" name="Rectangle 33"/>
          <p:cNvSpPr/>
          <p:nvPr/>
        </p:nvSpPr>
        <p:spPr>
          <a:xfrm>
            <a:off x="5148064" y="1892151"/>
            <a:ext cx="3312368" cy="2123658"/>
          </a:xfrm>
          <a:prstGeom prst="rect">
            <a:avLst/>
          </a:prstGeom>
          <a:ln>
            <a:solidFill>
              <a:schemeClr val="accent1"/>
            </a:solidFill>
          </a:ln>
        </p:spPr>
        <p:txBody>
          <a:bodyPr wrap="square">
            <a:spAutoFit/>
          </a:bodyPr>
          <a:lstStyle/>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a:t>
            </a:r>
            <a:r>
              <a:rPr lang="fr-FR" sz="1200" dirty="0" err="1">
                <a:latin typeface="Courier New" panose="02070309020205020404" pitchFamily="49" charset="0"/>
                <a:ea typeface="ＭＳ Ｐゴシック" pitchFamily="34" charset="-128"/>
                <a:cs typeface="Courier New" panose="02070309020205020404" pitchFamily="49" charset="0"/>
              </a:rPr>
              <a:t>define</a:t>
            </a:r>
            <a:r>
              <a:rPr lang="fr-FR" sz="1200" dirty="0">
                <a:latin typeface="Courier New" panose="02070309020205020404" pitchFamily="49" charset="0"/>
                <a:ea typeface="ＭＳ Ｐゴシック" pitchFamily="34" charset="-128"/>
                <a:cs typeface="Courier New" panose="02070309020205020404" pitchFamily="49" charset="0"/>
              </a:rPr>
              <a:t> SIZE (1024*1024) </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a:t>
            </a:r>
            <a:r>
              <a:rPr lang="fr-FR" sz="1200" dirty="0" err="1">
                <a:latin typeface="Courier New" panose="02070309020205020404" pitchFamily="49" charset="0"/>
                <a:ea typeface="ＭＳ Ｐゴシック" pitchFamily="34" charset="-128"/>
                <a:cs typeface="Courier New" panose="02070309020205020404" pitchFamily="49" charset="0"/>
              </a:rPr>
              <a:t>define</a:t>
            </a:r>
            <a:r>
              <a:rPr lang="fr-FR" sz="1200" dirty="0">
                <a:latin typeface="Courier New" panose="02070309020205020404" pitchFamily="49" charset="0"/>
                <a:ea typeface="ＭＳ Ｐゴシック" pitchFamily="34" charset="-128"/>
                <a:cs typeface="Courier New" panose="02070309020205020404" pitchFamily="49" charset="0"/>
              </a:rPr>
              <a:t> THREADS </a:t>
            </a:r>
            <a:r>
              <a:rPr lang="fr-FR" sz="1200" dirty="0" smtClean="0">
                <a:latin typeface="Courier New" panose="02070309020205020404" pitchFamily="49" charset="0"/>
                <a:ea typeface="ＭＳ Ｐゴシック" pitchFamily="34" charset="-128"/>
                <a:cs typeface="Courier New" panose="02070309020205020404" pitchFamily="49" charset="0"/>
              </a:rPr>
              <a:t>SIZE</a:t>
            </a:r>
          </a:p>
          <a:p>
            <a:pPr algn="just">
              <a:defRPr/>
            </a:pPr>
            <a:endParaRPr lang="fr-FR" sz="12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a:latin typeface="Courier New" panose="02070309020205020404" pitchFamily="49" charset="0"/>
                <a:ea typeface="ＭＳ Ｐゴシック" pitchFamily="34" charset="-128"/>
                <a:cs typeface="Courier New" panose="02070309020205020404" pitchFamily="49" charset="0"/>
              </a:rPr>
              <a:t>T[SIZE</a:t>
            </a:r>
            <a:r>
              <a:rPr lang="fr-FR" sz="1200" dirty="0" smtClean="0">
                <a:latin typeface="Courier New" panose="02070309020205020404" pitchFamily="49" charset="0"/>
                <a:ea typeface="ＭＳ Ｐゴシック" pitchFamily="34" charset="-128"/>
                <a:cs typeface="Courier New" panose="02070309020205020404" pitchFamily="49" charset="0"/>
              </a:rPr>
              <a:t>];</a:t>
            </a: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err="1">
                <a:latin typeface="Courier New" panose="02070309020205020404" pitchFamily="49" charset="0"/>
                <a:ea typeface="ＭＳ Ｐゴシック" pitchFamily="34" charset="-128"/>
                <a:cs typeface="Courier New" panose="02070309020205020404" pitchFamily="49" charset="0"/>
              </a:rPr>
              <a:t>v</a:t>
            </a:r>
            <a:r>
              <a:rPr lang="fr-FR" sz="1200" dirty="0" err="1" smtClean="0">
                <a:latin typeface="Courier New" panose="02070309020205020404" pitchFamily="49" charset="0"/>
                <a:ea typeface="ＭＳ Ｐゴシック" pitchFamily="34" charset="-128"/>
                <a:cs typeface="Courier New" panose="02070309020205020404" pitchFamily="49" charset="0"/>
              </a:rPr>
              <a:t>oid</a:t>
            </a:r>
            <a:r>
              <a:rPr lang="fr-FR" sz="1200" dirty="0" smtClean="0">
                <a:latin typeface="Courier New" panose="02070309020205020404" pitchFamily="49" charset="0"/>
                <a:ea typeface="ＭＳ Ｐゴシック" pitchFamily="34" charset="-128"/>
                <a:cs typeface="Courier New" panose="02070309020205020404" pitchFamily="49" charset="0"/>
              </a:rPr>
              <a:t> *job(</a:t>
            </a:r>
            <a:r>
              <a:rPr lang="fr-FR" sz="1200" dirty="0" err="1" smtClean="0">
                <a:latin typeface="Courier New" panose="02070309020205020404" pitchFamily="49" charset="0"/>
                <a:ea typeface="ＭＳ Ｐゴシック" pitchFamily="34" charset="-128"/>
                <a:cs typeface="Courier New" panose="02070309020205020404" pitchFamily="49" charset="0"/>
              </a:rPr>
              <a:t>void</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addr</a:t>
            </a:r>
            <a:r>
              <a:rPr lang="fr-FR" sz="12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pthread_t</a:t>
            </a:r>
            <a:r>
              <a:rPr lang="fr-FR" sz="1200" dirty="0" smtClean="0">
                <a:latin typeface="Courier New" panose="02070309020205020404" pitchFamily="49" charset="0"/>
                <a:ea typeface="ＭＳ Ｐゴシック" pitchFamily="34" charset="-128"/>
                <a:cs typeface="Courier New" panose="02070309020205020404" pitchFamily="49" charset="0"/>
              </a:rPr>
              <a:t> id = </a:t>
            </a:r>
            <a:r>
              <a:rPr lang="fr-FR" sz="1200"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pthread_self</a:t>
            </a:r>
            <a:r>
              <a:rPr lang="fr-FR" sz="1200"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err="1" smtClean="0">
                <a:latin typeface="Courier New" panose="02070309020205020404" pitchFamily="49" charset="0"/>
                <a:ea typeface="ＭＳ Ｐゴシック" pitchFamily="34" charset="-128"/>
                <a:cs typeface="Courier New" panose="02070309020205020404" pitchFamily="49" charset="0"/>
              </a:rPr>
              <a:t>int</a:t>
            </a:r>
            <a:r>
              <a:rPr lang="fr-FR" sz="1200" dirty="0" smtClean="0">
                <a:latin typeface="Courier New" panose="02070309020205020404" pitchFamily="49" charset="0"/>
                <a:ea typeface="ＭＳ Ｐゴシック" pitchFamily="34" charset="-128"/>
                <a:cs typeface="Courier New" panose="02070309020205020404" pitchFamily="49" charset="0"/>
              </a:rPr>
              <a:t> </a:t>
            </a:r>
            <a:r>
              <a:rPr lang="fr-FR" sz="1200" dirty="0">
                <a:latin typeface="Courier New" panose="02070309020205020404" pitchFamily="49" charset="0"/>
                <a:ea typeface="ＭＳ Ｐゴシック" pitchFamily="34" charset="-128"/>
                <a:cs typeface="Courier New" panose="02070309020205020404" pitchFamily="49" charset="0"/>
              </a:rPr>
              <a:t>i = </a:t>
            </a:r>
            <a:r>
              <a:rPr lang="fr-FR" sz="1200" dirty="0" smtClean="0">
                <a:latin typeface="Courier New" panose="02070309020205020404" pitchFamily="49" charset="0"/>
                <a:ea typeface="ＭＳ Ｐゴシック" pitchFamily="34" charset="-128"/>
                <a:cs typeface="Courier New" panose="02070309020205020404" pitchFamily="49" charset="0"/>
              </a:rPr>
              <a:t>fromid2index(id);</a:t>
            </a:r>
            <a:endParaRPr lang="fr-FR" sz="12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200" dirty="0">
                <a:latin typeface="Courier New" panose="02070309020205020404" pitchFamily="49" charset="0"/>
                <a:ea typeface="ＭＳ Ｐゴシック" pitchFamily="34" charset="-128"/>
                <a:cs typeface="Courier New" panose="02070309020205020404" pitchFamily="49" charset="0"/>
              </a:rPr>
              <a:t>   T[i] = f</a:t>
            </a:r>
            <a:r>
              <a:rPr lang="fr-FR" sz="12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200" dirty="0" smtClean="0">
                <a:latin typeface="Courier New" panose="02070309020205020404" pitchFamily="49" charset="0"/>
                <a:ea typeface="ＭＳ Ｐゴシック" pitchFamily="34" charset="-128"/>
                <a:cs typeface="Courier New" panose="02070309020205020404" pitchFamily="49" charset="0"/>
              </a:rPr>
              <a:t>}</a:t>
            </a:r>
          </a:p>
        </p:txBody>
      </p:sp>
      <p:sp>
        <p:nvSpPr>
          <p:cNvPr id="4" name="Rectangle 3"/>
          <p:cNvSpPr/>
          <p:nvPr/>
        </p:nvSpPr>
        <p:spPr>
          <a:xfrm>
            <a:off x="1619672" y="1522819"/>
            <a:ext cx="1095172" cy="369332"/>
          </a:xfrm>
          <a:prstGeom prst="rect">
            <a:avLst/>
          </a:prstGeom>
        </p:spPr>
        <p:txBody>
          <a:bodyPr wrap="none">
            <a:spAutoFit/>
          </a:bodyPr>
          <a:lstStyle/>
          <a:p>
            <a:r>
              <a:rPr lang="fr-FR" dirty="0" err="1" smtClean="0">
                <a:ea typeface="ＭＳ Ｐゴシック" pitchFamily="34" charset="-128"/>
              </a:rPr>
              <a:t>OpenMP</a:t>
            </a:r>
            <a:endParaRPr lang="fr-FR" dirty="0"/>
          </a:p>
        </p:txBody>
      </p:sp>
      <p:sp>
        <p:nvSpPr>
          <p:cNvPr id="35" name="Rectangle 34"/>
          <p:cNvSpPr/>
          <p:nvPr/>
        </p:nvSpPr>
        <p:spPr>
          <a:xfrm>
            <a:off x="6156176" y="1522819"/>
            <a:ext cx="748923" cy="369332"/>
          </a:xfrm>
          <a:prstGeom prst="rect">
            <a:avLst/>
          </a:prstGeom>
        </p:spPr>
        <p:txBody>
          <a:bodyPr wrap="none">
            <a:spAutoFit/>
          </a:bodyPr>
          <a:lstStyle/>
          <a:p>
            <a:r>
              <a:rPr lang="fr-FR" dirty="0" smtClean="0">
                <a:ea typeface="ＭＳ Ｐゴシック" pitchFamily="34" charset="-128"/>
              </a:rPr>
              <a:t>Posix</a:t>
            </a:r>
            <a:endParaRPr lang="fr-FR" dirty="0"/>
          </a:p>
        </p:txBody>
      </p:sp>
      <p:sp>
        <p:nvSpPr>
          <p:cNvPr id="37" name="Rectangle 36"/>
          <p:cNvSpPr/>
          <p:nvPr/>
        </p:nvSpPr>
        <p:spPr>
          <a:xfrm>
            <a:off x="1331880" y="5085184"/>
            <a:ext cx="1043876" cy="369332"/>
          </a:xfrm>
          <a:prstGeom prst="rect">
            <a:avLst/>
          </a:prstGeom>
        </p:spPr>
        <p:txBody>
          <a:bodyPr wrap="none">
            <a:spAutoFit/>
          </a:bodyPr>
          <a:lstStyle/>
          <a:p>
            <a:r>
              <a:rPr lang="fr-FR" dirty="0" err="1" smtClean="0">
                <a:ea typeface="ＭＳ Ｐゴシック" pitchFamily="34" charset="-128"/>
              </a:rPr>
              <a:t>OpenCL</a:t>
            </a:r>
            <a:endParaRPr lang="fr-FR" dirty="0"/>
          </a:p>
        </p:txBody>
      </p:sp>
    </p:spTree>
    <p:extLst>
      <p:ext uri="{BB962C8B-B14F-4D97-AF65-F5344CB8AC3E}">
        <p14:creationId xmlns:p14="http://schemas.microsoft.com/office/powerpoint/2010/main" val="679207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a:r>
            <a:br>
              <a:rPr lang="fr-FR" sz="2800" dirty="0" smtClean="0"/>
            </a:br>
            <a:r>
              <a:rPr lang="fr-FR" sz="2800" dirty="0" err="1" smtClean="0"/>
              <a:t>Context</a:t>
            </a:r>
            <a:r>
              <a:rPr lang="fr-FR" sz="2800" dirty="0" smtClean="0"/>
              <a:t> &amp; command queues</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51</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a:stretch>
            <a:fillRect/>
          </a:stretch>
        </p:blipFill>
        <p:spPr>
          <a:xfrm>
            <a:off x="457200" y="2489521"/>
            <a:ext cx="1785969" cy="2892549"/>
          </a:xfrm>
          <a:prstGeom prst="rect">
            <a:avLst/>
          </a:prstGeom>
        </p:spPr>
      </p:pic>
      <p:sp>
        <p:nvSpPr>
          <p:cNvPr id="12" name="Rectangle 11"/>
          <p:cNvSpPr/>
          <p:nvPr/>
        </p:nvSpPr>
        <p:spPr>
          <a:xfrm>
            <a:off x="2830899" y="2488377"/>
            <a:ext cx="5763757" cy="2862322"/>
          </a:xfrm>
          <a:prstGeom prst="rect">
            <a:avLst/>
          </a:prstGeom>
        </p:spPr>
        <p:txBody>
          <a:bodyPr wrap="none">
            <a:spAutoFit/>
          </a:bodyPr>
          <a:lstStyle/>
          <a:p>
            <a:r>
              <a:rPr lang="fr-FR" dirty="0" err="1" smtClean="0">
                <a:latin typeface="+mn-lt"/>
                <a:ea typeface="ＭＳ Ｐゴシック" pitchFamily="34" charset="-128"/>
              </a:rPr>
              <a:t>Context</a:t>
            </a:r>
            <a:r>
              <a:rPr lang="fr-FR" dirty="0" smtClean="0">
                <a:latin typeface="+mn-lt"/>
                <a:ea typeface="ＭＳ Ｐゴシック" pitchFamily="34" charset="-128"/>
              </a:rPr>
              <a:t> </a:t>
            </a:r>
            <a:r>
              <a:rPr lang="fr-FR" dirty="0" err="1" smtClean="0">
                <a:latin typeface="+mn-lt"/>
                <a:ea typeface="ＭＳ Ｐゴシック" pitchFamily="34" charset="-128"/>
              </a:rPr>
              <a:t>is</a:t>
            </a:r>
            <a:r>
              <a:rPr lang="fr-FR" dirty="0" smtClean="0">
                <a:latin typeface="+mn-lt"/>
                <a:ea typeface="ＭＳ Ｐゴシック" pitchFamily="34" charset="-128"/>
              </a:rPr>
              <a:t> the description of the </a:t>
            </a:r>
            <a:r>
              <a:rPr lang="fr-FR" dirty="0" err="1" smtClean="0">
                <a:latin typeface="+mn-lt"/>
                <a:ea typeface="ＭＳ Ｐゴシック" pitchFamily="34" charset="-128"/>
              </a:rPr>
              <a:t>heterogeneous</a:t>
            </a:r>
            <a:r>
              <a:rPr lang="fr-FR" dirty="0" smtClean="0">
                <a:latin typeface="+mn-lt"/>
                <a:ea typeface="ＭＳ Ｐゴシック" pitchFamily="34" charset="-128"/>
              </a:rPr>
              <a:t> computer </a:t>
            </a:r>
          </a:p>
          <a:p>
            <a:r>
              <a:rPr lang="fr-FR" dirty="0" err="1">
                <a:latin typeface="+mn-lt"/>
                <a:ea typeface="ＭＳ Ｐゴシック" pitchFamily="34" charset="-128"/>
              </a:rPr>
              <a:t>t</a:t>
            </a:r>
            <a:r>
              <a:rPr lang="fr-FR" dirty="0" err="1" smtClean="0">
                <a:latin typeface="+mn-lt"/>
                <a:ea typeface="ＭＳ Ｐゴシック" pitchFamily="34" charset="-128"/>
              </a:rPr>
              <a:t>hat</a:t>
            </a:r>
            <a:r>
              <a:rPr lang="fr-FR" dirty="0" smtClean="0">
                <a:latin typeface="+mn-lt"/>
                <a:ea typeface="ＭＳ Ｐゴシック" pitchFamily="34" charset="-128"/>
              </a:rPr>
              <a:t> has been </a:t>
            </a:r>
            <a:r>
              <a:rPr lang="fr-FR" dirty="0" err="1" smtClean="0">
                <a:latin typeface="+mn-lt"/>
                <a:ea typeface="ＭＳ Ｐゴシック" pitchFamily="34" charset="-128"/>
              </a:rPr>
              <a:t>discovered</a:t>
            </a:r>
            <a:r>
              <a:rPr lang="fr-FR" dirty="0" smtClean="0">
                <a:latin typeface="+mn-lt"/>
                <a:ea typeface="ＭＳ Ｐゴシック" pitchFamily="34" charset="-128"/>
              </a:rPr>
              <a:t> at </a:t>
            </a:r>
            <a:r>
              <a:rPr lang="fr-FR" dirty="0" err="1" smtClean="0">
                <a:latin typeface="+mn-lt"/>
                <a:ea typeface="ＭＳ Ｐゴシック" pitchFamily="34" charset="-128"/>
              </a:rPr>
              <a:t>runtime</a:t>
            </a:r>
            <a:r>
              <a:rPr lang="fr-FR" dirty="0" smtClean="0">
                <a:latin typeface="+mn-lt"/>
                <a:ea typeface="ＭＳ Ｐゴシック" pitchFamily="34" charset="-128"/>
              </a:rPr>
              <a:t>.</a:t>
            </a:r>
          </a:p>
          <a:p>
            <a:endParaRPr lang="fr-FR" dirty="0">
              <a:latin typeface="+mn-lt"/>
              <a:ea typeface="ＭＳ Ｐゴシック" pitchFamily="34" charset="-128"/>
            </a:endParaRPr>
          </a:p>
          <a:p>
            <a:r>
              <a:rPr lang="fr-FR" dirty="0" smtClean="0">
                <a:latin typeface="+mn-lt"/>
                <a:ea typeface="ＭＳ Ｐゴシック" pitchFamily="34" charset="-128"/>
              </a:rPr>
              <a:t>The host </a:t>
            </a:r>
            <a:r>
              <a:rPr lang="fr-FR" dirty="0" err="1" smtClean="0">
                <a:latin typeface="+mn-lt"/>
                <a:ea typeface="ＭＳ Ｐゴシック" pitchFamily="34" charset="-128"/>
              </a:rPr>
              <a:t>sends</a:t>
            </a:r>
            <a:r>
              <a:rPr lang="fr-FR" dirty="0" smtClean="0">
                <a:latin typeface="+mn-lt"/>
                <a:ea typeface="ＭＳ Ｐゴシック" pitchFamily="34" charset="-128"/>
              </a:rPr>
              <a:t> </a:t>
            </a:r>
            <a:r>
              <a:rPr lang="fr-FR" dirty="0" err="1" smtClean="0">
                <a:latin typeface="+mn-lt"/>
                <a:ea typeface="ＭＳ Ｐゴシック" pitchFamily="34" charset="-128"/>
              </a:rPr>
              <a:t>commands</a:t>
            </a:r>
            <a:r>
              <a:rPr lang="fr-FR" dirty="0" smtClean="0">
                <a:latin typeface="+mn-lt"/>
                <a:ea typeface="ＭＳ Ｐゴシック" pitchFamily="34" charset="-128"/>
              </a:rPr>
              <a:t> to the </a:t>
            </a:r>
            <a:r>
              <a:rPr lang="fr-FR" dirty="0" err="1" smtClean="0">
                <a:latin typeface="+mn-lt"/>
                <a:ea typeface="ＭＳ Ｐゴシック" pitchFamily="34" charset="-128"/>
              </a:rPr>
              <a:t>device</a:t>
            </a:r>
            <a:r>
              <a:rPr lang="fr-FR" dirty="0" smtClean="0">
                <a:latin typeface="+mn-lt"/>
                <a:ea typeface="ＭＳ Ｐゴシック" pitchFamily="34" charset="-128"/>
              </a:rPr>
              <a:t>(s) </a:t>
            </a:r>
            <a:r>
              <a:rPr lang="fr-FR" dirty="0" err="1" smtClean="0">
                <a:latin typeface="+mn-lt"/>
                <a:ea typeface="ＭＳ Ｐゴシック" pitchFamily="34" charset="-128"/>
              </a:rPr>
              <a:t>through</a:t>
            </a:r>
            <a:endParaRPr lang="fr-FR" dirty="0">
              <a:latin typeface="+mn-lt"/>
              <a:ea typeface="ＭＳ Ｐゴシック" pitchFamily="34" charset="-128"/>
            </a:endParaRPr>
          </a:p>
          <a:p>
            <a:r>
              <a:rPr lang="fr-FR" dirty="0">
                <a:latin typeface="+mn-lt"/>
                <a:ea typeface="ＭＳ Ｐゴシック" pitchFamily="34" charset="-128"/>
              </a:rPr>
              <a:t>c</a:t>
            </a:r>
            <a:r>
              <a:rPr lang="fr-FR" dirty="0" smtClean="0">
                <a:latin typeface="+mn-lt"/>
                <a:ea typeface="ＭＳ Ｐゴシック" pitchFamily="34" charset="-128"/>
              </a:rPr>
              <a:t>ommand queues.</a:t>
            </a:r>
          </a:p>
          <a:p>
            <a:endParaRPr lang="fr-FR" dirty="0">
              <a:latin typeface="+mn-lt"/>
              <a:ea typeface="ＭＳ Ｐゴシック" pitchFamily="34" charset="-128"/>
            </a:endParaRPr>
          </a:p>
          <a:p>
            <a:r>
              <a:rPr lang="fr-FR" dirty="0" err="1" smtClean="0">
                <a:latin typeface="+mn-lt"/>
                <a:ea typeface="ＭＳ Ｐゴシック" pitchFamily="34" charset="-128"/>
              </a:rPr>
              <a:t>Commands</a:t>
            </a:r>
            <a:r>
              <a:rPr lang="fr-FR" dirty="0" smtClean="0">
                <a:latin typeface="+mn-lt"/>
                <a:ea typeface="ＭＳ Ｐゴシック" pitchFamily="34" charset="-128"/>
              </a:rPr>
              <a:t> </a:t>
            </a:r>
            <a:r>
              <a:rPr lang="fr-FR" dirty="0" err="1" smtClean="0">
                <a:latin typeface="+mn-lt"/>
                <a:ea typeface="ＭＳ Ｐゴシック" pitchFamily="34" charset="-128"/>
              </a:rPr>
              <a:t>can</a:t>
            </a:r>
            <a:r>
              <a:rPr lang="fr-FR" dirty="0" smtClean="0">
                <a:latin typeface="+mn-lt"/>
                <a:ea typeface="ＭＳ Ｐゴシック" pitchFamily="34" charset="-128"/>
              </a:rPr>
              <a:t> </a:t>
            </a:r>
            <a:r>
              <a:rPr lang="fr-FR" dirty="0" err="1" smtClean="0">
                <a:latin typeface="+mn-lt"/>
                <a:ea typeface="ＭＳ Ｐゴシック" pitchFamily="34" charset="-128"/>
              </a:rPr>
              <a:t>be</a:t>
            </a:r>
            <a:r>
              <a:rPr lang="fr-FR" dirty="0" smtClean="0">
                <a:latin typeface="+mn-lt"/>
                <a:ea typeface="ＭＳ Ｐゴシック" pitchFamily="34" charset="-128"/>
              </a:rPr>
              <a:t>:</a:t>
            </a:r>
          </a:p>
          <a:p>
            <a:r>
              <a:rPr lang="fr-FR" dirty="0" smtClean="0">
                <a:latin typeface="+mn-lt"/>
                <a:ea typeface="ＭＳ Ｐゴシック" pitchFamily="34" charset="-128"/>
              </a:rPr>
              <a:t>	</a:t>
            </a:r>
            <a:r>
              <a:rPr lang="fr-FR" dirty="0" err="1">
                <a:latin typeface="+mn-lt"/>
                <a:ea typeface="ＭＳ Ｐゴシック" pitchFamily="34" charset="-128"/>
              </a:rPr>
              <a:t>k</a:t>
            </a:r>
            <a:r>
              <a:rPr lang="fr-FR" dirty="0" err="1" smtClean="0">
                <a:latin typeface="+mn-lt"/>
                <a:ea typeface="ＭＳ Ｐゴシック" pitchFamily="34" charset="-128"/>
              </a:rPr>
              <a:t>ernel</a:t>
            </a:r>
            <a:r>
              <a:rPr lang="fr-FR" dirty="0" smtClean="0">
                <a:latin typeface="+mn-lt"/>
                <a:ea typeface="ＭＳ Ｐゴシック" pitchFamily="34" charset="-128"/>
              </a:rPr>
              <a:t> </a:t>
            </a:r>
            <a:r>
              <a:rPr lang="fr-FR" dirty="0" err="1" smtClean="0">
                <a:latin typeface="+mn-lt"/>
                <a:ea typeface="ＭＳ Ｐゴシック" pitchFamily="34" charset="-128"/>
              </a:rPr>
              <a:t>execution</a:t>
            </a:r>
            <a:endParaRPr lang="fr-FR" dirty="0" smtClean="0">
              <a:latin typeface="+mn-lt"/>
              <a:ea typeface="ＭＳ Ｐゴシック" pitchFamily="34" charset="-128"/>
            </a:endParaRPr>
          </a:p>
          <a:p>
            <a:r>
              <a:rPr lang="fr-FR" dirty="0" smtClean="0">
                <a:latin typeface="+mn-lt"/>
                <a:ea typeface="ＭＳ Ｐゴシック" pitchFamily="34" charset="-128"/>
              </a:rPr>
              <a:t>	</a:t>
            </a:r>
            <a:r>
              <a:rPr lang="fr-FR" dirty="0" err="1">
                <a:latin typeface="+mn-lt"/>
                <a:ea typeface="ＭＳ Ｐゴシック" pitchFamily="34" charset="-128"/>
              </a:rPr>
              <a:t>s</a:t>
            </a:r>
            <a:r>
              <a:rPr lang="fr-FR" dirty="0" err="1" smtClean="0">
                <a:latin typeface="+mn-lt"/>
                <a:ea typeface="ＭＳ Ｐゴシック" pitchFamily="34" charset="-128"/>
              </a:rPr>
              <a:t>ynchronization</a:t>
            </a:r>
            <a:endParaRPr lang="fr-FR" dirty="0" smtClean="0">
              <a:latin typeface="+mn-lt"/>
              <a:ea typeface="ＭＳ Ｐゴシック" pitchFamily="34" charset="-128"/>
            </a:endParaRPr>
          </a:p>
          <a:p>
            <a:r>
              <a:rPr lang="fr-FR" dirty="0" smtClean="0">
                <a:latin typeface="+mn-lt"/>
                <a:ea typeface="ＭＳ Ｐゴシック" pitchFamily="34" charset="-128"/>
              </a:rPr>
              <a:t>	explicit data </a:t>
            </a:r>
            <a:r>
              <a:rPr lang="fr-FR" dirty="0" err="1" smtClean="0">
                <a:latin typeface="+mn-lt"/>
                <a:ea typeface="ＭＳ Ｐゴシック" pitchFamily="34" charset="-128"/>
              </a:rPr>
              <a:t>movements</a:t>
            </a:r>
            <a:endParaRPr lang="fr-FR" dirty="0">
              <a:latin typeface="+mn-lt"/>
            </a:endParaRPr>
          </a:p>
        </p:txBody>
      </p:sp>
    </p:spTree>
    <p:extLst>
      <p:ext uri="{BB962C8B-B14F-4D97-AF65-F5344CB8AC3E}">
        <p14:creationId xmlns:p14="http://schemas.microsoft.com/office/powerpoint/2010/main" val="2663587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a:r>
            <a:br>
              <a:rPr lang="fr-FR" sz="2800" dirty="0" smtClean="0"/>
            </a:br>
            <a:r>
              <a:rPr lang="fr-FR" sz="2800" dirty="0" err="1" smtClean="0"/>
              <a:t>Runtime</a:t>
            </a:r>
            <a:r>
              <a:rPr lang="fr-FR" sz="2800" dirty="0" smtClean="0"/>
              <a:t> compilation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52</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5803029" y="1612855"/>
            <a:ext cx="3110915" cy="3139321"/>
          </a:xfrm>
          <a:prstGeom prst="rect">
            <a:avLst/>
          </a:prstGeom>
        </p:spPr>
        <p:txBody>
          <a:bodyPr wrap="square">
            <a:spAutoFit/>
          </a:bodyPr>
          <a:lstStyle/>
          <a:p>
            <a:r>
              <a:rPr lang="fr-FR" dirty="0" err="1" smtClean="0">
                <a:latin typeface="+mn-lt"/>
              </a:rPr>
              <a:t>OpenCL</a:t>
            </a:r>
            <a:r>
              <a:rPr lang="fr-FR" dirty="0" smtClean="0">
                <a:latin typeface="+mn-lt"/>
              </a:rPr>
              <a:t> has the </a:t>
            </a:r>
            <a:r>
              <a:rPr lang="fr-FR" dirty="0" err="1" smtClean="0">
                <a:latin typeface="+mn-lt"/>
              </a:rPr>
              <a:t>capability</a:t>
            </a:r>
            <a:endParaRPr lang="fr-FR" dirty="0" smtClean="0">
              <a:latin typeface="+mn-lt"/>
            </a:endParaRPr>
          </a:p>
          <a:p>
            <a:r>
              <a:rPr lang="fr-FR" dirty="0">
                <a:latin typeface="+mn-lt"/>
              </a:rPr>
              <a:t>o</a:t>
            </a:r>
            <a:r>
              <a:rPr lang="fr-FR" dirty="0" smtClean="0">
                <a:latin typeface="+mn-lt"/>
              </a:rPr>
              <a:t>f </a:t>
            </a:r>
            <a:r>
              <a:rPr lang="fr-FR" dirty="0" err="1" smtClean="0">
                <a:latin typeface="+mn-lt"/>
              </a:rPr>
              <a:t>runtime</a:t>
            </a:r>
            <a:r>
              <a:rPr lang="fr-FR" dirty="0" smtClean="0">
                <a:latin typeface="+mn-lt"/>
              </a:rPr>
              <a:t> compilation.</a:t>
            </a:r>
          </a:p>
          <a:p>
            <a:endParaRPr lang="fr-FR" dirty="0">
              <a:latin typeface="+mn-lt"/>
            </a:endParaRPr>
          </a:p>
          <a:p>
            <a:r>
              <a:rPr lang="fr-FR" dirty="0" err="1" smtClean="0">
                <a:latin typeface="+mn-lt"/>
              </a:rPr>
              <a:t>Because</a:t>
            </a:r>
            <a:r>
              <a:rPr lang="fr-FR" dirty="0" smtClean="0">
                <a:latin typeface="+mn-lt"/>
              </a:rPr>
              <a:t> the </a:t>
            </a:r>
            <a:r>
              <a:rPr lang="fr-FR" dirty="0" err="1" smtClean="0">
                <a:latin typeface="+mn-lt"/>
              </a:rPr>
              <a:t>same</a:t>
            </a:r>
            <a:r>
              <a:rPr lang="fr-FR" dirty="0" smtClean="0">
                <a:latin typeface="+mn-lt"/>
              </a:rPr>
              <a:t> code </a:t>
            </a:r>
            <a:r>
              <a:rPr lang="fr-FR" dirty="0" err="1" smtClean="0">
                <a:latin typeface="+mn-lt"/>
              </a:rPr>
              <a:t>can</a:t>
            </a:r>
            <a:endParaRPr lang="fr-FR" dirty="0" smtClean="0">
              <a:latin typeface="+mn-lt"/>
            </a:endParaRPr>
          </a:p>
          <a:p>
            <a:r>
              <a:rPr lang="fr-FR" dirty="0" err="1">
                <a:latin typeface="+mn-lt"/>
              </a:rPr>
              <a:t>t</a:t>
            </a:r>
            <a:r>
              <a:rPr lang="fr-FR" dirty="0" err="1" smtClean="0">
                <a:latin typeface="+mn-lt"/>
              </a:rPr>
              <a:t>arget</a:t>
            </a:r>
            <a:r>
              <a:rPr lang="fr-FR" dirty="0" smtClean="0">
                <a:latin typeface="+mn-lt"/>
              </a:rPr>
              <a:t> </a:t>
            </a:r>
            <a:r>
              <a:rPr lang="fr-FR" dirty="0" err="1" smtClean="0">
                <a:latin typeface="+mn-lt"/>
              </a:rPr>
              <a:t>various</a:t>
            </a:r>
            <a:r>
              <a:rPr lang="fr-FR" dirty="0" smtClean="0">
                <a:latin typeface="+mn-lt"/>
              </a:rPr>
              <a:t> </a:t>
            </a:r>
            <a:r>
              <a:rPr lang="fr-FR" dirty="0" err="1" smtClean="0">
                <a:latin typeface="+mn-lt"/>
              </a:rPr>
              <a:t>processing</a:t>
            </a:r>
            <a:r>
              <a:rPr lang="fr-FR" dirty="0" smtClean="0">
                <a:latin typeface="+mn-lt"/>
              </a:rPr>
              <a:t> </a:t>
            </a:r>
            <a:r>
              <a:rPr lang="fr-FR" dirty="0" err="1" smtClean="0">
                <a:latin typeface="+mn-lt"/>
              </a:rPr>
              <a:t>elements</a:t>
            </a:r>
            <a:r>
              <a:rPr lang="fr-FR" dirty="0" smtClean="0">
                <a:latin typeface="+mn-lt"/>
              </a:rPr>
              <a:t>.</a:t>
            </a:r>
          </a:p>
          <a:p>
            <a:endParaRPr lang="fr-FR" dirty="0">
              <a:latin typeface="+mn-lt"/>
            </a:endParaRPr>
          </a:p>
          <a:p>
            <a:r>
              <a:rPr lang="fr-FR" dirty="0" err="1" smtClean="0">
                <a:latin typeface="+mn-lt"/>
              </a:rPr>
              <a:t>Kernels</a:t>
            </a:r>
            <a:r>
              <a:rPr lang="fr-FR" dirty="0" smtClean="0">
                <a:latin typeface="+mn-lt"/>
              </a:rPr>
              <a:t> are </a:t>
            </a:r>
            <a:r>
              <a:rPr lang="fr-FR" dirty="0" err="1" smtClean="0">
                <a:latin typeface="+mn-lt"/>
              </a:rPr>
              <a:t>represented</a:t>
            </a:r>
            <a:r>
              <a:rPr lang="fr-FR" dirty="0" smtClean="0">
                <a:latin typeface="+mn-lt"/>
              </a:rPr>
              <a:t> by</a:t>
            </a:r>
          </a:p>
          <a:p>
            <a:r>
              <a:rPr lang="fr-FR" dirty="0">
                <a:latin typeface="+mn-lt"/>
              </a:rPr>
              <a:t>s</a:t>
            </a:r>
            <a:r>
              <a:rPr lang="fr-FR" dirty="0" smtClean="0">
                <a:latin typeface="+mn-lt"/>
              </a:rPr>
              <a:t>trings, </a:t>
            </a:r>
            <a:r>
              <a:rPr lang="fr-FR" dirty="0" err="1" smtClean="0">
                <a:latin typeface="+mn-lt"/>
              </a:rPr>
              <a:t>given</a:t>
            </a:r>
            <a:r>
              <a:rPr lang="fr-FR" dirty="0" smtClean="0">
                <a:latin typeface="+mn-lt"/>
              </a:rPr>
              <a:t> at </a:t>
            </a:r>
            <a:r>
              <a:rPr lang="fr-FR" dirty="0" err="1" smtClean="0">
                <a:latin typeface="+mn-lt"/>
              </a:rPr>
              <a:t>runtime</a:t>
            </a:r>
            <a:r>
              <a:rPr lang="fr-FR" dirty="0" smtClean="0">
                <a:latin typeface="+mn-lt"/>
              </a:rPr>
              <a:t> to </a:t>
            </a:r>
            <a:r>
              <a:rPr lang="fr-FR" dirty="0" err="1" smtClean="0">
                <a:latin typeface="+mn-lt"/>
              </a:rPr>
              <a:t>compilers</a:t>
            </a:r>
            <a:r>
              <a:rPr lang="fr-FR" dirty="0" smtClean="0">
                <a:latin typeface="+mn-lt"/>
              </a:rPr>
              <a:t>, to </a:t>
            </a:r>
            <a:r>
              <a:rPr lang="fr-FR" dirty="0" err="1" smtClean="0">
                <a:latin typeface="+mn-lt"/>
              </a:rPr>
              <a:t>produce</a:t>
            </a:r>
            <a:r>
              <a:rPr lang="fr-FR" dirty="0" smtClean="0">
                <a:latin typeface="+mn-lt"/>
              </a:rPr>
              <a:t> </a:t>
            </a:r>
            <a:r>
              <a:rPr lang="fr-FR" dirty="0" err="1" smtClean="0">
                <a:latin typeface="+mn-lt"/>
              </a:rPr>
              <a:t>executable</a:t>
            </a:r>
            <a:r>
              <a:rPr lang="fr-FR" dirty="0" smtClean="0">
                <a:latin typeface="+mn-lt"/>
              </a:rPr>
              <a:t> code of </a:t>
            </a:r>
            <a:r>
              <a:rPr lang="fr-FR" dirty="0" err="1" smtClean="0">
                <a:latin typeface="+mn-lt"/>
              </a:rPr>
              <a:t>kernels</a:t>
            </a:r>
            <a:r>
              <a:rPr lang="fr-FR" dirty="0" smtClean="0">
                <a:latin typeface="+mn-lt"/>
              </a:rPr>
              <a:t>.</a:t>
            </a:r>
            <a:endParaRPr lang="fr-FR" dirty="0">
              <a:latin typeface="+mn-lt"/>
            </a:endParaRPr>
          </a:p>
        </p:txBody>
      </p:sp>
      <p:pic>
        <p:nvPicPr>
          <p:cNvPr id="3" name="Image 2"/>
          <p:cNvPicPr>
            <a:picLocks noChangeAspect="1"/>
          </p:cNvPicPr>
          <p:nvPr/>
        </p:nvPicPr>
        <p:blipFill>
          <a:blip r:embed="rId3"/>
          <a:stretch>
            <a:fillRect/>
          </a:stretch>
        </p:blipFill>
        <p:spPr>
          <a:xfrm>
            <a:off x="488096" y="1772815"/>
            <a:ext cx="4914900" cy="2819400"/>
          </a:xfrm>
          <a:prstGeom prst="rect">
            <a:avLst/>
          </a:prstGeom>
        </p:spPr>
      </p:pic>
      <p:sp>
        <p:nvSpPr>
          <p:cNvPr id="9" name="Rectangle 8"/>
          <p:cNvSpPr/>
          <p:nvPr/>
        </p:nvSpPr>
        <p:spPr>
          <a:xfrm>
            <a:off x="368300" y="4849674"/>
            <a:ext cx="8136904" cy="1754326"/>
          </a:xfrm>
          <a:prstGeom prst="rect">
            <a:avLst/>
          </a:prstGeom>
        </p:spPr>
        <p:txBody>
          <a:bodyPr wrap="square">
            <a:spAutoFit/>
          </a:bodyPr>
          <a:lstStyle/>
          <a:p>
            <a:r>
              <a:rPr lang="en-GB" dirty="0">
                <a:latin typeface="+mn-lt"/>
              </a:rPr>
              <a:t>5 simple steps in a basic host program:</a:t>
            </a:r>
          </a:p>
          <a:p>
            <a:pPr marL="971550" lvl="1" indent="-514350">
              <a:buFont typeface="+mj-lt"/>
              <a:buAutoNum type="arabicPeriod"/>
            </a:pPr>
            <a:r>
              <a:rPr lang="en-GB" dirty="0">
                <a:latin typeface="+mn-lt"/>
              </a:rPr>
              <a:t>Define the </a:t>
            </a:r>
            <a:r>
              <a:rPr lang="en-GB" b="1" i="1" dirty="0">
                <a:solidFill>
                  <a:schemeClr val="accent6"/>
                </a:solidFill>
                <a:latin typeface="+mn-lt"/>
              </a:rPr>
              <a:t>platform</a:t>
            </a:r>
            <a:r>
              <a:rPr lang="en-GB" dirty="0">
                <a:solidFill>
                  <a:schemeClr val="accent6"/>
                </a:solidFill>
                <a:latin typeface="+mn-lt"/>
              </a:rPr>
              <a:t> </a:t>
            </a:r>
            <a:r>
              <a:rPr lang="en-GB" dirty="0">
                <a:latin typeface="+mn-lt"/>
              </a:rPr>
              <a:t>… platform = </a:t>
            </a:r>
            <a:r>
              <a:rPr lang="en-GB" dirty="0" err="1">
                <a:latin typeface="+mn-lt"/>
              </a:rPr>
              <a:t>devices+context+queues</a:t>
            </a:r>
            <a:endParaRPr lang="en-GB" dirty="0">
              <a:latin typeface="+mn-lt"/>
            </a:endParaRPr>
          </a:p>
          <a:p>
            <a:pPr marL="971550" lvl="1" indent="-514350">
              <a:buFont typeface="+mj-lt"/>
              <a:buAutoNum type="arabicPeriod"/>
            </a:pPr>
            <a:r>
              <a:rPr lang="en-GB" dirty="0">
                <a:latin typeface="+mn-lt"/>
              </a:rPr>
              <a:t>Create and Build the </a:t>
            </a:r>
            <a:r>
              <a:rPr lang="en-GB" b="1" i="1" dirty="0">
                <a:solidFill>
                  <a:schemeClr val="accent6"/>
                </a:solidFill>
                <a:latin typeface="+mn-lt"/>
              </a:rPr>
              <a:t>program</a:t>
            </a:r>
            <a:r>
              <a:rPr lang="en-GB" dirty="0">
                <a:solidFill>
                  <a:schemeClr val="accent6"/>
                </a:solidFill>
                <a:latin typeface="+mn-lt"/>
              </a:rPr>
              <a:t> </a:t>
            </a:r>
            <a:r>
              <a:rPr lang="en-GB" dirty="0">
                <a:latin typeface="+mn-lt"/>
              </a:rPr>
              <a:t>(dynamic library for kernels)</a:t>
            </a:r>
          </a:p>
          <a:p>
            <a:pPr marL="971550" lvl="1" indent="-514350">
              <a:buFont typeface="+mj-lt"/>
              <a:buAutoNum type="arabicPeriod"/>
            </a:pPr>
            <a:r>
              <a:rPr lang="en-GB" dirty="0">
                <a:latin typeface="+mn-lt"/>
              </a:rPr>
              <a:t>Setup </a:t>
            </a:r>
            <a:r>
              <a:rPr lang="en-GB" b="1" i="1" dirty="0">
                <a:solidFill>
                  <a:schemeClr val="accent6"/>
                </a:solidFill>
                <a:latin typeface="+mn-lt"/>
              </a:rPr>
              <a:t>memory</a:t>
            </a:r>
            <a:r>
              <a:rPr lang="en-GB" dirty="0">
                <a:solidFill>
                  <a:schemeClr val="accent6"/>
                </a:solidFill>
                <a:latin typeface="+mn-lt"/>
              </a:rPr>
              <a:t> </a:t>
            </a:r>
            <a:r>
              <a:rPr lang="en-GB" dirty="0">
                <a:latin typeface="+mn-lt"/>
              </a:rPr>
              <a:t>objects</a:t>
            </a:r>
          </a:p>
          <a:p>
            <a:pPr marL="971550" lvl="1" indent="-514350">
              <a:buFont typeface="+mj-lt"/>
              <a:buAutoNum type="arabicPeriod"/>
            </a:pPr>
            <a:r>
              <a:rPr lang="en-GB" dirty="0">
                <a:latin typeface="+mn-lt"/>
              </a:rPr>
              <a:t>Define the </a:t>
            </a:r>
            <a:r>
              <a:rPr lang="en-GB" b="1" i="1" dirty="0">
                <a:solidFill>
                  <a:schemeClr val="accent6"/>
                </a:solidFill>
                <a:latin typeface="+mn-lt"/>
              </a:rPr>
              <a:t>kernel</a:t>
            </a:r>
            <a:r>
              <a:rPr lang="en-GB" dirty="0">
                <a:solidFill>
                  <a:schemeClr val="accent6"/>
                </a:solidFill>
                <a:latin typeface="+mn-lt"/>
              </a:rPr>
              <a:t> </a:t>
            </a:r>
            <a:r>
              <a:rPr lang="en-GB" dirty="0">
                <a:latin typeface="+mn-lt"/>
              </a:rPr>
              <a:t>(attach arguments to kernel functions)</a:t>
            </a:r>
          </a:p>
          <a:p>
            <a:pPr marL="971550" lvl="1" indent="-514350">
              <a:buFont typeface="+mj-lt"/>
              <a:buAutoNum type="arabicPeriod"/>
            </a:pPr>
            <a:r>
              <a:rPr lang="en-GB" dirty="0">
                <a:latin typeface="+mn-lt"/>
              </a:rPr>
              <a:t>Submit </a:t>
            </a:r>
            <a:r>
              <a:rPr lang="en-GB" b="1" i="1" dirty="0">
                <a:solidFill>
                  <a:schemeClr val="accent6"/>
                </a:solidFill>
                <a:latin typeface="+mn-lt"/>
              </a:rPr>
              <a:t>commands</a:t>
            </a:r>
            <a:r>
              <a:rPr lang="en-GB" dirty="0">
                <a:solidFill>
                  <a:schemeClr val="accent6"/>
                </a:solidFill>
                <a:latin typeface="+mn-lt"/>
              </a:rPr>
              <a:t> </a:t>
            </a:r>
            <a:r>
              <a:rPr lang="en-GB" dirty="0">
                <a:latin typeface="+mn-lt"/>
              </a:rPr>
              <a:t>… transfer memory objects and execute kernels</a:t>
            </a:r>
          </a:p>
        </p:txBody>
      </p:sp>
    </p:spTree>
    <p:extLst>
      <p:ext uri="{BB962C8B-B14F-4D97-AF65-F5344CB8AC3E}">
        <p14:creationId xmlns:p14="http://schemas.microsoft.com/office/powerpoint/2010/main" val="105134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a:t> </a:t>
            </a:r>
            <a:r>
              <a:rPr lang="fr-FR" sz="2800" dirty="0" smtClean="0"/>
              <a:t>- an </a:t>
            </a:r>
            <a:r>
              <a:rPr lang="fr-FR" sz="2800" dirty="0" err="1" smtClean="0"/>
              <a:t>example</a:t>
            </a:r>
            <a:r>
              <a:rPr lang="fr-FR" sz="2800" dirty="0" smtClean="0"/>
              <a:t/>
            </a:r>
            <a:br>
              <a:rPr lang="fr-FR" sz="2800" dirty="0" smtClean="0"/>
            </a:br>
            <a:r>
              <a:rPr lang="fr-FR" sz="2800" dirty="0" err="1" smtClean="0"/>
              <a:t>discovery</a:t>
            </a:r>
            <a:r>
              <a:rPr lang="fr-FR" sz="2800" dirty="0" smtClean="0"/>
              <a:t> of the </a:t>
            </a:r>
            <a:r>
              <a:rPr lang="fr-FR" sz="2800" dirty="0" err="1" smtClean="0"/>
              <a:t>heterogeneous</a:t>
            </a:r>
            <a:r>
              <a:rPr lang="fr-FR" sz="2800" dirty="0" smtClean="0"/>
              <a:t> </a:t>
            </a:r>
            <a:r>
              <a:rPr lang="fr-FR" sz="2800" dirty="0" err="1" smtClean="0"/>
              <a:t>computer’s</a:t>
            </a:r>
            <a:r>
              <a:rPr lang="fr-FR" sz="2800" dirty="0" smtClean="0"/>
              <a:t> structure</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53</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457200" y="1795880"/>
            <a:ext cx="8003232" cy="4832092"/>
          </a:xfrm>
          <a:prstGeom prst="rect">
            <a:avLst/>
          </a:prstGeom>
          <a:ln>
            <a:solidFill>
              <a:schemeClr val="accent1"/>
            </a:solidFill>
          </a:ln>
        </p:spPr>
        <p:txBody>
          <a:bodyPr wrap="square">
            <a:spAutoFit/>
          </a:bodyPr>
          <a:lstStyle/>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include</a:t>
            </a:r>
            <a:r>
              <a:rPr lang="fr-FR" sz="1400" dirty="0" smtClean="0">
                <a:latin typeface="Courier New" panose="02070309020205020404" pitchFamily="49" charset="0"/>
                <a:ea typeface="ＭＳ Ｐゴシック" pitchFamily="34" charset="-128"/>
                <a:cs typeface="Courier New" panose="02070309020205020404" pitchFamily="49" charset="0"/>
              </a:rPr>
              <a:t> &lt;CL/</a:t>
            </a:r>
            <a:r>
              <a:rPr lang="fr-FR" sz="1400" dirty="0" err="1" smtClean="0">
                <a:latin typeface="Courier New" panose="02070309020205020404" pitchFamily="49" charset="0"/>
                <a:ea typeface="ＭＳ Ｐゴシック" pitchFamily="34" charset="-128"/>
                <a:cs typeface="Courier New" panose="02070309020205020404" pitchFamily="49" charset="0"/>
              </a:rPr>
              <a:t>opencl.h</a:t>
            </a:r>
            <a:r>
              <a:rPr lang="fr-FR" sz="1400" dirty="0">
                <a:latin typeface="Courier New" panose="02070309020205020404" pitchFamily="49" charset="0"/>
                <a:ea typeface="ＭＳ Ｐゴシック" pitchFamily="34" charset="-128"/>
                <a:cs typeface="Courier New" panose="02070309020205020404" pitchFamily="49" charset="0"/>
              </a:rPr>
              <a:t>&gt;</a:t>
            </a: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err="1">
                <a:latin typeface="Courier New" panose="02070309020205020404" pitchFamily="49" charset="0"/>
                <a:ea typeface="ＭＳ Ｐゴシック" pitchFamily="34" charset="-128"/>
                <a:cs typeface="Courier New" panose="02070309020205020404" pitchFamily="49" charset="0"/>
              </a:rPr>
              <a:t>i</a:t>
            </a:r>
            <a:r>
              <a:rPr lang="fr-FR" sz="1400" dirty="0" err="1" smtClean="0">
                <a:latin typeface="Courier New" panose="02070309020205020404" pitchFamily="49" charset="0"/>
                <a:ea typeface="ＭＳ Ｐゴシック" pitchFamily="34" charset="-128"/>
                <a:cs typeface="Courier New" panose="02070309020205020404" pitchFamily="49" charset="0"/>
              </a:rPr>
              <a:t>nt</a:t>
            </a:r>
            <a:r>
              <a:rPr lang="fr-FR" sz="1400" dirty="0" smtClean="0">
                <a:latin typeface="Courier New" panose="02070309020205020404" pitchFamily="49" charset="0"/>
                <a:ea typeface="ＭＳ Ｐゴシック" pitchFamily="34" charset="-128"/>
                <a:cs typeface="Courier New" panose="02070309020205020404" pitchFamily="49" charset="0"/>
              </a:rPr>
              <a:t> main()</a:t>
            </a: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cl_int</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cl_platform_id</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pltf</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cl_device_id</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dev</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cl_context</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ctx</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cl_command_queue</a:t>
            </a:r>
            <a:r>
              <a:rPr lang="fr-FR" sz="1400" dirty="0" smtClean="0">
                <a:latin typeface="Courier New" panose="02070309020205020404" pitchFamily="49" charset="0"/>
                <a:ea typeface="ＭＳ Ｐゴシック" pitchFamily="34" charset="-128"/>
                <a:cs typeface="Courier New" panose="02070309020205020404" pitchFamily="49" charset="0"/>
              </a:rPr>
              <a:t> queue;</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cl_program</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prog</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cl_kernel</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kern</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err="1" smtClean="0">
                <a:latin typeface="Courier New" panose="02070309020205020404" pitchFamily="49" charset="0"/>
                <a:ea typeface="ＭＳ Ｐゴシック" pitchFamily="34" charset="-128"/>
                <a:cs typeface="Courier New" panose="02070309020205020404" pitchFamily="49" charset="0"/>
              </a:rPr>
              <a:t>clGetPlatformIDs</a:t>
            </a:r>
            <a:r>
              <a:rPr lang="fr-FR" sz="1400" dirty="0" smtClean="0">
                <a:latin typeface="Courier New" panose="02070309020205020404" pitchFamily="49" charset="0"/>
                <a:ea typeface="ＭＳ Ｐゴシック" pitchFamily="34" charset="-128"/>
                <a:cs typeface="Courier New" panose="02070309020205020404" pitchFamily="49" charset="0"/>
              </a:rPr>
              <a:t>(1, &amp;</a:t>
            </a:r>
            <a:r>
              <a:rPr lang="fr-FR" sz="1400" dirty="0" err="1" smtClean="0">
                <a:latin typeface="Courier New" panose="02070309020205020404" pitchFamily="49" charset="0"/>
                <a:ea typeface="ＭＳ Ｐゴシック" pitchFamily="34" charset="-128"/>
                <a:cs typeface="Courier New" panose="02070309020205020404" pitchFamily="49" charset="0"/>
              </a:rPr>
              <a:t>pltf</a:t>
            </a:r>
            <a:r>
              <a:rPr lang="fr-FR" sz="1400" dirty="0" smtClean="0">
                <a:latin typeface="Courier New" panose="02070309020205020404" pitchFamily="49" charset="0"/>
                <a:ea typeface="ＭＳ Ｐゴシック" pitchFamily="34" charset="-128"/>
                <a:cs typeface="Courier New" panose="02070309020205020404" pitchFamily="49" charset="0"/>
              </a:rPr>
              <a:t>, NULL);</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 { ... } // </a:t>
            </a:r>
            <a:r>
              <a:rPr lang="fr-FR" sz="1400" dirty="0" err="1" smtClean="0">
                <a:latin typeface="Courier New" panose="02070309020205020404" pitchFamily="49" charset="0"/>
                <a:ea typeface="ＭＳ Ｐゴシック" pitchFamily="34" charset="-128"/>
                <a:cs typeface="Courier New" panose="02070309020205020404" pitchFamily="49" charset="0"/>
              </a:rPr>
              <a:t>error</a:t>
            </a:r>
            <a:r>
              <a:rPr lang="fr-FR" sz="1400" dirty="0" smtClean="0">
                <a:latin typeface="Courier New" panose="02070309020205020404" pitchFamily="49" charset="0"/>
                <a:ea typeface="ＭＳ Ｐゴシック" pitchFamily="34" charset="-128"/>
                <a:cs typeface="Courier New" panose="02070309020205020404" pitchFamily="49" charset="0"/>
              </a:rPr>
              <a:t> case</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err="1" smtClean="0">
                <a:latin typeface="Courier New" panose="02070309020205020404" pitchFamily="49" charset="0"/>
                <a:ea typeface="ＭＳ Ｐゴシック" pitchFamily="34" charset="-128"/>
                <a:cs typeface="Courier New" panose="02070309020205020404" pitchFamily="49" charset="0"/>
              </a:rPr>
              <a:t>clGetDeviceIDs</a:t>
            </a: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pltf</a:t>
            </a:r>
            <a:r>
              <a:rPr lang="fr-FR" sz="1400" dirty="0" smtClean="0">
                <a:latin typeface="Courier New" panose="02070309020205020404" pitchFamily="49" charset="0"/>
                <a:ea typeface="ＭＳ Ｐゴシック" pitchFamily="34" charset="-128"/>
                <a:cs typeface="Courier New" panose="02070309020205020404" pitchFamily="49" charset="0"/>
              </a:rPr>
              <a:t>, CL_DEVICE_TYPE_ACCELERATOR, 1, &amp;</a:t>
            </a:r>
            <a:r>
              <a:rPr lang="fr-FR" sz="1400" dirty="0" err="1" smtClean="0">
                <a:latin typeface="Courier New" panose="02070309020205020404" pitchFamily="49" charset="0"/>
                <a:ea typeface="ＭＳ Ｐゴシック" pitchFamily="34" charset="-128"/>
                <a:cs typeface="Courier New" panose="02070309020205020404" pitchFamily="49" charset="0"/>
              </a:rPr>
              <a:t>dev</a:t>
            </a:r>
            <a:r>
              <a:rPr lang="fr-FR" sz="1400" dirty="0" smtClean="0">
                <a:latin typeface="Courier New" panose="02070309020205020404" pitchFamily="49" charset="0"/>
                <a:ea typeface="ＭＳ Ｐゴシック" pitchFamily="34" charset="-128"/>
                <a:cs typeface="Courier New" panose="02070309020205020404" pitchFamily="49" charset="0"/>
              </a:rPr>
              <a:t>, NULL);</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a:latin typeface="Courier New" panose="02070309020205020404" pitchFamily="49" charset="0"/>
                <a:ea typeface="ＭＳ Ｐゴシック" pitchFamily="34" charset="-128"/>
                <a:cs typeface="Courier New" panose="02070309020205020404" pitchFamily="49" charset="0"/>
              </a:rPr>
              <a:t>(</a:t>
            </a:r>
            <a:r>
              <a:rPr lang="fr-FR" sz="1400" dirty="0" err="1">
                <a:latin typeface="Courier New" panose="02070309020205020404" pitchFamily="49" charset="0"/>
                <a:ea typeface="ＭＳ Ｐゴシック" pitchFamily="34" charset="-128"/>
                <a:cs typeface="Courier New" panose="02070309020205020404" pitchFamily="49" charset="0"/>
              </a:rPr>
              <a:t>err</a:t>
            </a:r>
            <a:r>
              <a:rPr lang="fr-FR" sz="1400" dirty="0">
                <a:latin typeface="Courier New" panose="02070309020205020404" pitchFamily="49" charset="0"/>
                <a:ea typeface="ＭＳ Ｐゴシック" pitchFamily="34" charset="-128"/>
                <a:cs typeface="Courier New" panose="02070309020205020404" pitchFamily="49" charset="0"/>
              </a:rPr>
              <a:t>) { ... } // </a:t>
            </a:r>
            <a:r>
              <a:rPr lang="fr-FR" sz="1400" dirty="0" err="1">
                <a:latin typeface="Courier New" panose="02070309020205020404" pitchFamily="49" charset="0"/>
                <a:ea typeface="ＭＳ Ｐゴシック" pitchFamily="34" charset="-128"/>
                <a:cs typeface="Courier New" panose="02070309020205020404" pitchFamily="49" charset="0"/>
              </a:rPr>
              <a:t>error</a:t>
            </a: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case</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ctx</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err="1" smtClean="0">
                <a:latin typeface="Courier New" panose="02070309020205020404" pitchFamily="49" charset="0"/>
                <a:ea typeface="ＭＳ Ｐゴシック" pitchFamily="34" charset="-128"/>
                <a:cs typeface="Courier New" panose="02070309020205020404" pitchFamily="49" charset="0"/>
              </a:rPr>
              <a:t>clCreateContext</a:t>
            </a:r>
            <a:r>
              <a:rPr lang="fr-FR" sz="1400" dirty="0" smtClean="0">
                <a:latin typeface="Courier New" panose="02070309020205020404" pitchFamily="49" charset="0"/>
                <a:ea typeface="ＭＳ Ｐゴシック" pitchFamily="34" charset="-128"/>
                <a:cs typeface="Courier New" panose="02070309020205020404" pitchFamily="49" charset="0"/>
              </a:rPr>
              <a:t>(0, 1, &amp;</a:t>
            </a:r>
            <a:r>
              <a:rPr lang="fr-FR" sz="1400" dirty="0" err="1" smtClean="0">
                <a:latin typeface="Courier New" panose="02070309020205020404" pitchFamily="49" charset="0"/>
                <a:ea typeface="ＭＳ Ｐゴシック" pitchFamily="34" charset="-128"/>
                <a:cs typeface="Courier New" panose="02070309020205020404" pitchFamily="49" charset="0"/>
              </a:rPr>
              <a:t>dev</a:t>
            </a:r>
            <a:r>
              <a:rPr lang="fr-FR" sz="1400" dirty="0" smtClean="0">
                <a:latin typeface="Courier New" panose="02070309020205020404" pitchFamily="49" charset="0"/>
                <a:ea typeface="ＭＳ Ｐゴシック" pitchFamily="34" charset="-128"/>
                <a:cs typeface="Courier New" panose="02070309020205020404" pitchFamily="49" charset="0"/>
              </a:rPr>
              <a:t>, NULL, NULL, &amp;</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a:latin typeface="Courier New" panose="02070309020205020404" pitchFamily="49" charset="0"/>
                <a:ea typeface="ＭＳ Ｐゴシック" pitchFamily="34" charset="-128"/>
                <a:cs typeface="Courier New" panose="02070309020205020404" pitchFamily="49" charset="0"/>
              </a:rPr>
              <a:t>(</a:t>
            </a:r>
            <a:r>
              <a:rPr lang="fr-FR" sz="1400" dirty="0" err="1">
                <a:latin typeface="Courier New" panose="02070309020205020404" pitchFamily="49" charset="0"/>
                <a:ea typeface="ＭＳ Ｐゴシック" pitchFamily="34" charset="-128"/>
                <a:cs typeface="Courier New" panose="02070309020205020404" pitchFamily="49" charset="0"/>
              </a:rPr>
              <a:t>err</a:t>
            </a:r>
            <a:r>
              <a:rPr lang="fr-FR" sz="1400" dirty="0">
                <a:latin typeface="Courier New" panose="02070309020205020404" pitchFamily="49" charset="0"/>
                <a:ea typeface="ＭＳ Ｐゴシック" pitchFamily="34" charset="-128"/>
                <a:cs typeface="Courier New" panose="02070309020205020404" pitchFamily="49" charset="0"/>
              </a:rPr>
              <a:t>) { ... } // </a:t>
            </a:r>
            <a:r>
              <a:rPr lang="fr-FR" sz="1400" dirty="0" err="1">
                <a:latin typeface="Courier New" panose="02070309020205020404" pitchFamily="49" charset="0"/>
                <a:ea typeface="ＭＳ Ｐゴシック" pitchFamily="34" charset="-128"/>
                <a:cs typeface="Courier New" panose="02070309020205020404" pitchFamily="49" charset="0"/>
              </a:rPr>
              <a:t>error</a:t>
            </a: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case</a:t>
            </a: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3212747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a:t> </a:t>
            </a:r>
            <a:r>
              <a:rPr lang="fr-FR" sz="2800" dirty="0" smtClean="0"/>
              <a:t>- an </a:t>
            </a:r>
            <a:r>
              <a:rPr lang="fr-FR" sz="2800" dirty="0" err="1" smtClean="0"/>
              <a:t>example</a:t>
            </a:r>
            <a:r>
              <a:rPr lang="fr-FR" sz="2800" dirty="0" smtClean="0"/>
              <a:t/>
            </a:r>
            <a:br>
              <a:rPr lang="fr-FR" sz="2800" dirty="0" smtClean="0"/>
            </a:br>
            <a:r>
              <a:rPr lang="fr-FR" sz="2800" dirty="0" err="1" smtClean="0"/>
              <a:t>creation</a:t>
            </a:r>
            <a:r>
              <a:rPr lang="fr-FR" sz="2800" dirty="0" smtClean="0"/>
              <a:t> of the </a:t>
            </a:r>
            <a:r>
              <a:rPr lang="fr-FR" sz="2800" dirty="0" err="1" smtClean="0"/>
              <a:t>kernel</a:t>
            </a:r>
            <a:r>
              <a:rPr lang="fr-FR" sz="2800" dirty="0" smtClean="0"/>
              <a:t> code </a:t>
            </a:r>
            <a:r>
              <a:rPr lang="fr-FR" sz="2800" dirty="0" err="1" smtClean="0"/>
              <a:t>from</a:t>
            </a:r>
            <a:r>
              <a:rPr lang="fr-FR" sz="2800" dirty="0" smtClean="0"/>
              <a:t> a string</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54</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457200" y="1988840"/>
            <a:ext cx="8003232" cy="3754874"/>
          </a:xfrm>
          <a:prstGeom prst="rect">
            <a:avLst/>
          </a:prstGeom>
          <a:ln>
            <a:solidFill>
              <a:schemeClr val="accent1"/>
            </a:solidFill>
          </a:ln>
        </p:spPr>
        <p:txBody>
          <a:bodyPr wrap="square">
            <a:spAutoFit/>
          </a:bodyPr>
          <a:lstStyle/>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c</a:t>
            </a:r>
            <a:r>
              <a:rPr lang="fr-FR" sz="1400" dirty="0" smtClean="0">
                <a:latin typeface="Courier New" panose="02070309020205020404" pitchFamily="49" charset="0"/>
                <a:ea typeface="ＭＳ Ｐゴシック" pitchFamily="34" charset="-128"/>
                <a:cs typeface="Courier New" panose="02070309020205020404" pitchFamily="49" charset="0"/>
              </a:rPr>
              <a:t>har *</a:t>
            </a:r>
            <a:r>
              <a:rPr lang="fr-FR" sz="1400" dirty="0" err="1" smtClean="0">
                <a:latin typeface="Courier New" panose="02070309020205020404" pitchFamily="49" charset="0"/>
                <a:ea typeface="ＭＳ Ｐゴシック" pitchFamily="34" charset="-128"/>
                <a:cs typeface="Courier New" panose="02070309020205020404" pitchFamily="49" charset="0"/>
              </a:rPr>
              <a:t>kernelsrc</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 THE CODE !</a:t>
            </a: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include</a:t>
            </a:r>
            <a:r>
              <a:rPr lang="fr-FR" sz="1400" dirty="0" smtClean="0">
                <a:latin typeface="Courier New" panose="02070309020205020404" pitchFamily="49" charset="0"/>
                <a:ea typeface="ＭＳ Ｐゴシック" pitchFamily="34" charset="-128"/>
                <a:cs typeface="Courier New" panose="02070309020205020404" pitchFamily="49" charset="0"/>
              </a:rPr>
              <a:t> &lt;</a:t>
            </a:r>
            <a:r>
              <a:rPr lang="fr-FR" sz="1400" dirty="0" err="1" smtClean="0">
                <a:latin typeface="Courier New" panose="02070309020205020404" pitchFamily="49" charset="0"/>
                <a:ea typeface="ＭＳ Ｐゴシック" pitchFamily="34" charset="-128"/>
                <a:cs typeface="Courier New" panose="02070309020205020404" pitchFamily="49" charset="0"/>
              </a:rPr>
              <a:t>stdio.h</a:t>
            </a:r>
            <a:r>
              <a:rPr lang="fr-FR" sz="1400" dirty="0" smtClean="0">
                <a:latin typeface="Courier New" panose="02070309020205020404" pitchFamily="49" charset="0"/>
                <a:ea typeface="ＭＳ Ｐゴシック" pitchFamily="34" charset="-128"/>
                <a:cs typeface="Courier New" panose="02070309020205020404" pitchFamily="49" charset="0"/>
              </a:rPr>
              <a:t>&gt; \n" \			// #</a:t>
            </a:r>
            <a:r>
              <a:rPr lang="fr-FR" sz="1400" dirty="0" err="1" smtClean="0">
                <a:latin typeface="Courier New" panose="02070309020205020404" pitchFamily="49" charset="0"/>
                <a:ea typeface="ＭＳ Ｐゴシック" pitchFamily="34" charset="-128"/>
                <a:cs typeface="Courier New" panose="02070309020205020404" pitchFamily="49" charset="0"/>
              </a:rPr>
              <a:t>include</a:t>
            </a:r>
            <a:r>
              <a:rPr lang="fr-FR" sz="1400" dirty="0" smtClean="0">
                <a:latin typeface="Courier New" panose="02070309020205020404" pitchFamily="49" charset="0"/>
                <a:ea typeface="ＭＳ Ｐゴシック" pitchFamily="34" charset="-128"/>
                <a:cs typeface="Courier New" panose="02070309020205020404" pitchFamily="49" charset="0"/>
              </a:rPr>
              <a:t> &lt;</a:t>
            </a:r>
            <a:r>
              <a:rPr lang="fr-FR" sz="1400" dirty="0" err="1" smtClean="0">
                <a:latin typeface="Courier New" panose="02070309020205020404" pitchFamily="49" charset="0"/>
                <a:ea typeface="ＭＳ Ｐゴシック" pitchFamily="34" charset="-128"/>
                <a:cs typeface="Courier New" panose="02070309020205020404" pitchFamily="49" charset="0"/>
              </a:rPr>
              <a:t>stdio.h</a:t>
            </a:r>
            <a:r>
              <a:rPr lang="fr-FR" sz="1400" dirty="0" smtClean="0">
                <a:latin typeface="Courier New" panose="02070309020205020404" pitchFamily="49" charset="0"/>
                <a:ea typeface="ＭＳ Ｐゴシック" pitchFamily="34" charset="-128"/>
                <a:cs typeface="Courier New" panose="02070309020205020404" pitchFamily="49" charset="0"/>
              </a:rPr>
              <a:t>&gt;</a:t>
            </a: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"__</a:t>
            </a:r>
            <a:r>
              <a:rPr lang="fr-FR" sz="1400" dirty="0" err="1" smtClean="0">
                <a:latin typeface="Courier New" panose="02070309020205020404" pitchFamily="49" charset="0"/>
                <a:ea typeface="ＭＳ Ｐゴシック" pitchFamily="34" charset="-128"/>
                <a:cs typeface="Courier New" panose="02070309020205020404" pitchFamily="49" charset="0"/>
              </a:rPr>
              <a:t>task_kernel</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void</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task</a:t>
            </a:r>
            <a:r>
              <a:rPr lang="fr-FR" sz="1400" dirty="0" smtClean="0">
                <a:latin typeface="Courier New" panose="02070309020205020404" pitchFamily="49" charset="0"/>
                <a:ea typeface="ＭＳ Ｐゴシック" pitchFamily="34" charset="-128"/>
                <a:cs typeface="Courier New" panose="02070309020205020404" pitchFamily="49" charset="0"/>
              </a:rPr>
              <a:t>() { \n" \		// __</a:t>
            </a:r>
            <a:r>
              <a:rPr lang="fr-FR" sz="1400" dirty="0" err="1" smtClean="0">
                <a:latin typeface="Courier New" panose="02070309020205020404" pitchFamily="49" charset="0"/>
                <a:ea typeface="ＭＳ Ｐゴシック" pitchFamily="34" charset="-128"/>
                <a:cs typeface="Courier New" panose="02070309020205020404" pitchFamily="49" charset="0"/>
              </a:rPr>
              <a:t>task_kernel</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void</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task</a:t>
            </a:r>
            <a:r>
              <a:rPr lang="fr-FR" sz="1400"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printf</a:t>
            </a:r>
            <a:r>
              <a:rPr lang="fr-FR" sz="1400" dirty="0" smtClean="0">
                <a:latin typeface="Courier New" panose="02070309020205020404" pitchFamily="49" charset="0"/>
                <a:ea typeface="ＭＳ Ｐゴシック" pitchFamily="34" charset="-128"/>
                <a:cs typeface="Courier New" panose="02070309020205020404" pitchFamily="49" charset="0"/>
              </a:rPr>
              <a:t>(\"hello world\\n\"); \n" \	//   </a:t>
            </a:r>
            <a:r>
              <a:rPr lang="fr-FR" sz="1400" dirty="0" err="1" smtClean="0">
                <a:latin typeface="Courier New" panose="02070309020205020404" pitchFamily="49" charset="0"/>
                <a:ea typeface="ＭＳ Ｐゴシック" pitchFamily="34" charset="-128"/>
                <a:cs typeface="Courier New" panose="02070309020205020404" pitchFamily="49" charset="0"/>
              </a:rPr>
              <a:t>printf</a:t>
            </a:r>
            <a:r>
              <a:rPr lang="fr-FR" sz="1400" dirty="0" smtClean="0">
                <a:latin typeface="Courier New" panose="02070309020205020404" pitchFamily="49" charset="0"/>
                <a:ea typeface="ＭＳ Ｐゴシック" pitchFamily="34" charset="-128"/>
                <a:cs typeface="Courier New" panose="02070309020205020404" pitchFamily="49" charset="0"/>
              </a:rPr>
              <a:t>("hello world\n");</a:t>
            </a: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\n"					// }</a:t>
            </a: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prog</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err="1" smtClean="0">
                <a:latin typeface="Courier New" panose="02070309020205020404" pitchFamily="49" charset="0"/>
                <a:ea typeface="ＭＳ Ｐゴシック" pitchFamily="34" charset="-128"/>
                <a:cs typeface="Courier New" panose="02070309020205020404" pitchFamily="49" charset="0"/>
              </a:rPr>
              <a:t>clCreateProgramWithSource</a:t>
            </a: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ctx</a:t>
            </a:r>
            <a:r>
              <a:rPr lang="fr-FR" sz="1400" dirty="0" smtClean="0">
                <a:latin typeface="Courier New" panose="02070309020205020404" pitchFamily="49" charset="0"/>
                <a:ea typeface="ＭＳ Ｐゴシック" pitchFamily="34" charset="-128"/>
                <a:cs typeface="Courier New" panose="02070309020205020404" pitchFamily="49" charset="0"/>
              </a:rPr>
              <a:t>, 1, &amp;</a:t>
            </a:r>
            <a:r>
              <a:rPr lang="fr-FR" sz="1400" dirty="0" err="1" smtClean="0">
                <a:latin typeface="Courier New" panose="02070309020205020404" pitchFamily="49" charset="0"/>
                <a:ea typeface="ＭＳ Ｐゴシック" pitchFamily="34" charset="-128"/>
                <a:cs typeface="Courier New" panose="02070309020205020404" pitchFamily="49" charset="0"/>
              </a:rPr>
              <a:t>kernelsrc</a:t>
            </a:r>
            <a:r>
              <a:rPr lang="fr-FR" sz="1400" dirty="0" smtClean="0">
                <a:latin typeface="Courier New" panose="02070309020205020404" pitchFamily="49" charset="0"/>
                <a:ea typeface="ＭＳ Ｐゴシック" pitchFamily="34" charset="-128"/>
                <a:cs typeface="Courier New" panose="02070309020205020404" pitchFamily="49" charset="0"/>
              </a:rPr>
              <a:t>, NULL, &amp;</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a:t>
            </a: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a:latin typeface="Courier New" panose="02070309020205020404" pitchFamily="49" charset="0"/>
                <a:ea typeface="ＭＳ Ｐゴシック" pitchFamily="34" charset="-128"/>
                <a:cs typeface="Courier New" panose="02070309020205020404" pitchFamily="49" charset="0"/>
              </a:rPr>
              <a:t>(</a:t>
            </a:r>
            <a:r>
              <a:rPr lang="fr-FR" sz="1400" dirty="0" err="1">
                <a:latin typeface="Courier New" panose="02070309020205020404" pitchFamily="49" charset="0"/>
                <a:ea typeface="ＭＳ Ｐゴシック" pitchFamily="34" charset="-128"/>
                <a:cs typeface="Courier New" panose="02070309020205020404" pitchFamily="49" charset="0"/>
              </a:rPr>
              <a:t>err</a:t>
            </a:r>
            <a:r>
              <a:rPr lang="fr-FR" sz="1400" dirty="0">
                <a:latin typeface="Courier New" panose="02070309020205020404" pitchFamily="49" charset="0"/>
                <a:ea typeface="ＭＳ Ｐゴシック" pitchFamily="34" charset="-128"/>
                <a:cs typeface="Courier New" panose="02070309020205020404" pitchFamily="49" charset="0"/>
              </a:rPr>
              <a:t>) { ... } // </a:t>
            </a:r>
            <a:r>
              <a:rPr lang="fr-FR" sz="1400" dirty="0" err="1">
                <a:latin typeface="Courier New" panose="02070309020205020404" pitchFamily="49" charset="0"/>
                <a:ea typeface="ＭＳ Ｐゴシック" pitchFamily="34" charset="-128"/>
                <a:cs typeface="Courier New" panose="02070309020205020404" pitchFamily="49" charset="0"/>
              </a:rPr>
              <a:t>error</a:t>
            </a: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case</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kern</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err="1" smtClean="0">
                <a:latin typeface="Courier New" panose="02070309020205020404" pitchFamily="49" charset="0"/>
                <a:ea typeface="ＭＳ Ｐゴシック" pitchFamily="34" charset="-128"/>
                <a:cs typeface="Courier New" panose="02070309020205020404" pitchFamily="49" charset="0"/>
              </a:rPr>
              <a:t>clCreateKernel</a:t>
            </a: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prog</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task</a:t>
            </a:r>
            <a:r>
              <a:rPr lang="fr-FR" sz="1400" dirty="0" smtClean="0">
                <a:latin typeface="Courier New" panose="02070309020205020404" pitchFamily="49" charset="0"/>
                <a:ea typeface="ＭＳ Ｐゴシック" pitchFamily="34" charset="-128"/>
                <a:cs typeface="Courier New" panose="02070309020205020404" pitchFamily="49" charset="0"/>
              </a:rPr>
              <a:t>", &amp;</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a:latin typeface="Courier New" panose="02070309020205020404" pitchFamily="49" charset="0"/>
                <a:ea typeface="ＭＳ Ｐゴシック" pitchFamily="34" charset="-128"/>
                <a:cs typeface="Courier New" panose="02070309020205020404" pitchFamily="49" charset="0"/>
              </a:rPr>
              <a:t>(</a:t>
            </a:r>
            <a:r>
              <a:rPr lang="fr-FR" sz="1400" dirty="0" err="1">
                <a:latin typeface="Courier New" panose="02070309020205020404" pitchFamily="49" charset="0"/>
                <a:ea typeface="ＭＳ Ｐゴシック" pitchFamily="34" charset="-128"/>
                <a:cs typeface="Courier New" panose="02070309020205020404" pitchFamily="49" charset="0"/>
              </a:rPr>
              <a:t>err</a:t>
            </a:r>
            <a:r>
              <a:rPr lang="fr-FR" sz="1400" dirty="0">
                <a:latin typeface="Courier New" panose="02070309020205020404" pitchFamily="49" charset="0"/>
                <a:ea typeface="ＭＳ Ｐゴシック" pitchFamily="34" charset="-128"/>
                <a:cs typeface="Courier New" panose="02070309020205020404" pitchFamily="49" charset="0"/>
              </a:rPr>
              <a:t>) { ... } // </a:t>
            </a:r>
            <a:r>
              <a:rPr lang="fr-FR" sz="1400" dirty="0" err="1">
                <a:latin typeface="Courier New" panose="02070309020205020404" pitchFamily="49" charset="0"/>
                <a:ea typeface="ＭＳ Ｐゴシック" pitchFamily="34" charset="-128"/>
                <a:cs typeface="Courier New" panose="02070309020205020404" pitchFamily="49" charset="0"/>
              </a:rPr>
              <a:t>error</a:t>
            </a:r>
            <a:r>
              <a:rPr lang="fr-FR" sz="1400" dirty="0">
                <a:latin typeface="Courier New" panose="02070309020205020404" pitchFamily="49" charset="0"/>
                <a:ea typeface="ＭＳ Ｐゴシック" pitchFamily="34" charset="-128"/>
                <a:cs typeface="Courier New" panose="02070309020205020404" pitchFamily="49" charset="0"/>
              </a:rPr>
              <a:t> case</a:t>
            </a: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p:txBody>
      </p:sp>
      <p:sp>
        <p:nvSpPr>
          <p:cNvPr id="3" name="Rectangle 2"/>
          <p:cNvSpPr/>
          <p:nvPr/>
        </p:nvSpPr>
        <p:spPr>
          <a:xfrm>
            <a:off x="5652120" y="5884029"/>
            <a:ext cx="2185214" cy="369332"/>
          </a:xfrm>
          <a:prstGeom prst="rect">
            <a:avLst/>
          </a:prstGeom>
        </p:spPr>
        <p:txBody>
          <a:bodyPr wrap="none">
            <a:spAutoFit/>
          </a:bodyPr>
          <a:lstStyle/>
          <a:p>
            <a:r>
              <a:rPr lang="fr-FR" dirty="0" err="1"/>
              <a:t>runtime</a:t>
            </a:r>
            <a:r>
              <a:rPr lang="fr-FR" dirty="0"/>
              <a:t> compilation</a:t>
            </a:r>
          </a:p>
        </p:txBody>
      </p:sp>
      <p:sp>
        <p:nvSpPr>
          <p:cNvPr id="9" name="Ellipse 8"/>
          <p:cNvSpPr/>
          <p:nvPr/>
        </p:nvSpPr>
        <p:spPr>
          <a:xfrm>
            <a:off x="1115616" y="3573016"/>
            <a:ext cx="3528392" cy="972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10" name="Connecteur droit avec flèche 9"/>
          <p:cNvCxnSpPr>
            <a:endCxn id="9" idx="5"/>
          </p:cNvCxnSpPr>
          <p:nvPr/>
        </p:nvCxnSpPr>
        <p:spPr>
          <a:xfrm flipH="1" flipV="1">
            <a:off x="4127287" y="4402713"/>
            <a:ext cx="1524833" cy="1481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11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a:t> </a:t>
            </a:r>
            <a:r>
              <a:rPr lang="fr-FR" sz="2800" dirty="0" smtClean="0"/>
              <a:t>- an </a:t>
            </a:r>
            <a:r>
              <a:rPr lang="fr-FR" sz="2800" dirty="0" err="1" smtClean="0"/>
              <a:t>example</a:t>
            </a:r>
            <a:r>
              <a:rPr lang="fr-FR" sz="2800" dirty="0" smtClean="0"/>
              <a:t/>
            </a:r>
            <a:br>
              <a:rPr lang="fr-FR" sz="2800" dirty="0" smtClean="0"/>
            </a:br>
            <a:r>
              <a:rPr lang="fr-FR" sz="2800" dirty="0" err="1" smtClean="0"/>
              <a:t>execution</a:t>
            </a:r>
            <a:r>
              <a:rPr lang="fr-FR" sz="2800" dirty="0" smtClean="0"/>
              <a:t> and </a:t>
            </a:r>
            <a:r>
              <a:rPr lang="fr-FR" sz="2800" dirty="0" err="1" smtClean="0"/>
              <a:t>termination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457200" y="2060848"/>
            <a:ext cx="8003232" cy="3970318"/>
          </a:xfrm>
          <a:prstGeom prst="rect">
            <a:avLst/>
          </a:prstGeom>
          <a:ln>
            <a:solidFill>
              <a:schemeClr val="accent1"/>
            </a:solidFill>
          </a:ln>
        </p:spPr>
        <p:txBody>
          <a:bodyPr wrap="square">
            <a:spAutoFit/>
          </a:bodyPr>
          <a:lstStyle/>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queue = </a:t>
            </a:r>
            <a:r>
              <a:rPr lang="fr-FR" sz="1400" dirty="0" err="1" smtClean="0">
                <a:latin typeface="Courier New" panose="02070309020205020404" pitchFamily="49" charset="0"/>
                <a:ea typeface="ＭＳ Ｐゴシック" pitchFamily="34" charset="-128"/>
                <a:cs typeface="Courier New" panose="02070309020205020404" pitchFamily="49" charset="0"/>
              </a:rPr>
              <a:t>clCreateCommandQueue</a:t>
            </a: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ctx</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dev</a:t>
            </a:r>
            <a:r>
              <a:rPr lang="fr-FR" sz="1400" dirty="0" smtClean="0">
                <a:latin typeface="Courier New" panose="02070309020205020404" pitchFamily="49" charset="0"/>
                <a:ea typeface="ＭＳ Ｐゴシック" pitchFamily="34" charset="-128"/>
                <a:cs typeface="Courier New" panose="02070309020205020404" pitchFamily="49" charset="0"/>
              </a:rPr>
              <a:t>, 0, &amp;</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a:latin typeface="Courier New" panose="02070309020205020404" pitchFamily="49" charset="0"/>
                <a:ea typeface="ＭＳ Ｐゴシック" pitchFamily="34" charset="-128"/>
                <a:cs typeface="Courier New" panose="02070309020205020404" pitchFamily="49" charset="0"/>
              </a:rPr>
              <a:t>(</a:t>
            </a:r>
            <a:r>
              <a:rPr lang="fr-FR" sz="1400" dirty="0" err="1">
                <a:latin typeface="Courier New" panose="02070309020205020404" pitchFamily="49" charset="0"/>
                <a:ea typeface="ＭＳ Ｐゴシック" pitchFamily="34" charset="-128"/>
                <a:cs typeface="Courier New" panose="02070309020205020404" pitchFamily="49" charset="0"/>
              </a:rPr>
              <a:t>err</a:t>
            </a:r>
            <a:r>
              <a:rPr lang="fr-FR" sz="1400" dirty="0">
                <a:latin typeface="Courier New" panose="02070309020205020404" pitchFamily="49" charset="0"/>
                <a:ea typeface="ＭＳ Ｐゴシック" pitchFamily="34" charset="-128"/>
                <a:cs typeface="Courier New" panose="02070309020205020404" pitchFamily="49" charset="0"/>
              </a:rPr>
              <a:t>) { ... } // </a:t>
            </a:r>
            <a:r>
              <a:rPr lang="fr-FR" sz="1400" dirty="0" err="1">
                <a:latin typeface="Courier New" panose="02070309020205020404" pitchFamily="49" charset="0"/>
                <a:ea typeface="ＭＳ Ｐゴシック" pitchFamily="34" charset="-128"/>
                <a:cs typeface="Courier New" panose="02070309020205020404" pitchFamily="49" charset="0"/>
              </a:rPr>
              <a:t>error</a:t>
            </a: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case</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err</a:t>
            </a:r>
            <a:r>
              <a:rPr lang="fr-FR" sz="1400" dirty="0" smtClean="0">
                <a:latin typeface="Courier New" panose="02070309020205020404" pitchFamily="49" charset="0"/>
                <a:ea typeface="ＭＳ Ｐゴシック" pitchFamily="34" charset="-128"/>
                <a:cs typeface="Courier New" panose="02070309020205020404" pitchFamily="49" charset="0"/>
              </a:rPr>
              <a:t> = </a:t>
            </a:r>
            <a:r>
              <a:rPr lang="fr-FR" sz="1400" dirty="0" err="1" smtClean="0">
                <a:latin typeface="Courier New" panose="02070309020205020404" pitchFamily="49" charset="0"/>
                <a:ea typeface="ＭＳ Ｐゴシック" pitchFamily="34" charset="-128"/>
                <a:cs typeface="Courier New" panose="02070309020205020404" pitchFamily="49" charset="0"/>
              </a:rPr>
              <a:t>clEnqueueTask</a:t>
            </a:r>
            <a:r>
              <a:rPr lang="fr-FR" sz="1400" dirty="0" smtClean="0">
                <a:latin typeface="Courier New" panose="02070309020205020404" pitchFamily="49" charset="0"/>
                <a:ea typeface="ＭＳ Ｐゴシック" pitchFamily="34" charset="-128"/>
                <a:cs typeface="Courier New" panose="02070309020205020404" pitchFamily="49" charset="0"/>
              </a:rPr>
              <a:t>(queue, </a:t>
            </a:r>
            <a:r>
              <a:rPr lang="fr-FR" sz="1400" dirty="0" err="1" smtClean="0">
                <a:latin typeface="Courier New" panose="02070309020205020404" pitchFamily="49" charset="0"/>
                <a:ea typeface="ＭＳ Ｐゴシック" pitchFamily="34" charset="-128"/>
                <a:cs typeface="Courier New" panose="02070309020205020404" pitchFamily="49" charset="0"/>
              </a:rPr>
              <a:t>kern</a:t>
            </a:r>
            <a:r>
              <a:rPr lang="fr-FR" sz="1400" dirty="0" smtClean="0">
                <a:latin typeface="Courier New" panose="02070309020205020404" pitchFamily="49" charset="0"/>
                <a:ea typeface="ＭＳ Ｐゴシック" pitchFamily="34" charset="-128"/>
                <a:cs typeface="Courier New" panose="02070309020205020404" pitchFamily="49" charset="0"/>
              </a:rPr>
              <a:t>, 0, NULL, NULL);</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if </a:t>
            </a:r>
            <a:r>
              <a:rPr lang="fr-FR" sz="1400" dirty="0">
                <a:latin typeface="Courier New" panose="02070309020205020404" pitchFamily="49" charset="0"/>
                <a:ea typeface="ＭＳ Ｐゴシック" pitchFamily="34" charset="-128"/>
                <a:cs typeface="Courier New" panose="02070309020205020404" pitchFamily="49" charset="0"/>
              </a:rPr>
              <a:t>(</a:t>
            </a:r>
            <a:r>
              <a:rPr lang="fr-FR" sz="1400" dirty="0" err="1">
                <a:latin typeface="Courier New" panose="02070309020205020404" pitchFamily="49" charset="0"/>
                <a:ea typeface="ＭＳ Ｐゴシック" pitchFamily="34" charset="-128"/>
                <a:cs typeface="Courier New" panose="02070309020205020404" pitchFamily="49" charset="0"/>
              </a:rPr>
              <a:t>err</a:t>
            </a:r>
            <a:r>
              <a:rPr lang="fr-FR" sz="1400" dirty="0">
                <a:latin typeface="Courier New" panose="02070309020205020404" pitchFamily="49" charset="0"/>
                <a:ea typeface="ＭＳ Ｐゴシック" pitchFamily="34" charset="-128"/>
                <a:cs typeface="Courier New" panose="02070309020205020404" pitchFamily="49" charset="0"/>
              </a:rPr>
              <a:t>) { ... } // </a:t>
            </a:r>
            <a:r>
              <a:rPr lang="fr-FR" sz="1400" dirty="0" err="1">
                <a:latin typeface="Courier New" panose="02070309020205020404" pitchFamily="49" charset="0"/>
                <a:ea typeface="ＭＳ Ｐゴシック" pitchFamily="34" charset="-128"/>
                <a:cs typeface="Courier New" panose="02070309020205020404" pitchFamily="49" charset="0"/>
              </a:rPr>
              <a:t>error</a:t>
            </a: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case</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p>
          <a:p>
            <a:pPr algn="just">
              <a:defRPr/>
            </a:pPr>
            <a:endParaRPr lang="fr-FR" sz="1400"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clFinish</a:t>
            </a:r>
            <a:r>
              <a:rPr lang="fr-FR" sz="1400" dirty="0" smtClean="0">
                <a:latin typeface="Courier New" panose="02070309020205020404" pitchFamily="49" charset="0"/>
                <a:ea typeface="ＭＳ Ｐゴシック" pitchFamily="34" charset="-128"/>
                <a:cs typeface="Courier New" panose="02070309020205020404" pitchFamily="49" charset="0"/>
              </a:rPr>
              <a:t>(queue);</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clReleaseProgram</a:t>
            </a: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prog</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clReleaseCommandQueue</a:t>
            </a:r>
            <a:r>
              <a:rPr lang="fr-FR" sz="1400" dirty="0" smtClean="0">
                <a:latin typeface="Courier New" panose="02070309020205020404" pitchFamily="49" charset="0"/>
                <a:ea typeface="ＭＳ Ｐゴシック" pitchFamily="34" charset="-128"/>
                <a:cs typeface="Courier New" panose="02070309020205020404" pitchFamily="49" charset="0"/>
              </a:rPr>
              <a:t>(queue);</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 </a:t>
            </a:r>
            <a:r>
              <a:rPr lang="fr-FR" sz="1400" dirty="0" smtClean="0">
                <a:latin typeface="Courier New" panose="02070309020205020404" pitchFamily="49" charset="0"/>
                <a:ea typeface="ＭＳ Ｐゴシック" pitchFamily="34" charset="-128"/>
                <a:cs typeface="Courier New" panose="02070309020205020404" pitchFamily="49" charset="0"/>
              </a:rPr>
              <a:t> </a:t>
            </a:r>
            <a:r>
              <a:rPr lang="fr-FR" sz="1400" dirty="0" err="1" smtClean="0">
                <a:latin typeface="Courier New" panose="02070309020205020404" pitchFamily="49" charset="0"/>
                <a:ea typeface="ＭＳ Ｐゴシック" pitchFamily="34" charset="-128"/>
                <a:cs typeface="Courier New" panose="02070309020205020404" pitchFamily="49" charset="0"/>
              </a:rPr>
              <a:t>clReleaseContext</a:t>
            </a:r>
            <a:r>
              <a:rPr lang="fr-FR" sz="1400" dirty="0" smtClean="0">
                <a:latin typeface="Courier New" panose="02070309020205020404" pitchFamily="49" charset="0"/>
                <a:ea typeface="ＭＳ Ｐゴシック" pitchFamily="34" charset="-128"/>
                <a:cs typeface="Courier New" panose="02070309020205020404" pitchFamily="49" charset="0"/>
              </a:rPr>
              <a:t>(</a:t>
            </a:r>
            <a:r>
              <a:rPr lang="fr-FR" sz="1400" dirty="0" err="1" smtClean="0">
                <a:latin typeface="Courier New" panose="02070309020205020404" pitchFamily="49" charset="0"/>
                <a:ea typeface="ＭＳ Ｐゴシック" pitchFamily="34" charset="-128"/>
                <a:cs typeface="Courier New" panose="02070309020205020404" pitchFamily="49" charset="0"/>
              </a:rPr>
              <a:t>ctx</a:t>
            </a:r>
            <a:r>
              <a:rPr lang="fr-FR" sz="1400" dirty="0" smtClean="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sz="1400"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sz="1400" dirty="0" smtClean="0">
                <a:latin typeface="Courier New" panose="02070309020205020404" pitchFamily="49" charset="0"/>
                <a:ea typeface="ＭＳ Ｐゴシック" pitchFamily="34" charset="-128"/>
                <a:cs typeface="Courier New" panose="02070309020205020404" pitchFamily="49" charset="0"/>
              </a:rPr>
              <a:t>  return 0; // end of main()</a:t>
            </a:r>
          </a:p>
          <a:p>
            <a:pPr algn="just">
              <a:defRPr/>
            </a:pPr>
            <a:r>
              <a:rPr lang="fr-FR" sz="1400" dirty="0">
                <a:latin typeface="Courier New" panose="02070309020205020404" pitchFamily="49" charset="0"/>
                <a:ea typeface="ＭＳ Ｐゴシック" pitchFamily="34" charset="-128"/>
                <a:cs typeface="Courier New" panose="02070309020205020404" pitchFamily="49" charset="0"/>
              </a:rPr>
              <a:t>}</a:t>
            </a:r>
            <a:endParaRPr lang="fr-FR" sz="1400" dirty="0" smtClean="0">
              <a:latin typeface="Courier New" panose="02070309020205020404" pitchFamily="49" charset="0"/>
              <a:ea typeface="ＭＳ Ｐゴシック" pitchFamily="34" charset="-128"/>
              <a:cs typeface="Courier New" panose="02070309020205020404" pitchFamily="49" charset="0"/>
            </a:endParaRPr>
          </a:p>
        </p:txBody>
      </p:sp>
      <p:sp>
        <p:nvSpPr>
          <p:cNvPr id="6" name="Rectangle 5"/>
          <p:cNvSpPr/>
          <p:nvPr/>
        </p:nvSpPr>
        <p:spPr>
          <a:xfrm>
            <a:off x="6084168" y="4221088"/>
            <a:ext cx="1172116" cy="369332"/>
          </a:xfrm>
          <a:prstGeom prst="rect">
            <a:avLst/>
          </a:prstGeom>
        </p:spPr>
        <p:txBody>
          <a:bodyPr wrap="none">
            <a:spAutoFit/>
          </a:bodyPr>
          <a:lstStyle/>
          <a:p>
            <a:r>
              <a:rPr lang="fr-FR" dirty="0" err="1" smtClean="0"/>
              <a:t>execution</a:t>
            </a:r>
            <a:endParaRPr lang="fr-FR" dirty="0"/>
          </a:p>
        </p:txBody>
      </p:sp>
      <p:sp>
        <p:nvSpPr>
          <p:cNvPr id="7" name="Ellipse 6"/>
          <p:cNvSpPr/>
          <p:nvPr/>
        </p:nvSpPr>
        <p:spPr>
          <a:xfrm>
            <a:off x="539552" y="2564904"/>
            <a:ext cx="3528392" cy="972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9" name="Connecteur droit avec flèche 8"/>
          <p:cNvCxnSpPr>
            <a:stCxn id="6" idx="1"/>
            <a:endCxn id="7" idx="5"/>
          </p:cNvCxnSpPr>
          <p:nvPr/>
        </p:nvCxnSpPr>
        <p:spPr>
          <a:xfrm flipH="1" flipV="1">
            <a:off x="3551223" y="3394601"/>
            <a:ext cx="2532945" cy="1011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033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OpenCL</a:t>
            </a:r>
            <a:r>
              <a:rPr lang="fr-FR" sz="2800" dirty="0" smtClean="0"/>
              <a:t/>
            </a:r>
            <a:br>
              <a:rPr lang="fr-FR" sz="2800" dirty="0" smtClean="0"/>
            </a:br>
            <a:r>
              <a:rPr lang="fr-FR" sz="2800" dirty="0"/>
              <a:t>Conclusion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56</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432088" y="1988840"/>
            <a:ext cx="7756162" cy="4801314"/>
          </a:xfrm>
          <a:prstGeom prst="rect">
            <a:avLst/>
          </a:prstGeom>
        </p:spPr>
        <p:txBody>
          <a:bodyPr wrap="none">
            <a:spAutoFit/>
          </a:bodyPr>
          <a:lstStyle/>
          <a:p>
            <a:r>
              <a:rPr lang="fr-FR" dirty="0" smtClean="0">
                <a:latin typeface="+mn-lt"/>
              </a:rPr>
              <a:t>May </a:t>
            </a:r>
            <a:r>
              <a:rPr lang="fr-FR" dirty="0" err="1" smtClean="0">
                <a:latin typeface="+mn-lt"/>
              </a:rPr>
              <a:t>seem</a:t>
            </a:r>
            <a:r>
              <a:rPr lang="fr-FR" dirty="0" smtClean="0">
                <a:latin typeface="+mn-lt"/>
              </a:rPr>
              <a:t> </a:t>
            </a:r>
            <a:r>
              <a:rPr lang="fr-FR" dirty="0" err="1" smtClean="0">
                <a:latin typeface="+mn-lt"/>
              </a:rPr>
              <a:t>much</a:t>
            </a:r>
            <a:r>
              <a:rPr lang="fr-FR" dirty="0" smtClean="0">
                <a:latin typeface="+mn-lt"/>
              </a:rPr>
              <a:t> more </a:t>
            </a:r>
            <a:r>
              <a:rPr lang="fr-FR" dirty="0" err="1" smtClean="0">
                <a:latin typeface="+mn-lt"/>
              </a:rPr>
              <a:t>complex</a:t>
            </a:r>
            <a:r>
              <a:rPr lang="fr-FR" dirty="0" smtClean="0">
                <a:latin typeface="+mn-lt"/>
              </a:rPr>
              <a:t> at first </a:t>
            </a:r>
            <a:r>
              <a:rPr lang="fr-FR" dirty="0" err="1" smtClean="0">
                <a:latin typeface="+mn-lt"/>
              </a:rPr>
              <a:t>sight</a:t>
            </a:r>
            <a:r>
              <a:rPr lang="fr-FR" dirty="0" smtClean="0">
                <a:latin typeface="+mn-lt"/>
              </a:rPr>
              <a:t>.</a:t>
            </a:r>
          </a:p>
          <a:p>
            <a:r>
              <a:rPr lang="fr-FR" dirty="0" err="1" smtClean="0">
                <a:latin typeface="+mn-lt"/>
              </a:rPr>
              <a:t>Targets</a:t>
            </a:r>
            <a:r>
              <a:rPr lang="fr-FR" dirty="0" smtClean="0">
                <a:latin typeface="+mn-lt"/>
              </a:rPr>
              <a:t> multi-</a:t>
            </a:r>
            <a:r>
              <a:rPr lang="fr-FR" dirty="0" err="1" smtClean="0">
                <a:latin typeface="+mn-lt"/>
              </a:rPr>
              <a:t>dimensional</a:t>
            </a:r>
            <a:r>
              <a:rPr lang="fr-FR" dirty="0" smtClean="0">
                <a:latin typeface="+mn-lt"/>
              </a:rPr>
              <a:t> (2D-3D) and </a:t>
            </a:r>
            <a:r>
              <a:rPr lang="fr-FR" dirty="0" err="1" smtClean="0">
                <a:latin typeface="+mn-lt"/>
              </a:rPr>
              <a:t>regular</a:t>
            </a:r>
            <a:r>
              <a:rPr lang="fr-FR" dirty="0" smtClean="0">
                <a:latin typeface="+mn-lt"/>
              </a:rPr>
              <a:t> data (data </a:t>
            </a:r>
            <a:r>
              <a:rPr lang="fr-FR" dirty="0" err="1" smtClean="0">
                <a:latin typeface="+mn-lt"/>
              </a:rPr>
              <a:t>parallelism</a:t>
            </a:r>
            <a:r>
              <a:rPr lang="fr-FR" dirty="0" smtClean="0">
                <a:latin typeface="+mn-lt"/>
              </a:rPr>
              <a:t>).</a:t>
            </a:r>
          </a:p>
          <a:p>
            <a:endParaRPr lang="fr-FR" dirty="0">
              <a:latin typeface="+mn-lt"/>
            </a:endParaRPr>
          </a:p>
          <a:p>
            <a:r>
              <a:rPr lang="fr-FR" dirty="0" smtClean="0">
                <a:latin typeface="+mn-lt"/>
              </a:rPr>
              <a:t>But !</a:t>
            </a:r>
          </a:p>
          <a:p>
            <a:endParaRPr lang="fr-FR" dirty="0">
              <a:latin typeface="+mn-lt"/>
            </a:endParaRPr>
          </a:p>
          <a:p>
            <a:r>
              <a:rPr lang="fr-FR" dirty="0" err="1" smtClean="0">
                <a:latin typeface="+mn-lt"/>
              </a:rPr>
              <a:t>Targets</a:t>
            </a:r>
            <a:r>
              <a:rPr lang="fr-FR" dirty="0" smtClean="0">
                <a:latin typeface="+mn-lt"/>
              </a:rPr>
              <a:t> </a:t>
            </a:r>
            <a:r>
              <a:rPr lang="fr-FR" dirty="0" err="1" smtClean="0">
                <a:latin typeface="+mn-lt"/>
              </a:rPr>
              <a:t>execution</a:t>
            </a:r>
            <a:r>
              <a:rPr lang="fr-FR" dirty="0" smtClean="0">
                <a:latin typeface="+mn-lt"/>
              </a:rPr>
              <a:t> of </a:t>
            </a:r>
            <a:r>
              <a:rPr lang="fr-FR" dirty="0" smtClean="0">
                <a:solidFill>
                  <a:srgbClr val="FF0000"/>
                </a:solidFill>
                <a:latin typeface="+mn-lt"/>
              </a:rPr>
              <a:t>the </a:t>
            </a:r>
            <a:r>
              <a:rPr lang="fr-FR" dirty="0" err="1" smtClean="0">
                <a:solidFill>
                  <a:srgbClr val="FF0000"/>
                </a:solidFill>
                <a:latin typeface="+mn-lt"/>
              </a:rPr>
              <a:t>same</a:t>
            </a:r>
            <a:r>
              <a:rPr lang="fr-FR" dirty="0" smtClean="0">
                <a:solidFill>
                  <a:srgbClr val="FF0000"/>
                </a:solidFill>
                <a:latin typeface="+mn-lt"/>
              </a:rPr>
              <a:t> code </a:t>
            </a:r>
            <a:r>
              <a:rPr lang="fr-FR" dirty="0" smtClean="0">
                <a:latin typeface="+mn-lt"/>
              </a:rPr>
              <a:t>(</a:t>
            </a:r>
            <a:r>
              <a:rPr lang="fr-FR" dirty="0" err="1" smtClean="0">
                <a:latin typeface="+mn-lt"/>
              </a:rPr>
              <a:t>write</a:t>
            </a:r>
            <a:r>
              <a:rPr lang="fr-FR" dirty="0" smtClean="0">
                <a:latin typeface="+mn-lt"/>
              </a:rPr>
              <a:t> once, </a:t>
            </a:r>
            <a:r>
              <a:rPr lang="fr-FR" dirty="0" err="1" smtClean="0">
                <a:latin typeface="+mn-lt"/>
              </a:rPr>
              <a:t>execute</a:t>
            </a:r>
            <a:r>
              <a:rPr lang="fr-FR" dirty="0" smtClean="0">
                <a:latin typeface="+mn-lt"/>
              </a:rPr>
              <a:t> on all </a:t>
            </a:r>
            <a:r>
              <a:rPr lang="fr-FR" dirty="0" err="1" smtClean="0">
                <a:latin typeface="+mn-lt"/>
              </a:rPr>
              <a:t>platforms</a:t>
            </a:r>
            <a:r>
              <a:rPr lang="fr-FR" dirty="0" smtClean="0">
                <a:latin typeface="+mn-lt"/>
              </a:rPr>
              <a:t>)</a:t>
            </a:r>
          </a:p>
          <a:p>
            <a:r>
              <a:rPr lang="fr-FR" dirty="0" smtClean="0">
                <a:latin typeface="+mn-lt"/>
              </a:rPr>
              <a:t>on all </a:t>
            </a:r>
            <a:r>
              <a:rPr lang="fr-FR" dirty="0" err="1" smtClean="0">
                <a:latin typeface="+mn-lt"/>
              </a:rPr>
              <a:t>heterogenous</a:t>
            </a:r>
            <a:r>
              <a:rPr lang="fr-FR" dirty="0" smtClean="0">
                <a:latin typeface="+mn-lt"/>
              </a:rPr>
              <a:t> computers: </a:t>
            </a:r>
            <a:r>
              <a:rPr lang="fr-FR" dirty="0" err="1" smtClean="0">
                <a:latin typeface="+mn-lt"/>
              </a:rPr>
              <a:t>there</a:t>
            </a:r>
            <a:r>
              <a:rPr lang="fr-FR" dirty="0" smtClean="0">
                <a:latin typeface="+mn-lt"/>
              </a:rPr>
              <a:t> </a:t>
            </a:r>
            <a:r>
              <a:rPr lang="fr-FR" dirty="0" err="1" smtClean="0">
                <a:latin typeface="+mn-lt"/>
              </a:rPr>
              <a:t>is</a:t>
            </a:r>
            <a:r>
              <a:rPr lang="fr-FR" dirty="0" smtClean="0">
                <a:latin typeface="+mn-lt"/>
              </a:rPr>
              <a:t> a </a:t>
            </a:r>
            <a:r>
              <a:rPr lang="fr-FR" dirty="0" err="1" smtClean="0">
                <a:latin typeface="+mn-lt"/>
              </a:rPr>
              <a:t>need</a:t>
            </a:r>
            <a:r>
              <a:rPr lang="fr-FR" dirty="0" smtClean="0">
                <a:latin typeface="+mn-lt"/>
              </a:rPr>
              <a:t> for a </a:t>
            </a:r>
            <a:r>
              <a:rPr lang="fr-FR" dirty="0" err="1" smtClean="0">
                <a:latin typeface="+mn-lt"/>
              </a:rPr>
              <a:t>discovery</a:t>
            </a:r>
            <a:r>
              <a:rPr lang="fr-FR" dirty="0" smtClean="0">
                <a:latin typeface="+mn-lt"/>
              </a:rPr>
              <a:t> phase to </a:t>
            </a:r>
          </a:p>
          <a:p>
            <a:r>
              <a:rPr lang="fr-FR" dirty="0" err="1">
                <a:latin typeface="+mn-lt"/>
              </a:rPr>
              <a:t>d</a:t>
            </a:r>
            <a:r>
              <a:rPr lang="fr-FR" dirty="0" err="1" smtClean="0">
                <a:latin typeface="+mn-lt"/>
              </a:rPr>
              <a:t>ynamically</a:t>
            </a:r>
            <a:r>
              <a:rPr lang="fr-FR" dirty="0" smtClean="0">
                <a:latin typeface="+mn-lt"/>
              </a:rPr>
              <a:t> </a:t>
            </a:r>
            <a:r>
              <a:rPr lang="fr-FR" dirty="0" err="1" smtClean="0">
                <a:latin typeface="+mn-lt"/>
              </a:rPr>
              <a:t>adapt</a:t>
            </a:r>
            <a:r>
              <a:rPr lang="fr-FR" dirty="0" smtClean="0">
                <a:latin typeface="+mn-lt"/>
              </a:rPr>
              <a:t> the software </a:t>
            </a:r>
            <a:r>
              <a:rPr lang="fr-FR" dirty="0" err="1" smtClean="0">
                <a:latin typeface="+mn-lt"/>
              </a:rPr>
              <a:t>behaviour</a:t>
            </a:r>
            <a:r>
              <a:rPr lang="fr-FR" dirty="0" smtClean="0">
                <a:latin typeface="+mn-lt"/>
              </a:rPr>
              <a:t> to the </a:t>
            </a:r>
            <a:r>
              <a:rPr lang="fr-FR" dirty="0" err="1" smtClean="0">
                <a:latin typeface="+mn-lt"/>
              </a:rPr>
              <a:t>underlying</a:t>
            </a:r>
            <a:r>
              <a:rPr lang="fr-FR" dirty="0" smtClean="0">
                <a:latin typeface="+mn-lt"/>
              </a:rPr>
              <a:t> hardware </a:t>
            </a:r>
            <a:r>
              <a:rPr lang="fr-FR" dirty="0" err="1" smtClean="0">
                <a:latin typeface="+mn-lt"/>
              </a:rPr>
              <a:t>resources</a:t>
            </a:r>
            <a:r>
              <a:rPr lang="fr-FR" dirty="0" smtClean="0">
                <a:latin typeface="+mn-lt"/>
              </a:rPr>
              <a:t>.</a:t>
            </a:r>
          </a:p>
          <a:p>
            <a:endParaRPr lang="fr-FR" dirty="0" smtClean="0">
              <a:latin typeface="+mn-lt"/>
            </a:endParaRPr>
          </a:p>
          <a:p>
            <a:r>
              <a:rPr lang="fr-FR" dirty="0" smtClean="0">
                <a:latin typeface="+mn-lt"/>
              </a:rPr>
              <a:t>At </a:t>
            </a:r>
            <a:r>
              <a:rPr lang="fr-FR" dirty="0" err="1" smtClean="0">
                <a:latin typeface="+mn-lt"/>
              </a:rPr>
              <a:t>work</a:t>
            </a:r>
            <a:r>
              <a:rPr lang="fr-FR" dirty="0" smtClean="0">
                <a:latin typeface="+mn-lt"/>
              </a:rPr>
              <a:t> group </a:t>
            </a:r>
            <a:r>
              <a:rPr lang="fr-FR" dirty="0" err="1" smtClean="0">
                <a:latin typeface="+mn-lt"/>
              </a:rPr>
              <a:t>level</a:t>
            </a:r>
            <a:r>
              <a:rPr lang="fr-FR" dirty="0" smtClean="0">
                <a:latin typeface="+mn-lt"/>
              </a:rPr>
              <a:t>, </a:t>
            </a:r>
            <a:r>
              <a:rPr lang="fr-FR" dirty="0" err="1" smtClean="0">
                <a:latin typeface="+mn-lt"/>
              </a:rPr>
              <a:t>parallel</a:t>
            </a:r>
            <a:r>
              <a:rPr lang="fr-FR" dirty="0" smtClean="0">
                <a:latin typeface="+mn-lt"/>
              </a:rPr>
              <a:t> concepts are the </a:t>
            </a:r>
            <a:r>
              <a:rPr lang="fr-FR" dirty="0" err="1" smtClean="0">
                <a:latin typeface="+mn-lt"/>
              </a:rPr>
              <a:t>same</a:t>
            </a:r>
            <a:r>
              <a:rPr lang="fr-FR" dirty="0" smtClean="0">
                <a:latin typeface="+mn-lt"/>
              </a:rPr>
              <a:t>:</a:t>
            </a:r>
          </a:p>
          <a:p>
            <a:r>
              <a:rPr lang="fr-FR" dirty="0">
                <a:latin typeface="+mn-lt"/>
              </a:rPr>
              <a:t>	</a:t>
            </a:r>
            <a:r>
              <a:rPr lang="fr-FR" dirty="0" err="1" smtClean="0">
                <a:latin typeface="+mn-lt"/>
              </a:rPr>
              <a:t>synchronization</a:t>
            </a:r>
            <a:endParaRPr lang="fr-FR" dirty="0" smtClean="0">
              <a:latin typeface="+mn-lt"/>
            </a:endParaRPr>
          </a:p>
          <a:p>
            <a:r>
              <a:rPr lang="fr-FR" dirty="0">
                <a:latin typeface="+mn-lt"/>
              </a:rPr>
              <a:t>	</a:t>
            </a:r>
            <a:r>
              <a:rPr lang="fr-FR" dirty="0" smtClean="0">
                <a:latin typeface="+mn-lt"/>
              </a:rPr>
              <a:t>+ data sharing</a:t>
            </a:r>
          </a:p>
          <a:p>
            <a:endParaRPr lang="fr-FR" dirty="0">
              <a:latin typeface="+mn-lt"/>
            </a:endParaRPr>
          </a:p>
          <a:p>
            <a:r>
              <a:rPr lang="fr-FR" dirty="0" err="1">
                <a:latin typeface="+mn-lt"/>
              </a:rPr>
              <a:t>C</a:t>
            </a:r>
            <a:r>
              <a:rPr lang="fr-FR" dirty="0" err="1" smtClean="0">
                <a:latin typeface="+mn-lt"/>
              </a:rPr>
              <a:t>omputing</a:t>
            </a:r>
            <a:r>
              <a:rPr lang="fr-FR" dirty="0" smtClean="0">
                <a:latin typeface="+mn-lt"/>
              </a:rPr>
              <a:t> </a:t>
            </a:r>
            <a:r>
              <a:rPr lang="fr-FR" dirty="0" err="1" smtClean="0">
                <a:latin typeface="+mn-lt"/>
              </a:rPr>
              <a:t>granularity</a:t>
            </a:r>
            <a:r>
              <a:rPr lang="fr-FR" dirty="0" smtClean="0">
                <a:latin typeface="+mn-lt"/>
              </a:rPr>
              <a:t> </a:t>
            </a:r>
            <a:r>
              <a:rPr lang="fr-FR" dirty="0" err="1" smtClean="0">
                <a:latin typeface="+mn-lt"/>
              </a:rPr>
              <a:t>is</a:t>
            </a:r>
            <a:r>
              <a:rPr lang="fr-FR" dirty="0" smtClean="0">
                <a:latin typeface="+mn-lt"/>
              </a:rPr>
              <a:t> </a:t>
            </a:r>
            <a:r>
              <a:rPr lang="fr-FR" dirty="0" err="1" smtClean="0">
                <a:latin typeface="+mn-lt"/>
              </a:rPr>
              <a:t>smaller</a:t>
            </a:r>
            <a:r>
              <a:rPr lang="fr-FR" dirty="0" smtClean="0">
                <a:latin typeface="+mn-lt"/>
              </a:rPr>
              <a:t> </a:t>
            </a:r>
            <a:r>
              <a:rPr lang="fr-FR" dirty="0" err="1" smtClean="0">
                <a:latin typeface="+mn-lt"/>
              </a:rPr>
              <a:t>with</a:t>
            </a:r>
            <a:r>
              <a:rPr lang="fr-FR" dirty="0" smtClean="0">
                <a:latin typeface="+mn-lt"/>
              </a:rPr>
              <a:t> </a:t>
            </a:r>
            <a:r>
              <a:rPr lang="fr-FR" dirty="0" err="1" smtClean="0">
                <a:latin typeface="+mn-lt"/>
              </a:rPr>
              <a:t>OpenCL</a:t>
            </a:r>
            <a:r>
              <a:rPr lang="fr-FR" dirty="0" smtClean="0">
                <a:latin typeface="+mn-lt"/>
              </a:rPr>
              <a:t> </a:t>
            </a:r>
            <a:r>
              <a:rPr lang="fr-FR" dirty="0" err="1" smtClean="0">
                <a:latin typeface="+mn-lt"/>
              </a:rPr>
              <a:t>than</a:t>
            </a:r>
            <a:r>
              <a:rPr lang="fr-FR" dirty="0" smtClean="0">
                <a:latin typeface="+mn-lt"/>
              </a:rPr>
              <a:t> </a:t>
            </a:r>
            <a:r>
              <a:rPr lang="fr-FR" dirty="0" err="1" smtClean="0">
                <a:latin typeface="+mn-lt"/>
              </a:rPr>
              <a:t>with</a:t>
            </a:r>
            <a:r>
              <a:rPr lang="fr-FR" dirty="0" smtClean="0">
                <a:latin typeface="+mn-lt"/>
              </a:rPr>
              <a:t> </a:t>
            </a:r>
            <a:r>
              <a:rPr lang="fr-FR" dirty="0" err="1" smtClean="0">
                <a:latin typeface="+mn-lt"/>
              </a:rPr>
              <a:t>OpenMP</a:t>
            </a:r>
            <a:r>
              <a:rPr lang="fr-FR" dirty="0" smtClean="0">
                <a:latin typeface="+mn-lt"/>
              </a:rPr>
              <a:t> and </a:t>
            </a:r>
            <a:r>
              <a:rPr lang="fr-FR" dirty="0" err="1" smtClean="0">
                <a:latin typeface="+mn-lt"/>
              </a:rPr>
              <a:t>Pthreads</a:t>
            </a:r>
            <a:r>
              <a:rPr lang="fr-FR" dirty="0" smtClean="0">
                <a:latin typeface="+mn-lt"/>
              </a:rPr>
              <a:t>. </a:t>
            </a:r>
          </a:p>
          <a:p>
            <a:r>
              <a:rPr lang="fr-FR" dirty="0" err="1" smtClean="0">
                <a:latin typeface="+mn-lt"/>
              </a:rPr>
              <a:t>Why</a:t>
            </a:r>
            <a:r>
              <a:rPr lang="fr-FR" dirty="0" smtClean="0">
                <a:latin typeface="+mn-lt"/>
              </a:rPr>
              <a:t> ? It </a:t>
            </a:r>
            <a:r>
              <a:rPr lang="fr-FR" dirty="0" err="1" smtClean="0">
                <a:latin typeface="+mn-lt"/>
              </a:rPr>
              <a:t>initially</a:t>
            </a:r>
            <a:r>
              <a:rPr lang="fr-FR" dirty="0" smtClean="0">
                <a:latin typeface="+mn-lt"/>
              </a:rPr>
              <a:t> </a:t>
            </a:r>
            <a:r>
              <a:rPr lang="fr-FR" dirty="0" err="1" smtClean="0">
                <a:latin typeface="+mn-lt"/>
              </a:rPr>
              <a:t>targeted</a:t>
            </a:r>
            <a:r>
              <a:rPr lang="fr-FR" dirty="0" smtClean="0">
                <a:latin typeface="+mn-lt"/>
              </a:rPr>
              <a:t> </a:t>
            </a:r>
            <a:r>
              <a:rPr lang="fr-FR" dirty="0" err="1" smtClean="0">
                <a:latin typeface="+mn-lt"/>
              </a:rPr>
              <a:t>GPUs</a:t>
            </a:r>
            <a:r>
              <a:rPr lang="fr-FR" dirty="0" smtClean="0">
                <a:latin typeface="+mn-lt"/>
              </a:rPr>
              <a:t> (NVIDIA, ATI) </a:t>
            </a:r>
            <a:r>
              <a:rPr lang="fr-FR" dirty="0" err="1" smtClean="0">
                <a:latin typeface="+mn-lt"/>
              </a:rPr>
              <a:t>with</a:t>
            </a:r>
            <a:r>
              <a:rPr lang="fr-FR" dirty="0" smtClean="0">
                <a:latin typeface="+mn-lt"/>
              </a:rPr>
              <a:t> 100-1000ths of </a:t>
            </a:r>
            <a:r>
              <a:rPr lang="fr-FR" dirty="0" err="1" smtClean="0">
                <a:latin typeface="+mn-lt"/>
              </a:rPr>
              <a:t>Pes</a:t>
            </a:r>
            <a:r>
              <a:rPr lang="fr-FR" dirty="0" smtClean="0">
                <a:latin typeface="+mn-lt"/>
              </a:rPr>
              <a:t>.</a:t>
            </a:r>
          </a:p>
          <a:p>
            <a:r>
              <a:rPr lang="fr-FR" dirty="0" err="1" smtClean="0">
                <a:latin typeface="+mn-lt"/>
              </a:rPr>
              <a:t>Now</a:t>
            </a:r>
            <a:r>
              <a:rPr lang="fr-FR" dirty="0" smtClean="0">
                <a:latin typeface="+mn-lt"/>
              </a:rPr>
              <a:t> </a:t>
            </a:r>
            <a:r>
              <a:rPr lang="fr-FR" dirty="0" err="1" smtClean="0">
                <a:latin typeface="+mn-lt"/>
              </a:rPr>
              <a:t>also</a:t>
            </a:r>
            <a:r>
              <a:rPr lang="fr-FR" dirty="0" smtClean="0">
                <a:latin typeface="+mn-lt"/>
              </a:rPr>
              <a:t> </a:t>
            </a:r>
            <a:r>
              <a:rPr lang="fr-FR" dirty="0" err="1" smtClean="0">
                <a:latin typeface="+mn-lt"/>
              </a:rPr>
              <a:t>targets</a:t>
            </a:r>
            <a:r>
              <a:rPr lang="fr-FR" dirty="0" smtClean="0">
                <a:latin typeface="+mn-lt"/>
              </a:rPr>
              <a:t> </a:t>
            </a:r>
            <a:r>
              <a:rPr lang="fr-FR" dirty="0" err="1" smtClean="0">
                <a:latin typeface="+mn-lt"/>
              </a:rPr>
              <a:t>AMD’s</a:t>
            </a:r>
            <a:r>
              <a:rPr lang="fr-FR" dirty="0" smtClean="0">
                <a:latin typeface="+mn-lt"/>
              </a:rPr>
              <a:t> </a:t>
            </a:r>
            <a:r>
              <a:rPr lang="fr-FR" dirty="0" err="1" smtClean="0">
                <a:latin typeface="+mn-lt"/>
              </a:rPr>
              <a:t>Opteron</a:t>
            </a:r>
            <a:r>
              <a:rPr lang="fr-FR" dirty="0" smtClean="0">
                <a:latin typeface="+mn-lt"/>
              </a:rPr>
              <a:t> and </a:t>
            </a:r>
            <a:r>
              <a:rPr lang="fr-FR" dirty="0" err="1" smtClean="0">
                <a:latin typeface="+mn-lt"/>
              </a:rPr>
              <a:t>Intel’s</a:t>
            </a:r>
            <a:r>
              <a:rPr lang="fr-FR" dirty="0" smtClean="0">
                <a:latin typeface="+mn-lt"/>
              </a:rPr>
              <a:t> Xeon-Phi </a:t>
            </a:r>
            <a:r>
              <a:rPr lang="fr-FR" dirty="0" err="1" smtClean="0">
                <a:latin typeface="+mn-lt"/>
              </a:rPr>
              <a:t>many-cores</a:t>
            </a:r>
            <a:r>
              <a:rPr lang="fr-FR" dirty="0" smtClean="0">
                <a:latin typeface="+mn-lt"/>
              </a:rPr>
              <a:t>.</a:t>
            </a:r>
            <a:endParaRPr lang="fr-FR" dirty="0">
              <a:latin typeface="+mn-lt"/>
            </a:endParaRPr>
          </a:p>
          <a:p>
            <a:endParaRPr lang="fr-FR" dirty="0">
              <a:latin typeface="+mn-lt"/>
            </a:endParaRPr>
          </a:p>
        </p:txBody>
      </p:sp>
    </p:spTree>
    <p:extLst>
      <p:ext uri="{BB962C8B-B14F-4D97-AF65-F5344CB8AC3E}">
        <p14:creationId xmlns:p14="http://schemas.microsoft.com/office/powerpoint/2010/main" val="1155339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algn="l"/>
            <a:r>
              <a:rPr lang="fr-FR" sz="2800" dirty="0" smtClean="0"/>
              <a:t>           MPI (1980s)</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57</a:t>
            </a:fld>
            <a:endParaRPr lang="es-ES"/>
          </a:p>
        </p:txBody>
      </p:sp>
      <p:sp>
        <p:nvSpPr>
          <p:cNvPr id="11" name="1 Título"/>
          <p:cNvSpPr txBox="1">
            <a:spLocks/>
          </p:cNvSpPr>
          <p:nvPr/>
        </p:nvSpPr>
        <p:spPr bwMode="auto">
          <a:xfrm>
            <a:off x="234281" y="1561305"/>
            <a:ext cx="8568952" cy="5225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fr-FR" dirty="0" smtClean="0">
                <a:latin typeface="+mn-lt"/>
                <a:ea typeface="ＭＳ Ｐゴシック" pitchFamily="34" charset="-128"/>
                <a:cs typeface="+mj-cs"/>
              </a:rPr>
              <a:t>Scope: </a:t>
            </a:r>
          </a:p>
          <a:p>
            <a:pPr algn="just">
              <a:defRPr/>
            </a:pPr>
            <a:endParaRPr lang="fr-FR" dirty="0">
              <a:latin typeface="+mn-lt"/>
              <a:ea typeface="ＭＳ Ｐゴシック" pitchFamily="34" charset="-128"/>
              <a:cs typeface="+mj-cs"/>
            </a:endParaRPr>
          </a:p>
          <a:p>
            <a:pPr algn="just"/>
            <a:r>
              <a:rPr lang="en-US" i="1" dirty="0">
                <a:latin typeface="+mn-lt"/>
              </a:rPr>
              <a:t>The </a:t>
            </a:r>
            <a:r>
              <a:rPr lang="en-US" i="1" dirty="0">
                <a:solidFill>
                  <a:srgbClr val="FF0000"/>
                </a:solidFill>
                <a:latin typeface="+mn-lt"/>
              </a:rPr>
              <a:t>Message Passing Interface Standard </a:t>
            </a:r>
            <a:r>
              <a:rPr lang="en-US" i="1" dirty="0">
                <a:latin typeface="+mn-lt"/>
              </a:rPr>
              <a:t>(MPI) is a message passing library standard based on the consensus of the MPI Forum, which has over 40 participating organizations, including vendors, researchers, software library developers, and users. The goal of the Message Passing Interface is to </a:t>
            </a:r>
            <a:r>
              <a:rPr lang="en-US" i="1" dirty="0">
                <a:solidFill>
                  <a:srgbClr val="FF0000"/>
                </a:solidFill>
                <a:latin typeface="+mn-lt"/>
              </a:rPr>
              <a:t>establish a portable, efficient, and flexible standard for message passing </a:t>
            </a:r>
            <a:r>
              <a:rPr lang="en-US" i="1" dirty="0">
                <a:latin typeface="+mn-lt"/>
              </a:rPr>
              <a:t>that will be widely used for writing message passing programs. As such, MPI is the first standardized, vendor independent, message passing library. The advantages of developing message passing software using MPI closely match the design goals of portability, efficiency, and flexibility. MPI is not an IEEE or ISO standard, but has in fact, become the "industry standard" for writing message passing programs on HPC platforms. </a:t>
            </a:r>
            <a:endParaRPr lang="en-US" i="1" dirty="0" smtClean="0">
              <a:latin typeface="+mn-lt"/>
            </a:endParaRPr>
          </a:p>
          <a:p>
            <a:pPr algn="just"/>
            <a:endParaRPr lang="en-US" i="1" dirty="0">
              <a:latin typeface="+mn-lt"/>
              <a:ea typeface="ＭＳ Ｐゴシック" pitchFamily="34" charset="-128"/>
              <a:cs typeface="+mj-cs"/>
            </a:endParaRPr>
          </a:p>
          <a:p>
            <a:pPr algn="just"/>
            <a:r>
              <a:rPr lang="fr-FR" dirty="0" err="1" smtClean="0">
                <a:latin typeface="+mn-lt"/>
                <a:ea typeface="ＭＳ Ｐゴシック" pitchFamily="34" charset="-128"/>
                <a:cs typeface="+mj-cs"/>
              </a:rPr>
              <a:t>Refs</a:t>
            </a:r>
            <a:r>
              <a:rPr lang="fr-FR" dirty="0" smtClean="0">
                <a:latin typeface="+mn-lt"/>
                <a:ea typeface="ＭＳ Ｐゴシック" pitchFamily="34" charset="-128"/>
                <a:cs typeface="+mj-cs"/>
              </a:rPr>
              <a:t>:</a:t>
            </a:r>
          </a:p>
          <a:p>
            <a:pPr algn="just">
              <a:defRPr/>
            </a:pPr>
            <a:r>
              <a:rPr lang="fr-FR" dirty="0">
                <a:latin typeface="+mn-lt"/>
                <a:ea typeface="ＭＳ Ｐゴシック" pitchFamily="34" charset="-128"/>
                <a:cs typeface="+mj-cs"/>
              </a:rPr>
              <a:t> </a:t>
            </a:r>
            <a:r>
              <a:rPr lang="fr-FR" dirty="0" smtClean="0">
                <a:latin typeface="+mn-lt"/>
                <a:ea typeface="ＭＳ Ｐゴシック" pitchFamily="34" charset="-128"/>
                <a:cs typeface="+mj-cs"/>
              </a:rPr>
              <a:t>       </a:t>
            </a:r>
            <a:r>
              <a:rPr lang="fr-FR" dirty="0">
                <a:latin typeface="+mn-lt"/>
                <a:ea typeface="ＭＳ Ｐゴシック" pitchFamily="34" charset="-128"/>
              </a:rPr>
              <a:t>https://www.open-mpi.org/</a:t>
            </a:r>
            <a:r>
              <a:rPr lang="fr-FR" dirty="0" smtClean="0">
                <a:latin typeface="+mn-lt"/>
                <a:ea typeface="ＭＳ Ｐゴシック" pitchFamily="34" charset="-128"/>
              </a:rPr>
              <a:t>				standards</a:t>
            </a:r>
          </a:p>
          <a:p>
            <a:pPr algn="just">
              <a:defRPr/>
            </a:pPr>
            <a:r>
              <a:rPr lang="fr-FR" dirty="0" smtClean="0">
                <a:latin typeface="+mn-lt"/>
                <a:ea typeface="ＭＳ Ｐゴシック" pitchFamily="34" charset="-128"/>
                <a:cs typeface="+mj-cs"/>
              </a:rPr>
              <a:t>        </a:t>
            </a:r>
            <a:r>
              <a:rPr lang="fr-FR" dirty="0">
                <a:latin typeface="+mn-lt"/>
                <a:ea typeface="ＭＳ Ｐゴシック" pitchFamily="34" charset="-128"/>
                <a:cs typeface="+mj-cs"/>
              </a:rPr>
              <a:t>https://computing.llnl.gov/tutorials/mpi</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tutorials</a:t>
            </a:r>
            <a:endParaRPr lang="fr-FR" dirty="0" smtClean="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a:stretch>
            <a:fillRect/>
          </a:stretch>
        </p:blipFill>
        <p:spPr>
          <a:xfrm>
            <a:off x="5593073" y="323054"/>
            <a:ext cx="2651335" cy="1067101"/>
          </a:xfrm>
          <a:prstGeom prst="rect">
            <a:avLst/>
          </a:prstGeom>
        </p:spPr>
      </p:pic>
    </p:spTree>
    <p:extLst>
      <p:ext uri="{BB962C8B-B14F-4D97-AF65-F5344CB8AC3E}">
        <p14:creationId xmlns:p14="http://schemas.microsoft.com/office/powerpoint/2010/main" val="18022499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58</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1 Título"/>
          <p:cNvSpPr txBox="1">
            <a:spLocks/>
          </p:cNvSpPr>
          <p:nvPr/>
        </p:nvSpPr>
        <p:spPr bwMode="auto">
          <a:xfrm>
            <a:off x="221920" y="3873958"/>
            <a:ext cx="8568952" cy="27300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fr-FR" dirty="0" smtClean="0">
                <a:latin typeface="+mn-lt"/>
                <a:ea typeface="ＭＳ Ｐゴシック" pitchFamily="34" charset="-128"/>
                <a:cs typeface="+mj-cs"/>
              </a:rPr>
              <a:t>MPI </a:t>
            </a:r>
            <a:r>
              <a:rPr lang="fr-FR" dirty="0" err="1" smtClean="0">
                <a:latin typeface="+mn-lt"/>
                <a:ea typeface="ＭＳ Ｐゴシック" pitchFamily="34" charset="-128"/>
                <a:cs typeface="+mj-cs"/>
              </a:rPr>
              <a:t>is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dedicated</a:t>
            </a:r>
            <a:r>
              <a:rPr lang="fr-FR" dirty="0" smtClean="0">
                <a:latin typeface="+mn-lt"/>
                <a:ea typeface="ＭＳ Ｐゴシック" pitchFamily="34" charset="-128"/>
                <a:cs typeface="+mj-cs"/>
              </a:rPr>
              <a:t> to </a:t>
            </a:r>
            <a:r>
              <a:rPr lang="fr-FR" dirty="0" err="1" smtClean="0">
                <a:latin typeface="+mn-lt"/>
                <a:ea typeface="ＭＳ Ｐゴシック" pitchFamily="34" charset="-128"/>
                <a:cs typeface="+mj-cs"/>
              </a:rPr>
              <a:t>interprocess</a:t>
            </a:r>
            <a:r>
              <a:rPr lang="fr-FR" dirty="0" smtClean="0">
                <a:latin typeface="+mn-lt"/>
                <a:ea typeface="ＭＳ Ｐゴシック" pitchFamily="34" charset="-128"/>
                <a:cs typeface="+mj-cs"/>
              </a:rPr>
              <a:t> communications (IPC). It </a:t>
            </a:r>
            <a:r>
              <a:rPr lang="fr-FR" dirty="0" err="1" smtClean="0">
                <a:latin typeface="+mn-lt"/>
                <a:ea typeface="ＭＳ Ｐゴシック" pitchFamily="34" charset="-128"/>
                <a:cs typeface="+mj-cs"/>
              </a:rPr>
              <a:t>targets</a:t>
            </a:r>
            <a:r>
              <a:rPr lang="fr-FR" dirty="0" smtClean="0">
                <a:latin typeface="+mn-lt"/>
                <a:ea typeface="ＭＳ Ｐゴシック" pitchFamily="34" charset="-128"/>
                <a:cs typeface="+mj-cs"/>
              </a:rPr>
              <a:t> multi-</a:t>
            </a:r>
            <a:r>
              <a:rPr lang="fr-FR" dirty="0" err="1" smtClean="0">
                <a:latin typeface="+mn-lt"/>
                <a:ea typeface="ＭＳ Ｐゴシック" pitchFamily="34" charset="-128"/>
                <a:cs typeface="+mj-cs"/>
              </a:rPr>
              <a:t>process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potentially</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multithreaded</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systems</a:t>
            </a:r>
            <a:r>
              <a:rPr lang="fr-FR" dirty="0">
                <a:latin typeface="+mn-lt"/>
                <a:ea typeface="ＭＳ Ｐゴシック" pitchFamily="34" charset="-128"/>
                <a:cs typeface="+mj-cs"/>
              </a:rPr>
              <a:t> </a:t>
            </a:r>
            <a:r>
              <a:rPr lang="fr-FR" dirty="0" err="1" smtClean="0">
                <a:latin typeface="+mn-lt"/>
                <a:ea typeface="ＭＳ Ｐゴシック" pitchFamily="34" charset="-128"/>
                <a:cs typeface="+mj-cs"/>
              </a:rPr>
              <a:t>with</a:t>
            </a:r>
            <a:r>
              <a:rPr lang="fr-FR" dirty="0" smtClean="0">
                <a:latin typeface="+mn-lt"/>
                <a:ea typeface="ＭＳ Ｐゴシック" pitchFamily="34" charset="-128"/>
                <a:cs typeface="+mj-cs"/>
              </a:rPr>
              <a:t> a </a:t>
            </a:r>
            <a:r>
              <a:rPr lang="fr-FR" dirty="0" err="1" smtClean="0">
                <a:latin typeface="+mn-lt"/>
                <a:ea typeface="ＭＳ Ｐゴシック" pitchFamily="34" charset="-128"/>
                <a:cs typeface="+mj-cs"/>
              </a:rPr>
              <a:t>distributed</a:t>
            </a:r>
            <a:r>
              <a:rPr lang="fr-FR" dirty="0" smtClean="0">
                <a:latin typeface="+mn-lt"/>
                <a:ea typeface="ＭＳ Ｐゴシック" pitchFamily="34" charset="-128"/>
                <a:cs typeface="+mj-cs"/>
              </a:rPr>
              <a:t> memory and </a:t>
            </a:r>
            <a:r>
              <a:rPr lang="fr-FR" dirty="0" err="1" smtClean="0">
                <a:latin typeface="+mn-lt"/>
                <a:ea typeface="ＭＳ Ｐゴシック" pitchFamily="34" charset="-128"/>
                <a:cs typeface="+mj-cs"/>
              </a:rPr>
              <a:t>connected</a:t>
            </a:r>
            <a:r>
              <a:rPr lang="fr-FR" dirty="0" smtClean="0">
                <a:latin typeface="+mn-lt"/>
                <a:ea typeface="ＭＳ Ｐゴシック" pitchFamily="34" charset="-128"/>
                <a:cs typeface="+mj-cs"/>
              </a:rPr>
              <a:t> via (at least) one communication network (</a:t>
            </a:r>
            <a:r>
              <a:rPr lang="fr-FR" dirty="0" err="1" smtClean="0">
                <a:latin typeface="+mn-lt"/>
                <a:ea typeface="ＭＳ Ｐゴシック" pitchFamily="34" charset="-128"/>
                <a:cs typeface="+mj-cs"/>
              </a:rPr>
              <a:t>parallel</a:t>
            </a:r>
            <a:r>
              <a:rPr lang="fr-FR" dirty="0" smtClean="0">
                <a:latin typeface="+mn-lt"/>
                <a:ea typeface="ＭＳ Ｐゴシック" pitchFamily="34" charset="-128"/>
                <a:cs typeface="+mj-cs"/>
              </a:rPr>
              <a:t>/super computers, </a:t>
            </a:r>
            <a:r>
              <a:rPr lang="fr-FR" dirty="0" err="1" smtClean="0">
                <a:latin typeface="+mn-lt"/>
                <a:ea typeface="ＭＳ Ｐゴシック" pitchFamily="34" charset="-128"/>
                <a:cs typeface="+mj-cs"/>
              </a:rPr>
              <a:t>heterogeneous</a:t>
            </a:r>
            <a:r>
              <a:rPr lang="fr-FR" dirty="0" smtClean="0">
                <a:latin typeface="+mn-lt"/>
                <a:ea typeface="ＭＳ Ｐゴシック" pitchFamily="34" charset="-128"/>
                <a:cs typeface="+mj-cs"/>
              </a:rPr>
              <a:t> computers, clusters of computers, …).</a:t>
            </a:r>
          </a:p>
          <a:p>
            <a:pPr algn="just">
              <a:defRPr/>
            </a:pPr>
            <a:endParaRPr lang="fr-FR" dirty="0" smtClean="0">
              <a:latin typeface="+mn-lt"/>
              <a:ea typeface="ＭＳ Ｐゴシック" pitchFamily="34" charset="-128"/>
              <a:cs typeface="+mj-cs"/>
            </a:endParaRPr>
          </a:p>
          <a:p>
            <a:pPr algn="just">
              <a:defRPr/>
            </a:pPr>
            <a:r>
              <a:rPr lang="fr-FR" dirty="0" smtClean="0">
                <a:solidFill>
                  <a:srgbClr val="FF0000"/>
                </a:solidFill>
                <a:latin typeface="+mn-lt"/>
                <a:ea typeface="ＭＳ Ｐゴシック" pitchFamily="34" charset="-128"/>
                <a:cs typeface="+mj-cs"/>
              </a:rPr>
              <a:t>IPC = </a:t>
            </a:r>
            <a:r>
              <a:rPr lang="fr-FR" dirty="0" err="1" smtClean="0">
                <a:solidFill>
                  <a:srgbClr val="FF0000"/>
                </a:solidFill>
                <a:latin typeface="+mn-lt"/>
                <a:ea typeface="ＭＳ Ｐゴシック" pitchFamily="34" charset="-128"/>
                <a:cs typeface="+mj-cs"/>
              </a:rPr>
              <a:t>synchronization</a:t>
            </a:r>
            <a:r>
              <a:rPr lang="fr-FR" dirty="0" smtClean="0">
                <a:solidFill>
                  <a:srgbClr val="FF0000"/>
                </a:solidFill>
                <a:latin typeface="+mn-lt"/>
                <a:ea typeface="ＭＳ Ｐゴシック" pitchFamily="34" charset="-128"/>
                <a:cs typeface="+mj-cs"/>
              </a:rPr>
              <a:t> and </a:t>
            </a:r>
            <a:r>
              <a:rPr lang="fr-FR" dirty="0" err="1" smtClean="0">
                <a:solidFill>
                  <a:srgbClr val="FF0000"/>
                </a:solidFill>
                <a:latin typeface="+mn-lt"/>
                <a:ea typeface="ＭＳ Ｐゴシック" pitchFamily="34" charset="-128"/>
                <a:cs typeface="+mj-cs"/>
              </a:rPr>
              <a:t>movements</a:t>
            </a:r>
            <a:r>
              <a:rPr lang="fr-FR" dirty="0" smtClean="0">
                <a:solidFill>
                  <a:srgbClr val="FF0000"/>
                </a:solidFill>
                <a:latin typeface="+mn-lt"/>
                <a:ea typeface="ＭＳ Ｐゴシック" pitchFamily="34" charset="-128"/>
                <a:cs typeface="+mj-cs"/>
              </a:rPr>
              <a:t> of data </a:t>
            </a:r>
            <a:r>
              <a:rPr lang="fr-FR" dirty="0" err="1" smtClean="0">
                <a:solidFill>
                  <a:srgbClr val="FF0000"/>
                </a:solidFill>
                <a:latin typeface="+mn-lt"/>
                <a:ea typeface="ＭＳ Ｐゴシック" pitchFamily="34" charset="-128"/>
                <a:cs typeface="+mj-cs"/>
              </a:rPr>
              <a:t>from</a:t>
            </a:r>
            <a:r>
              <a:rPr lang="fr-FR" dirty="0" smtClean="0">
                <a:solidFill>
                  <a:srgbClr val="FF0000"/>
                </a:solidFill>
                <a:latin typeface="+mn-lt"/>
                <a:ea typeface="ＭＳ Ｐゴシック" pitchFamily="34" charset="-128"/>
                <a:cs typeface="+mj-cs"/>
              </a:rPr>
              <a:t> an </a:t>
            </a:r>
            <a:r>
              <a:rPr lang="fr-FR" dirty="0" err="1" smtClean="0">
                <a:solidFill>
                  <a:srgbClr val="FF0000"/>
                </a:solidFill>
                <a:latin typeface="+mn-lt"/>
                <a:ea typeface="ＭＳ Ｐゴシック" pitchFamily="34" charset="-128"/>
                <a:cs typeface="+mj-cs"/>
              </a:rPr>
              <a:t>address</a:t>
            </a:r>
            <a:r>
              <a:rPr lang="fr-FR" dirty="0" smtClean="0">
                <a:solidFill>
                  <a:srgbClr val="FF0000"/>
                </a:solidFill>
                <a:latin typeface="+mn-lt"/>
                <a:ea typeface="ＭＳ Ｐゴシック" pitchFamily="34" charset="-128"/>
                <a:cs typeface="+mj-cs"/>
              </a:rPr>
              <a:t> </a:t>
            </a:r>
            <a:r>
              <a:rPr lang="fr-FR" dirty="0" err="1" smtClean="0">
                <a:solidFill>
                  <a:srgbClr val="FF0000"/>
                </a:solidFill>
                <a:latin typeface="+mn-lt"/>
                <a:ea typeface="ＭＳ Ｐゴシック" pitchFamily="34" charset="-128"/>
                <a:cs typeface="+mj-cs"/>
              </a:rPr>
              <a:t>space</a:t>
            </a:r>
            <a:r>
              <a:rPr lang="fr-FR" dirty="0" smtClean="0">
                <a:solidFill>
                  <a:srgbClr val="FF0000"/>
                </a:solidFill>
                <a:latin typeface="+mn-lt"/>
                <a:ea typeface="ＭＳ Ｐゴシック" pitchFamily="34" charset="-128"/>
                <a:cs typeface="+mj-cs"/>
              </a:rPr>
              <a:t> to </a:t>
            </a:r>
            <a:r>
              <a:rPr lang="fr-FR" dirty="0" err="1" smtClean="0">
                <a:solidFill>
                  <a:srgbClr val="FF0000"/>
                </a:solidFill>
                <a:latin typeface="+mn-lt"/>
                <a:ea typeface="ＭＳ Ｐゴシック" pitchFamily="34" charset="-128"/>
                <a:cs typeface="+mj-cs"/>
              </a:rPr>
              <a:t>another</a:t>
            </a:r>
            <a:r>
              <a:rPr lang="fr-FR" dirty="0" smtClean="0">
                <a:solidFill>
                  <a:srgbClr val="FF0000"/>
                </a:solidFill>
                <a:latin typeface="+mn-lt"/>
                <a:ea typeface="ＭＳ Ｐゴシック" pitchFamily="34" charset="-128"/>
                <a:cs typeface="+mj-cs"/>
              </a:rPr>
              <a:t>.</a:t>
            </a:r>
          </a:p>
          <a:p>
            <a:pPr algn="just">
              <a:defRPr/>
            </a:pPr>
            <a:endParaRPr lang="fr-FR" dirty="0">
              <a:latin typeface="+mn-lt"/>
              <a:ea typeface="ＭＳ Ｐゴシック" pitchFamily="34" charset="-128"/>
              <a:cs typeface="+mj-cs"/>
            </a:endParaRPr>
          </a:p>
          <a:p>
            <a:pPr algn="just">
              <a:defRPr/>
            </a:pPr>
            <a:r>
              <a:rPr lang="fr-FR" dirty="0" err="1" smtClean="0">
                <a:latin typeface="+mn-lt"/>
                <a:ea typeface="ＭＳ Ｐゴシック" pitchFamily="34" charset="-128"/>
                <a:cs typeface="+mj-cs"/>
              </a:rPr>
              <a:t>Because</a:t>
            </a:r>
            <a:r>
              <a:rPr lang="fr-FR" dirty="0" smtClean="0">
                <a:latin typeface="+mn-lt"/>
                <a:ea typeface="ＭＳ Ｐゴシック" pitchFamily="34" charset="-128"/>
                <a:cs typeface="+mj-cs"/>
              </a:rPr>
              <a:t> MPI </a:t>
            </a:r>
            <a:r>
              <a:rPr lang="fr-FR" dirty="0" err="1" smtClean="0">
                <a:latin typeface="+mn-lt"/>
                <a:ea typeface="ＭＳ Ｐゴシック" pitchFamily="34" charset="-128"/>
                <a:cs typeface="+mj-cs"/>
              </a:rPr>
              <a:t>targets</a:t>
            </a:r>
            <a:r>
              <a:rPr lang="fr-FR" dirty="0" smtClean="0">
                <a:latin typeface="+mn-lt"/>
                <a:ea typeface="ＭＳ Ｐゴシック" pitchFamily="34" charset="-128"/>
                <a:cs typeface="+mj-cs"/>
              </a:rPr>
              <a:t> multi chips </a:t>
            </a:r>
            <a:r>
              <a:rPr lang="fr-FR" dirty="0" err="1" smtClean="0">
                <a:latin typeface="+mn-lt"/>
                <a:ea typeface="ＭＳ Ｐゴシック" pitchFamily="34" charset="-128"/>
                <a:cs typeface="+mj-cs"/>
              </a:rPr>
              <a:t>systems</a:t>
            </a:r>
            <a:r>
              <a:rPr lang="fr-FR" dirty="0" smtClean="0">
                <a:latin typeface="+mn-lt"/>
                <a:ea typeface="ＭＳ Ｐゴシック" pitchFamily="34" charset="-128"/>
                <a:cs typeface="+mj-cs"/>
              </a:rPr>
              <a:t> (and </a:t>
            </a:r>
            <a:r>
              <a:rPr lang="fr-FR" dirty="0" err="1" smtClean="0">
                <a:latin typeface="+mn-lt"/>
                <a:ea typeface="ＭＳ Ｐゴシック" pitchFamily="34" charset="-128"/>
                <a:cs typeface="+mj-cs"/>
              </a:rPr>
              <a:t>these</a:t>
            </a:r>
            <a:r>
              <a:rPr lang="fr-FR" dirty="0" smtClean="0">
                <a:latin typeface="+mn-lt"/>
                <a:ea typeface="ＭＳ Ｐゴシック" pitchFamily="34" charset="-128"/>
                <a:cs typeface="+mj-cs"/>
              </a:rPr>
              <a:t> lectures are </a:t>
            </a:r>
            <a:r>
              <a:rPr lang="fr-FR" dirty="0" err="1" smtClean="0">
                <a:latin typeface="+mn-lt"/>
                <a:ea typeface="ＭＳ Ｐゴシック" pitchFamily="34" charset="-128"/>
                <a:cs typeface="+mj-cs"/>
              </a:rPr>
              <a:t>willingly</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restricted</a:t>
            </a:r>
            <a:r>
              <a:rPr lang="fr-FR" dirty="0" smtClean="0">
                <a:latin typeface="+mn-lt"/>
                <a:ea typeface="ＭＳ Ｐゴシック" pitchFamily="34" charset="-128"/>
                <a:cs typeface="+mj-cs"/>
              </a:rPr>
              <a:t> to single-chips) </a:t>
            </a:r>
            <a:r>
              <a:rPr lang="fr-FR" dirty="0" err="1" smtClean="0">
                <a:latin typeface="+mn-lt"/>
                <a:ea typeface="ＭＳ Ｐゴシック" pitchFamily="34" charset="-128"/>
                <a:cs typeface="+mj-cs"/>
              </a:rPr>
              <a:t>we</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will</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present</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extremely</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shortly</a:t>
            </a:r>
            <a:r>
              <a:rPr lang="fr-FR" dirty="0" smtClean="0">
                <a:latin typeface="+mn-lt"/>
                <a:ea typeface="ＭＳ Ｐゴシック" pitchFamily="34" charset="-128"/>
                <a:cs typeface="+mj-cs"/>
              </a:rPr>
              <a:t> MPI.</a:t>
            </a:r>
          </a:p>
        </p:txBody>
      </p:sp>
      <p:pic>
        <p:nvPicPr>
          <p:cNvPr id="2" name="Image 1"/>
          <p:cNvPicPr>
            <a:picLocks noChangeAspect="1"/>
          </p:cNvPicPr>
          <p:nvPr/>
        </p:nvPicPr>
        <p:blipFill>
          <a:blip r:embed="rId3"/>
          <a:stretch>
            <a:fillRect/>
          </a:stretch>
        </p:blipFill>
        <p:spPr>
          <a:xfrm>
            <a:off x="466154" y="1844824"/>
            <a:ext cx="3329645" cy="1902654"/>
          </a:xfrm>
          <a:prstGeom prst="rect">
            <a:avLst/>
          </a:prstGeom>
        </p:spPr>
      </p:pic>
      <p:pic>
        <p:nvPicPr>
          <p:cNvPr id="3" name="Image 2"/>
          <p:cNvPicPr>
            <a:picLocks noChangeAspect="1"/>
          </p:cNvPicPr>
          <p:nvPr/>
        </p:nvPicPr>
        <p:blipFill>
          <a:blip r:embed="rId4"/>
          <a:stretch>
            <a:fillRect/>
          </a:stretch>
        </p:blipFill>
        <p:spPr>
          <a:xfrm>
            <a:off x="4968491" y="1544118"/>
            <a:ext cx="3215569" cy="2132379"/>
          </a:xfrm>
          <a:prstGeom prst="rect">
            <a:avLst/>
          </a:prstGeom>
        </p:spPr>
      </p:pic>
      <p:sp>
        <p:nvSpPr>
          <p:cNvPr id="4" name="Rectangle 3"/>
          <p:cNvSpPr/>
          <p:nvPr/>
        </p:nvSpPr>
        <p:spPr>
          <a:xfrm>
            <a:off x="8000534" y="1545724"/>
            <a:ext cx="671979" cy="369332"/>
          </a:xfrm>
          <a:prstGeom prst="rect">
            <a:avLst/>
          </a:prstGeom>
        </p:spPr>
        <p:txBody>
          <a:bodyPr wrap="none">
            <a:spAutoFit/>
          </a:bodyPr>
          <a:lstStyle/>
          <a:p>
            <a:r>
              <a:rPr lang="fr-FR" dirty="0" smtClean="0">
                <a:ea typeface="ＭＳ Ｐゴシック" pitchFamily="34" charset="-128"/>
              </a:rPr>
              <a:t>HPC</a:t>
            </a:r>
            <a:endParaRPr lang="fr-FR" dirty="0"/>
          </a:p>
        </p:txBody>
      </p:sp>
      <p:sp>
        <p:nvSpPr>
          <p:cNvPr id="9" name="Rectangle 8"/>
          <p:cNvSpPr/>
          <p:nvPr/>
        </p:nvSpPr>
        <p:spPr>
          <a:xfrm>
            <a:off x="3479045" y="1675474"/>
            <a:ext cx="633507" cy="369332"/>
          </a:xfrm>
          <a:prstGeom prst="rect">
            <a:avLst/>
          </a:prstGeom>
          <a:solidFill>
            <a:schemeClr val="bg1"/>
          </a:solidFill>
        </p:spPr>
        <p:txBody>
          <a:bodyPr wrap="none">
            <a:spAutoFit/>
          </a:bodyPr>
          <a:lstStyle/>
          <a:p>
            <a:r>
              <a:rPr lang="fr-FR" dirty="0" smtClean="0">
                <a:ea typeface="ＭＳ Ｐゴシック" pitchFamily="34" charset="-128"/>
              </a:rPr>
              <a:t>LAN</a:t>
            </a:r>
            <a:endParaRPr lang="fr-FR" dirty="0"/>
          </a:p>
        </p:txBody>
      </p:sp>
    </p:spTree>
    <p:extLst>
      <p:ext uri="{BB962C8B-B14F-4D97-AF65-F5344CB8AC3E}">
        <p14:creationId xmlns:p14="http://schemas.microsoft.com/office/powerpoint/2010/main" val="3540472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59</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481601" y="1897123"/>
            <a:ext cx="3672408" cy="4524315"/>
          </a:xfrm>
          <a:prstGeom prst="rect">
            <a:avLst/>
          </a:prstGeom>
        </p:spPr>
        <p:txBody>
          <a:bodyPr wrap="square">
            <a:spAutoFit/>
          </a:bodyPr>
          <a:lstStyle/>
          <a:p>
            <a:pPr algn="just"/>
            <a:r>
              <a:rPr lang="en-US" dirty="0">
                <a:latin typeface="+mn-lt"/>
              </a:rPr>
              <a:t>The message-passing approach makes the exchange of data cooperative. </a:t>
            </a:r>
          </a:p>
          <a:p>
            <a:pPr algn="just"/>
            <a:endParaRPr lang="en-US" dirty="0" smtClean="0">
              <a:latin typeface="+mn-lt"/>
            </a:endParaRPr>
          </a:p>
          <a:p>
            <a:pPr algn="just"/>
            <a:r>
              <a:rPr lang="en-US" dirty="0" smtClean="0">
                <a:latin typeface="+mn-lt"/>
              </a:rPr>
              <a:t>Data </a:t>
            </a:r>
            <a:r>
              <a:rPr lang="en-US" dirty="0">
                <a:latin typeface="+mn-lt"/>
              </a:rPr>
              <a:t>is explicitly sent by one process and received by another. </a:t>
            </a:r>
          </a:p>
          <a:p>
            <a:pPr algn="just"/>
            <a:endParaRPr lang="en-US" dirty="0" smtClean="0">
              <a:latin typeface="+mn-lt"/>
            </a:endParaRPr>
          </a:p>
          <a:p>
            <a:pPr algn="just"/>
            <a:r>
              <a:rPr lang="en-US" dirty="0" smtClean="0">
                <a:solidFill>
                  <a:srgbClr val="FF0000"/>
                </a:solidFill>
                <a:latin typeface="+mn-lt"/>
              </a:rPr>
              <a:t>An </a:t>
            </a:r>
            <a:r>
              <a:rPr lang="en-US" dirty="0">
                <a:solidFill>
                  <a:srgbClr val="FF0000"/>
                </a:solidFill>
                <a:latin typeface="+mn-lt"/>
              </a:rPr>
              <a:t>advantage is that any change in the receiving process’s memory is made with the receiver’s explicit participation</a:t>
            </a:r>
            <a:r>
              <a:rPr lang="en-US" dirty="0" smtClean="0">
                <a:solidFill>
                  <a:srgbClr val="FF0000"/>
                </a:solidFill>
                <a:latin typeface="+mn-lt"/>
              </a:rPr>
              <a:t>. There are no data coherency (cache flushes) problems.</a:t>
            </a:r>
          </a:p>
          <a:p>
            <a:pPr algn="just"/>
            <a:endParaRPr lang="en-US" dirty="0">
              <a:latin typeface="+mn-lt"/>
            </a:endParaRPr>
          </a:p>
          <a:p>
            <a:pPr algn="just"/>
            <a:r>
              <a:rPr lang="en-US" dirty="0" smtClean="0">
                <a:latin typeface="+mn-lt"/>
              </a:rPr>
              <a:t>Communication </a:t>
            </a:r>
            <a:r>
              <a:rPr lang="en-US" dirty="0">
                <a:latin typeface="+mn-lt"/>
              </a:rPr>
              <a:t>and synchronization are combined</a:t>
            </a:r>
            <a:r>
              <a:rPr lang="en-US" dirty="0" smtClean="0">
                <a:latin typeface="+mn-lt"/>
              </a:rPr>
              <a:t>.</a:t>
            </a:r>
          </a:p>
          <a:p>
            <a:pPr algn="just"/>
            <a:endParaRPr lang="en-US" dirty="0">
              <a:latin typeface="+mn-lt"/>
            </a:endParaRPr>
          </a:p>
          <a:p>
            <a:pPr algn="just"/>
            <a:r>
              <a:rPr lang="en-US" dirty="0" smtClean="0">
                <a:latin typeface="+mn-lt"/>
              </a:rPr>
              <a:t>No shared memory.</a:t>
            </a:r>
            <a:endParaRPr lang="fr-FR" dirty="0">
              <a:latin typeface="+mn-lt"/>
            </a:endParaRPr>
          </a:p>
        </p:txBody>
      </p:sp>
      <p:pic>
        <p:nvPicPr>
          <p:cNvPr id="7" name="Image 6"/>
          <p:cNvPicPr>
            <a:picLocks noChangeAspect="1"/>
          </p:cNvPicPr>
          <p:nvPr/>
        </p:nvPicPr>
        <p:blipFill>
          <a:blip r:embed="rId3"/>
          <a:stretch>
            <a:fillRect/>
          </a:stretch>
        </p:blipFill>
        <p:spPr>
          <a:xfrm>
            <a:off x="4860032" y="3265425"/>
            <a:ext cx="3924679" cy="1308226"/>
          </a:xfrm>
          <a:prstGeom prst="rect">
            <a:avLst/>
          </a:prstGeom>
        </p:spPr>
      </p:pic>
    </p:spTree>
    <p:extLst>
      <p:ext uri="{BB962C8B-B14F-4D97-AF65-F5344CB8AC3E}">
        <p14:creationId xmlns:p14="http://schemas.microsoft.com/office/powerpoint/2010/main" val="556264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algn="l"/>
            <a:r>
              <a:rPr lang="fr-FR" sz="2800" dirty="0" smtClean="0"/>
              <a:t>     </a:t>
            </a:r>
            <a:r>
              <a:rPr lang="fr-FR" sz="2800" dirty="0" err="1" smtClean="0"/>
              <a:t>OpenMP</a:t>
            </a:r>
            <a:r>
              <a:rPr lang="fr-FR" sz="2800" dirty="0" smtClean="0"/>
              <a:t> (</a:t>
            </a:r>
            <a:r>
              <a:rPr lang="fr-FR" sz="2800" dirty="0" err="1" smtClean="0"/>
              <a:t>late</a:t>
            </a:r>
            <a:r>
              <a:rPr lang="fr-FR" sz="2800" dirty="0" smtClean="0"/>
              <a:t> 1990s)</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a:t>
            </a:fld>
            <a:endParaRPr lang="es-ES"/>
          </a:p>
        </p:txBody>
      </p:sp>
      <p:sp>
        <p:nvSpPr>
          <p:cNvPr id="11" name="1 Título"/>
          <p:cNvSpPr txBox="1">
            <a:spLocks/>
          </p:cNvSpPr>
          <p:nvPr/>
        </p:nvSpPr>
        <p:spPr bwMode="auto">
          <a:xfrm>
            <a:off x="251520" y="1827975"/>
            <a:ext cx="8568952" cy="4593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fr-FR" dirty="0" smtClean="0">
                <a:latin typeface="+mn-lt"/>
                <a:ea typeface="ＭＳ Ｐゴシック" pitchFamily="34" charset="-128"/>
                <a:cs typeface="+mj-cs"/>
              </a:rPr>
              <a:t>Scope: </a:t>
            </a:r>
          </a:p>
          <a:p>
            <a:pPr algn="just">
              <a:defRPr/>
            </a:pPr>
            <a:endParaRPr lang="fr-FR" dirty="0">
              <a:latin typeface="+mn-lt"/>
              <a:ea typeface="ＭＳ Ｐゴシック" pitchFamily="34" charset="-128"/>
              <a:cs typeface="+mj-cs"/>
            </a:endParaRPr>
          </a:p>
          <a:p>
            <a:pPr algn="just">
              <a:defRPr/>
            </a:pPr>
            <a:r>
              <a:rPr lang="fr-FR" i="1" dirty="0" smtClean="0">
                <a:latin typeface="+mn-lt"/>
                <a:ea typeface="ＭＳ Ｐゴシック" pitchFamily="34" charset="-128"/>
                <a:cs typeface="+mj-cs"/>
              </a:rPr>
              <a:t>The </a:t>
            </a:r>
            <a:r>
              <a:rPr lang="fr-FR" i="1" dirty="0" err="1" smtClean="0">
                <a:latin typeface="+mn-lt"/>
                <a:ea typeface="ＭＳ Ｐゴシック" pitchFamily="34" charset="-128"/>
                <a:cs typeface="+mj-cs"/>
              </a:rPr>
              <a:t>OpenMP</a:t>
            </a:r>
            <a:r>
              <a:rPr lang="fr-FR" i="1" dirty="0" smtClean="0">
                <a:latin typeface="+mn-lt"/>
                <a:ea typeface="ＭＳ Ｐゴシック" pitchFamily="34" charset="-128"/>
                <a:cs typeface="+mj-cs"/>
              </a:rPr>
              <a:t> API </a:t>
            </a:r>
            <a:r>
              <a:rPr lang="fr-FR" i="1" dirty="0" err="1" smtClean="0">
                <a:latin typeface="+mn-lt"/>
                <a:ea typeface="ＭＳ Ｐゴシック" pitchFamily="34" charset="-128"/>
                <a:cs typeface="+mj-cs"/>
              </a:rPr>
              <a:t>covers</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only</a:t>
            </a:r>
            <a:r>
              <a:rPr lang="fr-FR" i="1" dirty="0" smtClean="0">
                <a:latin typeface="+mn-lt"/>
                <a:ea typeface="ＭＳ Ｐゴシック" pitchFamily="34" charset="-128"/>
                <a:cs typeface="+mj-cs"/>
              </a:rPr>
              <a:t> </a:t>
            </a:r>
            <a:r>
              <a:rPr lang="fr-FR" i="1" dirty="0" smtClean="0">
                <a:solidFill>
                  <a:srgbClr val="FF0000"/>
                </a:solidFill>
                <a:latin typeface="+mn-lt"/>
                <a:ea typeface="ＭＳ Ｐゴシック" pitchFamily="34" charset="-128"/>
                <a:cs typeface="+mj-cs"/>
              </a:rPr>
              <a:t>user-</a:t>
            </a:r>
            <a:r>
              <a:rPr lang="fr-FR" i="1" dirty="0" err="1" smtClean="0">
                <a:solidFill>
                  <a:srgbClr val="FF0000"/>
                </a:solidFill>
                <a:latin typeface="+mn-lt"/>
                <a:ea typeface="ＭＳ Ｐゴシック" pitchFamily="34" charset="-128"/>
                <a:cs typeface="+mj-cs"/>
              </a:rPr>
              <a:t>directed</a:t>
            </a:r>
            <a:r>
              <a:rPr lang="fr-FR" i="1" dirty="0" smtClean="0">
                <a:solidFill>
                  <a:srgbClr val="FF0000"/>
                </a:solidFill>
                <a:latin typeface="+mn-lt"/>
                <a:ea typeface="ＭＳ Ｐゴシック" pitchFamily="34" charset="-128"/>
                <a:cs typeface="+mj-cs"/>
              </a:rPr>
              <a:t> </a:t>
            </a:r>
            <a:r>
              <a:rPr lang="fr-FR" i="1" dirty="0" err="1" smtClean="0">
                <a:solidFill>
                  <a:srgbClr val="FF0000"/>
                </a:solidFill>
                <a:latin typeface="+mn-lt"/>
                <a:ea typeface="ＭＳ Ｐゴシック" pitchFamily="34" charset="-128"/>
                <a:cs typeface="+mj-cs"/>
              </a:rPr>
              <a:t>parallelization</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wherein</a:t>
            </a:r>
            <a:r>
              <a:rPr lang="fr-FR" i="1" dirty="0" smtClean="0">
                <a:latin typeface="+mn-lt"/>
                <a:ea typeface="ＭＳ Ｐゴシック" pitchFamily="34" charset="-128"/>
                <a:cs typeface="+mj-cs"/>
              </a:rPr>
              <a:t> the programmer </a:t>
            </a:r>
            <a:r>
              <a:rPr lang="fr-FR" i="1" dirty="0" err="1" smtClean="0">
                <a:latin typeface="+mn-lt"/>
                <a:ea typeface="ＭＳ Ｐゴシック" pitchFamily="34" charset="-128"/>
                <a:cs typeface="+mj-cs"/>
              </a:rPr>
              <a:t>explicitely</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specifies</a:t>
            </a:r>
            <a:r>
              <a:rPr lang="fr-FR" i="1" dirty="0" smtClean="0">
                <a:latin typeface="+mn-lt"/>
                <a:ea typeface="ＭＳ Ｐゴシック" pitchFamily="34" charset="-128"/>
                <a:cs typeface="+mj-cs"/>
              </a:rPr>
              <a:t> the actions to </a:t>
            </a:r>
            <a:r>
              <a:rPr lang="fr-FR" i="1" dirty="0" err="1" smtClean="0">
                <a:latin typeface="+mn-lt"/>
                <a:ea typeface="ＭＳ Ｐゴシック" pitchFamily="34" charset="-128"/>
                <a:cs typeface="+mj-cs"/>
              </a:rPr>
              <a:t>be</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taken</a:t>
            </a:r>
            <a:r>
              <a:rPr lang="fr-FR" i="1" dirty="0" smtClean="0">
                <a:latin typeface="+mn-lt"/>
                <a:ea typeface="ＭＳ Ｐゴシック" pitchFamily="34" charset="-128"/>
                <a:cs typeface="+mj-cs"/>
              </a:rPr>
              <a:t> by the compiler and </a:t>
            </a:r>
            <a:r>
              <a:rPr lang="fr-FR" i="1" dirty="0" err="1" smtClean="0">
                <a:latin typeface="+mn-lt"/>
                <a:ea typeface="ＭＳ Ｐゴシック" pitchFamily="34" charset="-128"/>
                <a:cs typeface="+mj-cs"/>
              </a:rPr>
              <a:t>runtime</a:t>
            </a:r>
            <a:r>
              <a:rPr lang="fr-FR" i="1" dirty="0" smtClean="0">
                <a:latin typeface="+mn-lt"/>
                <a:ea typeface="ＭＳ Ｐゴシック" pitchFamily="34" charset="-128"/>
                <a:cs typeface="+mj-cs"/>
              </a:rPr>
              <a:t> system in </a:t>
            </a:r>
            <a:r>
              <a:rPr lang="fr-FR" i="1" dirty="0" err="1" smtClean="0">
                <a:latin typeface="+mn-lt"/>
                <a:ea typeface="ＭＳ Ｐゴシック" pitchFamily="34" charset="-128"/>
                <a:cs typeface="+mj-cs"/>
              </a:rPr>
              <a:t>order</a:t>
            </a:r>
            <a:r>
              <a:rPr lang="fr-FR" i="1" dirty="0" smtClean="0">
                <a:latin typeface="+mn-lt"/>
                <a:ea typeface="ＭＳ Ｐゴシック" pitchFamily="34" charset="-128"/>
                <a:cs typeface="+mj-cs"/>
              </a:rPr>
              <a:t> to </a:t>
            </a:r>
            <a:r>
              <a:rPr lang="fr-FR" i="1" dirty="0" err="1" smtClean="0">
                <a:latin typeface="+mn-lt"/>
                <a:ea typeface="ＭＳ Ｐゴシック" pitchFamily="34" charset="-128"/>
                <a:cs typeface="+mj-cs"/>
              </a:rPr>
              <a:t>execute</a:t>
            </a:r>
            <a:r>
              <a:rPr lang="fr-FR" i="1" dirty="0" smtClean="0">
                <a:latin typeface="+mn-lt"/>
                <a:ea typeface="ＭＳ Ｐゴシック" pitchFamily="34" charset="-128"/>
                <a:cs typeface="+mj-cs"/>
              </a:rPr>
              <a:t> the program in </a:t>
            </a:r>
            <a:r>
              <a:rPr lang="fr-FR" i="1" dirty="0" err="1" smtClean="0">
                <a:latin typeface="+mn-lt"/>
                <a:ea typeface="ＭＳ Ｐゴシック" pitchFamily="34" charset="-128"/>
                <a:cs typeface="+mj-cs"/>
              </a:rPr>
              <a:t>parallel</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OpenMP-compliant</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implementations</a:t>
            </a:r>
            <a:r>
              <a:rPr lang="fr-FR" i="1" dirty="0" smtClean="0">
                <a:latin typeface="+mn-lt"/>
                <a:ea typeface="ＭＳ Ｐゴシック" pitchFamily="34" charset="-128"/>
                <a:cs typeface="+mj-cs"/>
              </a:rPr>
              <a:t> are not </a:t>
            </a:r>
            <a:r>
              <a:rPr lang="fr-FR" i="1" dirty="0" err="1" smtClean="0">
                <a:latin typeface="+mn-lt"/>
                <a:ea typeface="ＭＳ Ｐゴシック" pitchFamily="34" charset="-128"/>
                <a:cs typeface="+mj-cs"/>
              </a:rPr>
              <a:t>required</a:t>
            </a:r>
            <a:r>
              <a:rPr lang="fr-FR" i="1" dirty="0" smtClean="0">
                <a:latin typeface="+mn-lt"/>
                <a:ea typeface="ＭＳ Ｐゴシック" pitchFamily="34" charset="-128"/>
                <a:cs typeface="+mj-cs"/>
              </a:rPr>
              <a:t> to check for data </a:t>
            </a:r>
            <a:r>
              <a:rPr lang="fr-FR" i="1" dirty="0" err="1" smtClean="0">
                <a:latin typeface="+mn-lt"/>
                <a:ea typeface="ＭＳ Ｐゴシック" pitchFamily="34" charset="-128"/>
                <a:cs typeface="+mj-cs"/>
              </a:rPr>
              <a:t>dependencies</a:t>
            </a:r>
            <a:r>
              <a:rPr lang="fr-FR" i="1" dirty="0" smtClean="0">
                <a:latin typeface="+mn-lt"/>
                <a:ea typeface="ＭＳ Ｐゴシック" pitchFamily="34" charset="-128"/>
                <a:cs typeface="+mj-cs"/>
              </a:rPr>
              <a:t>, data </a:t>
            </a:r>
            <a:r>
              <a:rPr lang="fr-FR" i="1" dirty="0" err="1" smtClean="0">
                <a:latin typeface="+mn-lt"/>
                <a:ea typeface="ＭＳ Ｐゴシック" pitchFamily="34" charset="-128"/>
                <a:cs typeface="+mj-cs"/>
              </a:rPr>
              <a:t>conflicts</a:t>
            </a:r>
            <a:r>
              <a:rPr lang="fr-FR" i="1" dirty="0" smtClean="0">
                <a:latin typeface="+mn-lt"/>
                <a:ea typeface="ＭＳ Ｐゴシック" pitchFamily="34" charset="-128"/>
                <a:cs typeface="+mj-cs"/>
              </a:rPr>
              <a:t>, race conditions or </a:t>
            </a:r>
            <a:r>
              <a:rPr lang="fr-FR" i="1" dirty="0" err="1" smtClean="0">
                <a:latin typeface="+mn-lt"/>
                <a:ea typeface="ＭＳ Ｐゴシック" pitchFamily="34" charset="-128"/>
                <a:cs typeface="+mj-cs"/>
              </a:rPr>
              <a:t>deadlocks</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any</a:t>
            </a:r>
            <a:r>
              <a:rPr lang="fr-FR" i="1" dirty="0" smtClean="0">
                <a:latin typeface="+mn-lt"/>
                <a:ea typeface="ＭＳ Ｐゴシック" pitchFamily="34" charset="-128"/>
                <a:cs typeface="+mj-cs"/>
              </a:rPr>
              <a:t> of </a:t>
            </a:r>
            <a:r>
              <a:rPr lang="fr-FR" i="1" dirty="0" err="1" smtClean="0">
                <a:latin typeface="+mn-lt"/>
                <a:ea typeface="ＭＳ Ｐゴシック" pitchFamily="34" charset="-128"/>
                <a:cs typeface="+mj-cs"/>
              </a:rPr>
              <a:t>which</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may</a:t>
            </a:r>
            <a:r>
              <a:rPr lang="fr-FR" i="1" dirty="0" smtClean="0">
                <a:latin typeface="+mn-lt"/>
                <a:ea typeface="ＭＳ Ｐゴシック" pitchFamily="34" charset="-128"/>
                <a:cs typeface="+mj-cs"/>
              </a:rPr>
              <a:t> </a:t>
            </a:r>
            <a:r>
              <a:rPr lang="fr-FR" i="1" dirty="0" err="1" smtClean="0">
                <a:latin typeface="+mn-lt"/>
                <a:ea typeface="ＭＳ Ｐゴシック" pitchFamily="34" charset="-128"/>
                <a:cs typeface="+mj-cs"/>
              </a:rPr>
              <a:t>occur</a:t>
            </a:r>
            <a:r>
              <a:rPr lang="fr-FR" i="1" dirty="0" smtClean="0">
                <a:latin typeface="+mn-lt"/>
                <a:ea typeface="ＭＳ Ｐゴシック" pitchFamily="34" charset="-128"/>
                <a:cs typeface="+mj-cs"/>
              </a:rPr>
              <a:t> in </a:t>
            </a:r>
            <a:r>
              <a:rPr lang="fr-FR" i="1" dirty="0" err="1" smtClean="0">
                <a:latin typeface="+mn-lt"/>
                <a:ea typeface="ＭＳ Ｐゴシック" pitchFamily="34" charset="-128"/>
                <a:cs typeface="+mj-cs"/>
              </a:rPr>
              <a:t>OpenMP</a:t>
            </a:r>
            <a:r>
              <a:rPr lang="fr-FR" i="1" dirty="0" smtClean="0">
                <a:latin typeface="+mn-lt"/>
                <a:ea typeface="ＭＳ Ｐゴシック" pitchFamily="34" charset="-128"/>
                <a:cs typeface="+mj-cs"/>
              </a:rPr>
              <a:t> programs.</a:t>
            </a:r>
          </a:p>
          <a:p>
            <a:pPr algn="just">
              <a:defRPr/>
            </a:pPr>
            <a:endParaRPr lang="fr-FR" dirty="0">
              <a:latin typeface="+mn-lt"/>
              <a:ea typeface="ＭＳ Ｐゴシック" pitchFamily="34" charset="-128"/>
              <a:cs typeface="+mj-cs"/>
            </a:endParaRPr>
          </a:p>
          <a:p>
            <a:pPr algn="just">
              <a:defRPr/>
            </a:pPr>
            <a:r>
              <a:rPr lang="fr-FR" dirty="0" err="1" smtClean="0">
                <a:latin typeface="+mn-lt"/>
                <a:ea typeface="ＭＳ Ｐゴシック" pitchFamily="34" charset="-128"/>
                <a:cs typeface="+mj-cs"/>
              </a:rPr>
              <a:t>Refs</a:t>
            </a:r>
            <a:r>
              <a:rPr lang="fr-FR" dirty="0" smtClean="0">
                <a:latin typeface="+mn-lt"/>
                <a:ea typeface="ＭＳ Ｐゴシック" pitchFamily="34" charset="-128"/>
                <a:cs typeface="+mj-cs"/>
              </a:rPr>
              <a:t>:</a:t>
            </a:r>
          </a:p>
          <a:p>
            <a:pPr algn="just">
              <a:defRPr/>
            </a:pPr>
            <a:endParaRPr lang="fr-FR" dirty="0" smtClean="0">
              <a:latin typeface="+mn-lt"/>
              <a:ea typeface="ＭＳ Ｐゴシック" pitchFamily="34" charset="-128"/>
              <a:cs typeface="+mj-cs"/>
            </a:endParaRPr>
          </a:p>
          <a:p>
            <a:pPr algn="just">
              <a:defRPr/>
            </a:pPr>
            <a:r>
              <a:rPr lang="fr-FR" dirty="0">
                <a:latin typeface="+mn-lt"/>
                <a:ea typeface="ＭＳ Ｐゴシック" pitchFamily="34" charset="-128"/>
                <a:cs typeface="+mj-cs"/>
              </a:rPr>
              <a:t> </a:t>
            </a:r>
            <a:r>
              <a:rPr lang="fr-FR" dirty="0" smtClean="0">
                <a:latin typeface="+mn-lt"/>
                <a:ea typeface="ＭＳ Ｐゴシック" pitchFamily="34" charset="-128"/>
                <a:cs typeface="+mj-cs"/>
              </a:rPr>
              <a:t>       </a:t>
            </a:r>
            <a:r>
              <a:rPr lang="fr-FR" dirty="0" smtClean="0">
                <a:latin typeface="+mn-lt"/>
                <a:ea typeface="ＭＳ Ｐゴシック" pitchFamily="34" charset="-128"/>
              </a:rPr>
              <a:t>http</a:t>
            </a:r>
            <a:r>
              <a:rPr lang="fr-FR" dirty="0">
                <a:latin typeface="+mn-lt"/>
                <a:ea typeface="ＭＳ Ｐゴシック" pitchFamily="34" charset="-128"/>
              </a:rPr>
              <a:t>:// http://openmp.org/wp/openmp-specifications/ </a:t>
            </a:r>
            <a:r>
              <a:rPr lang="fr-FR" dirty="0" smtClean="0">
                <a:latin typeface="+mn-lt"/>
                <a:ea typeface="ＭＳ Ｐゴシック" pitchFamily="34" charset="-128"/>
              </a:rPr>
              <a:t>	standards </a:t>
            </a:r>
          </a:p>
          <a:p>
            <a:pPr algn="just">
              <a:defRPr/>
            </a:pPr>
            <a:r>
              <a:rPr lang="fr-FR" dirty="0" smtClean="0">
                <a:latin typeface="+mn-lt"/>
                <a:ea typeface="ＭＳ Ｐゴシック" pitchFamily="34" charset="-128"/>
                <a:cs typeface="+mj-cs"/>
              </a:rPr>
              <a:t>        https://computing.llnl.gov/tutorials/openMP/		</a:t>
            </a:r>
            <a:r>
              <a:rPr lang="fr-FR" dirty="0" err="1" smtClean="0">
                <a:latin typeface="+mn-lt"/>
                <a:ea typeface="ＭＳ Ｐゴシック" pitchFamily="34" charset="-128"/>
                <a:cs typeface="+mj-cs"/>
              </a:rPr>
              <a:t>tutorials</a:t>
            </a:r>
            <a:endParaRPr lang="fr-FR" dirty="0" smtClean="0">
              <a:latin typeface="+mn-lt"/>
              <a:ea typeface="ＭＳ Ｐゴシック" pitchFamily="34" charset="-128"/>
              <a:cs typeface="+mj-cs"/>
            </a:endParaRPr>
          </a:p>
          <a:p>
            <a:pPr algn="just">
              <a:defRPr/>
            </a:pPr>
            <a:r>
              <a:rPr lang="fr-FR" dirty="0" smtClean="0">
                <a:latin typeface="+mn-lt"/>
                <a:ea typeface="ＭＳ Ｐゴシック" pitchFamily="34" charset="-128"/>
                <a:cs typeface="+mj-cs"/>
              </a:rPr>
              <a:t>	</a:t>
            </a:r>
          </a:p>
          <a:p>
            <a:pPr algn="just">
              <a:defRPr/>
            </a:pPr>
            <a:endParaRPr lang="fr-FR" dirty="0" smtClean="0">
              <a:latin typeface="+mn-lt"/>
              <a:ea typeface="ＭＳ Ｐゴシック" pitchFamily="34" charset="-128"/>
              <a:cs typeface="+mj-cs"/>
            </a:endParaRPr>
          </a:p>
          <a:p>
            <a:pPr algn="just">
              <a:defRPr/>
            </a:pPr>
            <a:endParaRPr lang="fr-FR" dirty="0" smtClean="0">
              <a:latin typeface="+mn-lt"/>
              <a:ea typeface="ＭＳ Ｐゴシック" pitchFamily="34" charset="-128"/>
              <a:cs typeface="+mj-cs"/>
            </a:endParaRPr>
          </a:p>
          <a:p>
            <a:pPr algn="just">
              <a:defRPr/>
            </a:pPr>
            <a:r>
              <a:rPr lang="fr-FR" dirty="0" smtClean="0">
                <a:latin typeface="+mn-lt"/>
                <a:ea typeface="ＭＳ Ｐゴシック" pitchFamily="34" charset="-128"/>
                <a:cs typeface="+mj-cs"/>
              </a:rPr>
              <a:t>	</a:t>
            </a:r>
            <a:endParaRPr lang="fr-FR" noProof="0" dirty="0" smtClean="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a:stretch>
            <a:fillRect/>
          </a:stretch>
        </p:blipFill>
        <p:spPr>
          <a:xfrm>
            <a:off x="5253039" y="281750"/>
            <a:ext cx="3351410" cy="1157590"/>
          </a:xfrm>
          <a:prstGeom prst="rect">
            <a:avLst/>
          </a:prstGeom>
        </p:spPr>
      </p:pic>
    </p:spTree>
    <p:extLst>
      <p:ext uri="{BB962C8B-B14F-4D97-AF65-F5344CB8AC3E}">
        <p14:creationId xmlns:p14="http://schemas.microsoft.com/office/powerpoint/2010/main" val="3480104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 – the minimum </a:t>
            </a:r>
            <a:r>
              <a:rPr lang="fr-FR" sz="2800" dirty="0" err="1" smtClean="0"/>
              <a:t>you</a:t>
            </a:r>
            <a:r>
              <a:rPr lang="fr-FR" sz="2800" dirty="0" smtClean="0"/>
              <a:t> must know </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60</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79512" y="1537566"/>
            <a:ext cx="8784976" cy="5355312"/>
          </a:xfrm>
          <a:prstGeom prst="rect">
            <a:avLst/>
          </a:prstGeom>
        </p:spPr>
        <p:txBody>
          <a:bodyPr wrap="square">
            <a:spAutoFit/>
          </a:bodyPr>
          <a:lstStyle/>
          <a:p>
            <a:pPr algn="just">
              <a:defRPr/>
            </a:pPr>
            <a:r>
              <a:rPr lang="fr-FR" dirty="0" err="1">
                <a:latin typeface="Courier New" panose="02070309020205020404" pitchFamily="49" charset="0"/>
                <a:ea typeface="ＭＳ Ｐゴシック" pitchFamily="34" charset="-128"/>
                <a:cs typeface="Courier New" panose="02070309020205020404" pitchFamily="49" charset="0"/>
              </a:rPr>
              <a:t>MPI_Send</a:t>
            </a:r>
            <a:r>
              <a:rPr lang="fr-FR" dirty="0">
                <a:latin typeface="Courier New" panose="02070309020205020404" pitchFamily="49" charset="0"/>
                <a:ea typeface="ＭＳ Ｐゴシック" pitchFamily="34" charset="-128"/>
                <a:cs typeface="Courier New" panose="02070309020205020404" pitchFamily="49" charset="0"/>
              </a:rPr>
              <a:t>()				// </a:t>
            </a:r>
            <a:r>
              <a:rPr lang="fr-FR" dirty="0" err="1">
                <a:latin typeface="Courier New" panose="02070309020205020404" pitchFamily="49" charset="0"/>
                <a:ea typeface="ＭＳ Ｐゴシック" pitchFamily="34" charset="-128"/>
                <a:cs typeface="Courier New" panose="02070309020205020404" pitchFamily="49" charset="0"/>
              </a:rPr>
              <a:t>blocking</a:t>
            </a:r>
            <a:r>
              <a:rPr lang="fr-FR" dirty="0">
                <a:latin typeface="Courier New" panose="02070309020205020404" pitchFamily="49" charset="0"/>
                <a:ea typeface="ＭＳ Ｐゴシック" pitchFamily="34" charset="-128"/>
                <a:cs typeface="Courier New" panose="02070309020205020404" pitchFamily="49" charset="0"/>
              </a:rPr>
              <a:t> communications</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MPI_Recv</a:t>
            </a:r>
            <a:r>
              <a:rPr lang="fr-FR" dirty="0">
                <a:latin typeface="Courier New" panose="02070309020205020404" pitchFamily="49" charset="0"/>
                <a:ea typeface="ＭＳ Ｐゴシック" pitchFamily="34" charset="-128"/>
                <a:cs typeface="Courier New" panose="02070309020205020404" pitchFamily="49" charset="0"/>
              </a:rPr>
              <a:t>()</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MPI_Isend</a:t>
            </a:r>
            <a:r>
              <a:rPr lang="fr-FR" dirty="0">
                <a:latin typeface="Courier New" panose="02070309020205020404" pitchFamily="49" charset="0"/>
                <a:ea typeface="ＭＳ Ｐゴシック" pitchFamily="34" charset="-128"/>
                <a:cs typeface="Courier New" panose="02070309020205020404" pitchFamily="49" charset="0"/>
              </a:rPr>
              <a:t>()				// </a:t>
            </a:r>
            <a:r>
              <a:rPr lang="fr-FR" dirty="0" smtClean="0">
                <a:latin typeface="Courier New" panose="02070309020205020404" pitchFamily="49" charset="0"/>
                <a:ea typeface="ＭＳ Ｐゴシック" pitchFamily="34" charset="-128"/>
                <a:cs typeface="Courier New" panose="02070309020205020404" pitchFamily="49" charset="0"/>
              </a:rPr>
              <a:t>non-</a:t>
            </a:r>
            <a:r>
              <a:rPr lang="fr-FR" dirty="0" err="1" smtClean="0">
                <a:latin typeface="Courier New" panose="02070309020205020404" pitchFamily="49" charset="0"/>
                <a:ea typeface="ＭＳ Ｐゴシック" pitchFamily="34" charset="-128"/>
                <a:cs typeface="Courier New" panose="02070309020205020404" pitchFamily="49" charset="0"/>
              </a:rPr>
              <a:t>blocking</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comm</a:t>
            </a:r>
            <a:r>
              <a:rPr lang="fr-FR" dirty="0" err="1">
                <a:latin typeface="Courier New" panose="02070309020205020404" pitchFamily="49" charset="0"/>
                <a:ea typeface="ＭＳ Ｐゴシック" pitchFamily="34" charset="-128"/>
                <a:cs typeface="Courier New" panose="02070309020205020404" pitchFamily="49" charset="0"/>
              </a:rPr>
              <a:t>s</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MPI_Irecv</a:t>
            </a:r>
            <a:r>
              <a:rPr lang="fr-FR" dirty="0" smtClean="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need</a:t>
            </a:r>
            <a:r>
              <a:rPr lang="fr-FR" dirty="0" smtClean="0">
                <a:latin typeface="Courier New" panose="02070309020205020404" pitchFamily="49" charset="0"/>
                <a:ea typeface="ＭＳ Ｐゴシック" pitchFamily="34" charset="-128"/>
                <a:cs typeface="Courier New" panose="02070309020205020404" pitchFamily="49" charset="0"/>
              </a:rPr>
              <a:t> an explicit </a:t>
            </a:r>
            <a:r>
              <a:rPr lang="fr-FR" dirty="0" err="1" smtClean="0">
                <a:latin typeface="Courier New" panose="02070309020205020404" pitchFamily="49" charset="0"/>
                <a:ea typeface="ＭＳ Ｐゴシック" pitchFamily="34" charset="-128"/>
                <a:cs typeface="Courier New" panose="02070309020205020404" pitchFamily="49" charset="0"/>
              </a:rPr>
              <a:t>wait</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MPI_Waitany</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MPI_Waitall</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MPI_Waitsome</a:t>
            </a:r>
            <a:r>
              <a:rPr lang="fr-FR" dirty="0" smtClean="0">
                <a:latin typeface="Courier New" panose="02070309020205020404" pitchFamily="49" charset="0"/>
                <a:ea typeface="ＭＳ Ｐゴシック" pitchFamily="34" charset="-128"/>
                <a:cs typeface="Courier New" panose="02070309020205020404" pitchFamily="49" charset="0"/>
              </a:rPr>
              <a:t>()</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MPI_Bcast</a:t>
            </a:r>
            <a:r>
              <a:rPr lang="fr-FR" dirty="0" smtClean="0">
                <a:latin typeface="Courier New" panose="02070309020205020404" pitchFamily="49" charset="0"/>
                <a:ea typeface="ＭＳ Ｐゴシック" pitchFamily="34" charset="-128"/>
                <a:cs typeface="Courier New" panose="02070309020205020404" pitchFamily="49" charset="0"/>
              </a:rPr>
              <a:t>()				// collective </a:t>
            </a:r>
            <a:r>
              <a:rPr lang="fr-FR" dirty="0" err="1" smtClean="0">
                <a:latin typeface="Courier New" panose="02070309020205020404" pitchFamily="49" charset="0"/>
                <a:ea typeface="ＭＳ Ｐゴシック" pitchFamily="34" charset="-128"/>
                <a:cs typeface="Courier New" panose="02070309020205020404" pitchFamily="49" charset="0"/>
              </a:rPr>
              <a:t>comms</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MPI_Scater</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MPI_Gather</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MPI_Reduce</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MPI_Barrier</a:t>
            </a:r>
            <a:r>
              <a:rPr lang="fr-FR" dirty="0" smtClean="0">
                <a:latin typeface="Courier New" panose="02070309020205020404" pitchFamily="49" charset="0"/>
                <a:ea typeface="ＭＳ Ｐゴシック" pitchFamily="34" charset="-128"/>
                <a:cs typeface="Courier New" panose="02070309020205020404" pitchFamily="49" charset="0"/>
              </a:rPr>
              <a:t>()				// system-</a:t>
            </a:r>
            <a:r>
              <a:rPr lang="fr-FR" dirty="0" err="1" smtClean="0">
                <a:latin typeface="Courier New" panose="02070309020205020404" pitchFamily="49" charset="0"/>
                <a:ea typeface="ＭＳ Ｐゴシック" pitchFamily="34" charset="-128"/>
                <a:cs typeface="Courier New" panose="02070309020205020404" pitchFamily="49" charset="0"/>
              </a:rPr>
              <a:t>wide</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barrier</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MPI_Comm_size</a:t>
            </a:r>
            <a:r>
              <a:rPr lang="fr-FR" dirty="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number</a:t>
            </a:r>
            <a:r>
              <a:rPr lang="fr-FR" dirty="0" smtClean="0">
                <a:latin typeface="Courier New" panose="02070309020205020404" pitchFamily="49" charset="0"/>
                <a:ea typeface="ＭＳ Ｐゴシック" pitchFamily="34" charset="-128"/>
                <a:cs typeface="Courier New" panose="02070309020205020404" pitchFamily="49" charset="0"/>
              </a:rPr>
              <a:t> of </a:t>
            </a:r>
            <a:r>
              <a:rPr lang="fr-FR" dirty="0" err="1" smtClean="0">
                <a:latin typeface="Courier New" panose="02070309020205020404" pitchFamily="49" charset="0"/>
                <a:ea typeface="ＭＳ Ｐゴシック" pitchFamily="34" charset="-128"/>
                <a:cs typeface="Courier New" panose="02070309020205020404" pitchFamily="49" charset="0"/>
              </a:rPr>
              <a:t>processes</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MPI_Comm_rank</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process</a:t>
            </a:r>
            <a:r>
              <a:rPr lang="fr-FR" dirty="0" smtClean="0">
                <a:latin typeface="Courier New" panose="02070309020205020404" pitchFamily="49" charset="0"/>
                <a:ea typeface="ＭＳ Ｐゴシック" pitchFamily="34" charset="-128"/>
                <a:cs typeface="Courier New" panose="02070309020205020404" pitchFamily="49" charset="0"/>
              </a:rPr>
              <a:t>’ ID</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MPI_Wtime</a:t>
            </a:r>
            <a:r>
              <a:rPr lang="fr-FR" dirty="0" smtClean="0">
                <a:latin typeface="Courier New" panose="02070309020205020404" pitchFamily="49" charset="0"/>
                <a:ea typeface="ＭＳ Ｐゴシック" pitchFamily="34" charset="-128"/>
                <a:cs typeface="Courier New" panose="02070309020205020404" pitchFamily="49" charset="0"/>
              </a:rPr>
              <a:t>()				// </a:t>
            </a:r>
            <a:r>
              <a:rPr lang="fr-FR" dirty="0" err="1" smtClean="0">
                <a:latin typeface="Courier New" panose="02070309020205020404" pitchFamily="49" charset="0"/>
                <a:ea typeface="ＭＳ Ｐゴシック" pitchFamily="34" charset="-128"/>
                <a:cs typeface="Courier New" panose="02070309020205020404" pitchFamily="49" charset="0"/>
              </a:rPr>
              <a:t>wall</a:t>
            </a:r>
            <a:r>
              <a:rPr lang="fr-FR" dirty="0" smtClean="0">
                <a:latin typeface="Courier New" panose="02070309020205020404" pitchFamily="49" charset="0"/>
                <a:ea typeface="ＭＳ Ｐゴシック" pitchFamily="34" charset="-128"/>
                <a:cs typeface="Courier New" panose="02070309020205020404" pitchFamily="49" charset="0"/>
              </a:rPr>
              <a:t> time</a:t>
            </a:r>
            <a:endParaRPr lang="fr-FR" dirty="0">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22648048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br>
              <a:rPr lang="fr-FR" sz="2800" dirty="0" smtClean="0"/>
            </a:br>
            <a:r>
              <a:rPr lang="fr-FR" sz="2800" dirty="0" err="1" smtClean="0">
                <a:latin typeface="Courier New" panose="02070309020205020404" pitchFamily="49" charset="0"/>
                <a:cs typeface="Courier New" panose="02070309020205020404" pitchFamily="49" charset="0"/>
              </a:rPr>
              <a:t>blocking</a:t>
            </a:r>
            <a:r>
              <a:rPr lang="fr-FR" sz="2800" dirty="0" smtClean="0">
                <a:latin typeface="Courier New" panose="02070309020205020404" pitchFamily="49" charset="0"/>
                <a:cs typeface="Courier New" panose="02070309020205020404" pitchFamily="49" charset="0"/>
              </a:rPr>
              <a:t> communications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61</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1187624" y="2026808"/>
            <a:ext cx="2736304" cy="1477328"/>
          </a:xfrm>
          <a:prstGeom prst="rect">
            <a:avLst/>
          </a:prstGeom>
          <a:ln w="38100">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MPI_Send</a:t>
            </a:r>
            <a:r>
              <a:rPr lang="fr-FR" dirty="0" smtClean="0">
                <a:latin typeface="Courier New" panose="02070309020205020404" pitchFamily="49" charset="0"/>
                <a:ea typeface="ＭＳ Ｐゴシック" pitchFamily="34" charset="-128"/>
                <a:cs typeface="Courier New" panose="02070309020205020404" pitchFamily="49" charset="0"/>
              </a:rPr>
              <a:t>(to p2);</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MPI_Recv</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from</a:t>
            </a:r>
            <a:r>
              <a:rPr lang="fr-FR" dirty="0" smtClean="0">
                <a:latin typeface="Courier New" panose="02070309020205020404" pitchFamily="49" charset="0"/>
                <a:ea typeface="ＭＳ Ｐゴシック" pitchFamily="34" charset="-128"/>
                <a:cs typeface="Courier New" panose="02070309020205020404" pitchFamily="49" charset="0"/>
              </a:rPr>
              <a:t> p2);</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 </a:t>
            </a:r>
          </a:p>
        </p:txBody>
      </p:sp>
      <p:sp>
        <p:nvSpPr>
          <p:cNvPr id="7" name="Rectangle 6"/>
          <p:cNvSpPr/>
          <p:nvPr/>
        </p:nvSpPr>
        <p:spPr>
          <a:xfrm>
            <a:off x="733671" y="4581129"/>
            <a:ext cx="2122057"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0" name="Rectangle 19"/>
          <p:cNvSpPr/>
          <p:nvPr/>
        </p:nvSpPr>
        <p:spPr>
          <a:xfrm>
            <a:off x="5144512" y="2033107"/>
            <a:ext cx="2718149" cy="1477328"/>
          </a:xfrm>
          <a:prstGeom prst="rect">
            <a:avLst/>
          </a:prstGeom>
          <a:ln w="38100">
            <a:solidFill>
              <a:srgbClr val="FF0000"/>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MPI_Recv</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from</a:t>
            </a:r>
            <a:r>
              <a:rPr lang="fr-FR" dirty="0" smtClean="0">
                <a:latin typeface="Courier New" panose="02070309020205020404" pitchFamily="49" charset="0"/>
                <a:ea typeface="ＭＳ Ｐゴシック" pitchFamily="34" charset="-128"/>
                <a:cs typeface="Courier New" panose="02070309020205020404" pitchFamily="49" charset="0"/>
              </a:rPr>
              <a:t> p1);</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BB();</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MPI_Send</a:t>
            </a:r>
            <a:r>
              <a:rPr lang="fr-FR" dirty="0" smtClean="0">
                <a:latin typeface="Courier New" panose="02070309020205020404" pitchFamily="49" charset="0"/>
                <a:ea typeface="ＭＳ Ｐゴシック" pitchFamily="34" charset="-128"/>
                <a:cs typeface="Courier New" panose="02070309020205020404" pitchFamily="49" charset="0"/>
              </a:rPr>
              <a:t>(to p1);</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CC(); </a:t>
            </a:r>
          </a:p>
        </p:txBody>
      </p:sp>
      <p:sp>
        <p:nvSpPr>
          <p:cNvPr id="24" name="Rectangle 23"/>
          <p:cNvSpPr/>
          <p:nvPr/>
        </p:nvSpPr>
        <p:spPr>
          <a:xfrm>
            <a:off x="767588" y="5770876"/>
            <a:ext cx="927723"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a:t>
            </a:r>
            <a:endParaRPr lang="fr-FR" dirty="0"/>
          </a:p>
        </p:txBody>
      </p:sp>
      <p:sp>
        <p:nvSpPr>
          <p:cNvPr id="25" name="Rectangle 24"/>
          <p:cNvSpPr/>
          <p:nvPr/>
        </p:nvSpPr>
        <p:spPr>
          <a:xfrm>
            <a:off x="2962369" y="4581129"/>
            <a:ext cx="723631"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p:txBody>
      </p:sp>
      <p:sp>
        <p:nvSpPr>
          <p:cNvPr id="26" name="Rectangle 25"/>
          <p:cNvSpPr/>
          <p:nvPr/>
        </p:nvSpPr>
        <p:spPr>
          <a:xfrm>
            <a:off x="2936600" y="5805264"/>
            <a:ext cx="1995440"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BB</a:t>
            </a:r>
            <a:endParaRPr lang="fr-FR" dirty="0"/>
          </a:p>
        </p:txBody>
      </p:sp>
      <p:sp>
        <p:nvSpPr>
          <p:cNvPr id="28" name="Rectangle 27"/>
          <p:cNvSpPr/>
          <p:nvPr/>
        </p:nvSpPr>
        <p:spPr>
          <a:xfrm>
            <a:off x="5101825" y="4581129"/>
            <a:ext cx="1176463"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29" name="Rectangle 28"/>
          <p:cNvSpPr/>
          <p:nvPr/>
        </p:nvSpPr>
        <p:spPr>
          <a:xfrm>
            <a:off x="5076056" y="5805264"/>
            <a:ext cx="1537937"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CC</a:t>
            </a:r>
            <a:endParaRPr lang="fr-FR" dirty="0"/>
          </a:p>
        </p:txBody>
      </p:sp>
      <p:sp>
        <p:nvSpPr>
          <p:cNvPr id="31" name="Rectangle 30"/>
          <p:cNvSpPr/>
          <p:nvPr/>
        </p:nvSpPr>
        <p:spPr>
          <a:xfrm>
            <a:off x="1953991" y="1543750"/>
            <a:ext cx="1210588" cy="369332"/>
          </a:xfrm>
          <a:prstGeom prst="rect">
            <a:avLst/>
          </a:prstGeom>
          <a:solidFill>
            <a:schemeClr val="bg1"/>
          </a:solidFill>
        </p:spPr>
        <p:txBody>
          <a:bodyPr wrap="none">
            <a:spAutoFit/>
          </a:bodyPr>
          <a:lstStyle/>
          <a:p>
            <a:r>
              <a:rPr lang="fr-FR" dirty="0" err="1" smtClean="0">
                <a:ea typeface="ＭＳ Ｐゴシック" pitchFamily="34" charset="-128"/>
              </a:rPr>
              <a:t>Process</a:t>
            </a:r>
            <a:r>
              <a:rPr lang="fr-FR" dirty="0" smtClean="0">
                <a:ea typeface="ＭＳ Ｐゴシック" pitchFamily="34" charset="-128"/>
              </a:rPr>
              <a:t> 1</a:t>
            </a:r>
            <a:endParaRPr lang="fr-FR" dirty="0"/>
          </a:p>
        </p:txBody>
      </p:sp>
      <p:sp>
        <p:nvSpPr>
          <p:cNvPr id="32" name="Rectangle 31"/>
          <p:cNvSpPr/>
          <p:nvPr/>
        </p:nvSpPr>
        <p:spPr>
          <a:xfrm>
            <a:off x="5652120" y="1581945"/>
            <a:ext cx="1210588" cy="369332"/>
          </a:xfrm>
          <a:prstGeom prst="rect">
            <a:avLst/>
          </a:prstGeom>
          <a:solidFill>
            <a:schemeClr val="bg1"/>
          </a:solidFill>
        </p:spPr>
        <p:txBody>
          <a:bodyPr wrap="none">
            <a:spAutoFit/>
          </a:bodyPr>
          <a:lstStyle/>
          <a:p>
            <a:r>
              <a:rPr lang="fr-FR" dirty="0" err="1" smtClean="0">
                <a:ea typeface="ＭＳ Ｐゴシック" pitchFamily="34" charset="-128"/>
              </a:rPr>
              <a:t>Process</a:t>
            </a:r>
            <a:r>
              <a:rPr lang="fr-FR" dirty="0" smtClean="0">
                <a:ea typeface="ＭＳ Ｐゴシック" pitchFamily="34" charset="-128"/>
              </a:rPr>
              <a:t> 2</a:t>
            </a:r>
            <a:endParaRPr lang="fr-FR" dirty="0"/>
          </a:p>
        </p:txBody>
      </p:sp>
      <p:cxnSp>
        <p:nvCxnSpPr>
          <p:cNvPr id="40" name="Connecteur droit avec flèche 39"/>
          <p:cNvCxnSpPr/>
          <p:nvPr/>
        </p:nvCxnSpPr>
        <p:spPr>
          <a:xfrm>
            <a:off x="733672" y="4365104"/>
            <a:ext cx="2202928" cy="1198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2962369" y="4377091"/>
            <a:ext cx="743199" cy="142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3731338" y="4377091"/>
            <a:ext cx="1291228" cy="1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5101825" y="4381505"/>
            <a:ext cx="11764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759441" y="6289828"/>
            <a:ext cx="9358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1695311" y="6300708"/>
            <a:ext cx="126705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2988138" y="6289828"/>
            <a:ext cx="2034428" cy="13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5076056" y="6300708"/>
            <a:ext cx="1537937" cy="122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394727" y="4725611"/>
            <a:ext cx="467935" cy="22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7379416" y="5314204"/>
            <a:ext cx="4832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969301" y="4555043"/>
            <a:ext cx="518091" cy="369332"/>
          </a:xfrm>
          <a:prstGeom prst="rect">
            <a:avLst/>
          </a:prstGeom>
          <a:solidFill>
            <a:schemeClr val="bg1"/>
          </a:solidFill>
        </p:spPr>
        <p:txBody>
          <a:bodyPr wrap="none">
            <a:spAutoFit/>
          </a:bodyPr>
          <a:lstStyle/>
          <a:p>
            <a:r>
              <a:rPr lang="fr-FR" dirty="0" err="1" smtClean="0">
                <a:ea typeface="ＭＳ Ｐゴシック" pitchFamily="34" charset="-128"/>
              </a:rPr>
              <a:t>run</a:t>
            </a:r>
            <a:endParaRPr lang="fr-FR" dirty="0"/>
          </a:p>
        </p:txBody>
      </p:sp>
      <p:sp>
        <p:nvSpPr>
          <p:cNvPr id="69" name="Rectangle 68"/>
          <p:cNvSpPr/>
          <p:nvPr/>
        </p:nvSpPr>
        <p:spPr>
          <a:xfrm>
            <a:off x="7969301" y="5097581"/>
            <a:ext cx="595035" cy="369332"/>
          </a:xfrm>
          <a:prstGeom prst="rect">
            <a:avLst/>
          </a:prstGeom>
          <a:solidFill>
            <a:schemeClr val="bg1"/>
          </a:solidFill>
        </p:spPr>
        <p:txBody>
          <a:bodyPr wrap="none">
            <a:spAutoFit/>
          </a:bodyPr>
          <a:lstStyle/>
          <a:p>
            <a:r>
              <a:rPr lang="fr-FR" dirty="0" err="1" smtClean="0">
                <a:ea typeface="ＭＳ Ｐゴシック" pitchFamily="34" charset="-128"/>
              </a:rPr>
              <a:t>wait</a:t>
            </a:r>
            <a:endParaRPr lang="fr-FR" dirty="0"/>
          </a:p>
        </p:txBody>
      </p:sp>
      <p:cxnSp>
        <p:nvCxnSpPr>
          <p:cNvPr id="71" name="Connecteur droit avec flèche 70"/>
          <p:cNvCxnSpPr/>
          <p:nvPr/>
        </p:nvCxnSpPr>
        <p:spPr>
          <a:xfrm>
            <a:off x="2909047" y="4860548"/>
            <a:ext cx="11778" cy="898159"/>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2462424" y="5083815"/>
            <a:ext cx="901797"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data</a:t>
            </a:r>
            <a:endParaRPr lang="fr-FR" dirty="0">
              <a:solidFill>
                <a:schemeClr val="tx1"/>
              </a:solidFill>
            </a:endParaRPr>
          </a:p>
        </p:txBody>
      </p:sp>
      <p:cxnSp>
        <p:nvCxnSpPr>
          <p:cNvPr id="74" name="Connecteur droit avec flèche 73"/>
          <p:cNvCxnSpPr/>
          <p:nvPr/>
        </p:nvCxnSpPr>
        <p:spPr>
          <a:xfrm flipV="1">
            <a:off x="5022566" y="4836823"/>
            <a:ext cx="1" cy="899045"/>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4625157" y="5083815"/>
            <a:ext cx="901797"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data</a:t>
            </a:r>
            <a:endParaRPr lang="fr-FR" dirty="0">
              <a:solidFill>
                <a:schemeClr val="tx1"/>
              </a:solidFill>
            </a:endParaRPr>
          </a:p>
        </p:txBody>
      </p:sp>
    </p:spTree>
    <p:extLst>
      <p:ext uri="{BB962C8B-B14F-4D97-AF65-F5344CB8AC3E}">
        <p14:creationId xmlns:p14="http://schemas.microsoft.com/office/powerpoint/2010/main" val="2729782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br>
              <a:rPr lang="fr-FR" sz="2800" dirty="0" smtClean="0"/>
            </a:br>
            <a:r>
              <a:rPr lang="fr-FR" sz="2800" dirty="0" smtClean="0">
                <a:latin typeface="Courier New" panose="02070309020205020404" pitchFamily="49" charset="0"/>
                <a:cs typeface="Courier New" panose="02070309020205020404" pitchFamily="49" charset="0"/>
              </a:rPr>
              <a:t>non-</a:t>
            </a:r>
            <a:r>
              <a:rPr lang="fr-FR" sz="2800" dirty="0" err="1" smtClean="0">
                <a:latin typeface="Courier New" panose="02070309020205020404" pitchFamily="49" charset="0"/>
                <a:cs typeface="Courier New" panose="02070309020205020404" pitchFamily="49" charset="0"/>
              </a:rPr>
              <a:t>blocking</a:t>
            </a:r>
            <a:r>
              <a:rPr lang="fr-FR" sz="2800" dirty="0" smtClean="0">
                <a:latin typeface="Courier New" panose="02070309020205020404" pitchFamily="49" charset="0"/>
                <a:cs typeface="Courier New" panose="02070309020205020404" pitchFamily="49" charset="0"/>
              </a:rPr>
              <a:t> communications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62</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1187624" y="2026808"/>
            <a:ext cx="2880320" cy="2031325"/>
          </a:xfrm>
          <a:prstGeom prst="rect">
            <a:avLst/>
          </a:prstGeom>
          <a:ln w="38100">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MPI_Isend</a:t>
            </a:r>
            <a:r>
              <a:rPr lang="fr-FR" dirty="0" smtClean="0">
                <a:latin typeface="Courier New" panose="02070309020205020404" pitchFamily="49" charset="0"/>
                <a:ea typeface="ＭＳ Ｐゴシック" pitchFamily="34" charset="-128"/>
                <a:cs typeface="Courier New" panose="02070309020205020404" pitchFamily="49" charset="0"/>
              </a:rPr>
              <a:t>(to p2);</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MPI_Irecv</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from</a:t>
            </a:r>
            <a:r>
              <a:rPr lang="fr-FR" dirty="0" smtClean="0">
                <a:latin typeface="Courier New" panose="02070309020205020404" pitchFamily="49" charset="0"/>
                <a:ea typeface="ＭＳ Ｐゴシック" pitchFamily="34" charset="-128"/>
                <a:cs typeface="Courier New" panose="02070309020205020404" pitchFamily="49" charset="0"/>
              </a:rPr>
              <a:t> p2);</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MPI_Waitall</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D(); </a:t>
            </a:r>
          </a:p>
        </p:txBody>
      </p:sp>
      <p:sp>
        <p:nvSpPr>
          <p:cNvPr id="7" name="Rectangle 6"/>
          <p:cNvSpPr/>
          <p:nvPr/>
        </p:nvSpPr>
        <p:spPr>
          <a:xfrm>
            <a:off x="733671" y="4591056"/>
            <a:ext cx="1606081"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0" name="Rectangle 19"/>
          <p:cNvSpPr/>
          <p:nvPr/>
        </p:nvSpPr>
        <p:spPr>
          <a:xfrm>
            <a:off x="5144512" y="2033107"/>
            <a:ext cx="2955879" cy="2031325"/>
          </a:xfrm>
          <a:prstGeom prst="rect">
            <a:avLst/>
          </a:prstGeom>
          <a:ln w="38100">
            <a:solidFill>
              <a:srgbClr val="FF0000"/>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MPI_Isend</a:t>
            </a:r>
            <a:r>
              <a:rPr lang="fr-FR" dirty="0" smtClean="0">
                <a:latin typeface="Courier New" panose="02070309020205020404" pitchFamily="49" charset="0"/>
                <a:ea typeface="ＭＳ Ｐゴシック" pitchFamily="34" charset="-128"/>
                <a:cs typeface="Courier New" panose="02070309020205020404" pitchFamily="49" charset="0"/>
              </a:rPr>
              <a:t>(to p1);</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BB();</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MPI_Irecv</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from</a:t>
            </a:r>
            <a:r>
              <a:rPr lang="fr-FR" dirty="0" smtClean="0">
                <a:latin typeface="Courier New" panose="02070309020205020404" pitchFamily="49" charset="0"/>
                <a:ea typeface="ＭＳ Ｐゴシック" pitchFamily="34" charset="-128"/>
                <a:cs typeface="Courier New" panose="02070309020205020404" pitchFamily="49" charset="0"/>
              </a:rPr>
              <a:t> p1);</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CC();</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MPI_Waitall</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DD();</a:t>
            </a:r>
          </a:p>
        </p:txBody>
      </p:sp>
      <p:sp>
        <p:nvSpPr>
          <p:cNvPr id="24" name="Rectangle 23"/>
          <p:cNvSpPr/>
          <p:nvPr/>
        </p:nvSpPr>
        <p:spPr>
          <a:xfrm>
            <a:off x="767588" y="5780803"/>
            <a:ext cx="927723"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a:t>
            </a:r>
            <a:endParaRPr lang="fr-FR" dirty="0"/>
          </a:p>
        </p:txBody>
      </p:sp>
      <p:sp>
        <p:nvSpPr>
          <p:cNvPr id="25" name="Rectangle 24"/>
          <p:cNvSpPr/>
          <p:nvPr/>
        </p:nvSpPr>
        <p:spPr>
          <a:xfrm>
            <a:off x="2440394" y="4599592"/>
            <a:ext cx="723631"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p:txBody>
      </p:sp>
      <p:sp>
        <p:nvSpPr>
          <p:cNvPr id="26" name="Rectangle 25"/>
          <p:cNvSpPr/>
          <p:nvPr/>
        </p:nvSpPr>
        <p:spPr>
          <a:xfrm>
            <a:off x="1810818" y="5788564"/>
            <a:ext cx="1995440"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BB</a:t>
            </a:r>
            <a:endParaRPr lang="fr-FR" dirty="0"/>
          </a:p>
        </p:txBody>
      </p:sp>
      <p:sp>
        <p:nvSpPr>
          <p:cNvPr id="28" name="Rectangle 27"/>
          <p:cNvSpPr/>
          <p:nvPr/>
        </p:nvSpPr>
        <p:spPr>
          <a:xfrm>
            <a:off x="3265775" y="4591056"/>
            <a:ext cx="1176463"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29" name="Rectangle 28"/>
          <p:cNvSpPr/>
          <p:nvPr/>
        </p:nvSpPr>
        <p:spPr>
          <a:xfrm>
            <a:off x="3921765" y="5788564"/>
            <a:ext cx="1537937"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CC</a:t>
            </a:r>
            <a:endParaRPr lang="fr-FR" dirty="0"/>
          </a:p>
        </p:txBody>
      </p:sp>
      <p:sp>
        <p:nvSpPr>
          <p:cNvPr id="31" name="Rectangle 30"/>
          <p:cNvSpPr/>
          <p:nvPr/>
        </p:nvSpPr>
        <p:spPr>
          <a:xfrm>
            <a:off x="1953991" y="1543750"/>
            <a:ext cx="1210588" cy="369332"/>
          </a:xfrm>
          <a:prstGeom prst="rect">
            <a:avLst/>
          </a:prstGeom>
          <a:solidFill>
            <a:schemeClr val="bg1"/>
          </a:solidFill>
        </p:spPr>
        <p:txBody>
          <a:bodyPr wrap="none">
            <a:spAutoFit/>
          </a:bodyPr>
          <a:lstStyle/>
          <a:p>
            <a:r>
              <a:rPr lang="fr-FR" dirty="0" err="1" smtClean="0">
                <a:ea typeface="ＭＳ Ｐゴシック" pitchFamily="34" charset="-128"/>
              </a:rPr>
              <a:t>Process</a:t>
            </a:r>
            <a:r>
              <a:rPr lang="fr-FR" dirty="0" smtClean="0">
                <a:ea typeface="ＭＳ Ｐゴシック" pitchFamily="34" charset="-128"/>
              </a:rPr>
              <a:t> 1</a:t>
            </a:r>
            <a:endParaRPr lang="fr-FR" dirty="0"/>
          </a:p>
        </p:txBody>
      </p:sp>
      <p:sp>
        <p:nvSpPr>
          <p:cNvPr id="32" name="Rectangle 31"/>
          <p:cNvSpPr/>
          <p:nvPr/>
        </p:nvSpPr>
        <p:spPr>
          <a:xfrm>
            <a:off x="5652120" y="1581945"/>
            <a:ext cx="1210588" cy="369332"/>
          </a:xfrm>
          <a:prstGeom prst="rect">
            <a:avLst/>
          </a:prstGeom>
          <a:solidFill>
            <a:schemeClr val="bg1"/>
          </a:solidFill>
        </p:spPr>
        <p:txBody>
          <a:bodyPr wrap="none">
            <a:spAutoFit/>
          </a:bodyPr>
          <a:lstStyle/>
          <a:p>
            <a:r>
              <a:rPr lang="fr-FR" dirty="0" err="1" smtClean="0">
                <a:ea typeface="ＭＳ Ｐゴシック" pitchFamily="34" charset="-128"/>
              </a:rPr>
              <a:t>Process</a:t>
            </a:r>
            <a:r>
              <a:rPr lang="fr-FR" dirty="0" smtClean="0">
                <a:ea typeface="ＭＳ Ｐゴシック" pitchFamily="34" charset="-128"/>
              </a:rPr>
              <a:t> 2</a:t>
            </a:r>
            <a:endParaRPr lang="fr-FR" dirty="0"/>
          </a:p>
        </p:txBody>
      </p:sp>
      <p:cxnSp>
        <p:nvCxnSpPr>
          <p:cNvPr id="40" name="Connecteur droit avec flèche 39"/>
          <p:cNvCxnSpPr/>
          <p:nvPr/>
        </p:nvCxnSpPr>
        <p:spPr>
          <a:xfrm>
            <a:off x="733672" y="4375031"/>
            <a:ext cx="3766320" cy="164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4556280" y="4391432"/>
            <a:ext cx="4662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767588" y="6284008"/>
            <a:ext cx="6334118" cy="253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394727" y="4725611"/>
            <a:ext cx="467935" cy="22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7379416" y="5314204"/>
            <a:ext cx="4832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969301" y="4555043"/>
            <a:ext cx="518091" cy="369332"/>
          </a:xfrm>
          <a:prstGeom prst="rect">
            <a:avLst/>
          </a:prstGeom>
          <a:solidFill>
            <a:schemeClr val="bg1"/>
          </a:solidFill>
        </p:spPr>
        <p:txBody>
          <a:bodyPr wrap="none">
            <a:spAutoFit/>
          </a:bodyPr>
          <a:lstStyle/>
          <a:p>
            <a:r>
              <a:rPr lang="fr-FR" dirty="0" err="1" smtClean="0">
                <a:ea typeface="ＭＳ Ｐゴシック" pitchFamily="34" charset="-128"/>
              </a:rPr>
              <a:t>run</a:t>
            </a:r>
            <a:endParaRPr lang="fr-FR" dirty="0"/>
          </a:p>
        </p:txBody>
      </p:sp>
      <p:sp>
        <p:nvSpPr>
          <p:cNvPr id="69" name="Rectangle 68"/>
          <p:cNvSpPr/>
          <p:nvPr/>
        </p:nvSpPr>
        <p:spPr>
          <a:xfrm>
            <a:off x="7969301" y="5097581"/>
            <a:ext cx="595035" cy="369332"/>
          </a:xfrm>
          <a:prstGeom prst="rect">
            <a:avLst/>
          </a:prstGeom>
          <a:solidFill>
            <a:schemeClr val="bg1"/>
          </a:solidFill>
        </p:spPr>
        <p:txBody>
          <a:bodyPr wrap="none">
            <a:spAutoFit/>
          </a:bodyPr>
          <a:lstStyle/>
          <a:p>
            <a:r>
              <a:rPr lang="fr-FR" dirty="0" err="1" smtClean="0">
                <a:ea typeface="ＭＳ Ｐゴシック" pitchFamily="34" charset="-128"/>
              </a:rPr>
              <a:t>wait</a:t>
            </a:r>
            <a:endParaRPr lang="fr-FR" dirty="0"/>
          </a:p>
        </p:txBody>
      </p:sp>
      <p:cxnSp>
        <p:nvCxnSpPr>
          <p:cNvPr id="71" name="Connecteur droit avec flèche 70"/>
          <p:cNvCxnSpPr/>
          <p:nvPr/>
        </p:nvCxnSpPr>
        <p:spPr>
          <a:xfrm>
            <a:off x="2908493" y="4883606"/>
            <a:ext cx="11778" cy="898159"/>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2461870" y="5106873"/>
            <a:ext cx="901797"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data </a:t>
            </a:r>
            <a:endParaRPr lang="fr-FR" dirty="0">
              <a:solidFill>
                <a:schemeClr val="tx1"/>
              </a:solidFill>
            </a:endParaRPr>
          </a:p>
        </p:txBody>
      </p:sp>
      <p:cxnSp>
        <p:nvCxnSpPr>
          <p:cNvPr id="74" name="Connecteur droit avec flèche 73"/>
          <p:cNvCxnSpPr/>
          <p:nvPr/>
        </p:nvCxnSpPr>
        <p:spPr>
          <a:xfrm flipV="1">
            <a:off x="5022566" y="4846750"/>
            <a:ext cx="1" cy="899045"/>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4625157" y="5093742"/>
            <a:ext cx="901797"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data</a:t>
            </a:r>
            <a:endParaRPr lang="fr-FR" dirty="0">
              <a:solidFill>
                <a:schemeClr val="tx1"/>
              </a:solidFill>
            </a:endParaRPr>
          </a:p>
        </p:txBody>
      </p:sp>
      <p:sp>
        <p:nvSpPr>
          <p:cNvPr id="39" name="Rectangle 38"/>
          <p:cNvSpPr/>
          <p:nvPr/>
        </p:nvSpPr>
        <p:spPr>
          <a:xfrm>
            <a:off x="5046477" y="4579599"/>
            <a:ext cx="1176463"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41" name="Rectangle 40"/>
          <p:cNvSpPr/>
          <p:nvPr/>
        </p:nvSpPr>
        <p:spPr>
          <a:xfrm>
            <a:off x="5563769" y="5780803"/>
            <a:ext cx="1537937"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DD</a:t>
            </a:r>
            <a:endParaRPr lang="fr-FR" dirty="0"/>
          </a:p>
        </p:txBody>
      </p:sp>
      <p:cxnSp>
        <p:nvCxnSpPr>
          <p:cNvPr id="42" name="Connecteur droit avec flèche 41"/>
          <p:cNvCxnSpPr/>
          <p:nvPr/>
        </p:nvCxnSpPr>
        <p:spPr>
          <a:xfrm flipV="1">
            <a:off x="5076056" y="4391432"/>
            <a:ext cx="1181358" cy="965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164025" y="3645024"/>
            <a:ext cx="1278213" cy="934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a:off x="5459702" y="3789040"/>
            <a:ext cx="984506" cy="1991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endCxn id="3" idx="1"/>
          </p:cNvCxnSpPr>
          <p:nvPr/>
        </p:nvCxnSpPr>
        <p:spPr>
          <a:xfrm>
            <a:off x="2195736" y="2708920"/>
            <a:ext cx="398199" cy="245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H="1">
            <a:off x="5292080" y="2708920"/>
            <a:ext cx="930861" cy="2384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22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br>
              <a:rPr lang="fr-FR" sz="2800" dirty="0" smtClean="0"/>
            </a:br>
            <a:r>
              <a:rPr lang="fr-FR" sz="2800" dirty="0" smtClean="0">
                <a:latin typeface="Courier New" panose="02070309020205020404" pitchFamily="49" charset="0"/>
                <a:cs typeface="Courier New" panose="02070309020205020404" pitchFamily="49" charset="0"/>
              </a:rPr>
              <a:t>collective communications</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63</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650662" y="1686684"/>
            <a:ext cx="3614580" cy="1477328"/>
          </a:xfrm>
          <a:prstGeom prst="rect">
            <a:avLst/>
          </a:prstGeom>
          <a:ln w="38100">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MPI_Bcast</a:t>
            </a:r>
            <a:r>
              <a:rPr lang="fr-FR" dirty="0" smtClean="0">
                <a:latin typeface="Courier New" panose="02070309020205020404" pitchFamily="49" charset="0"/>
                <a:ea typeface="ＭＳ Ｐゴシック" pitchFamily="34" charset="-128"/>
                <a:cs typeface="Courier New" panose="02070309020205020404" pitchFamily="49" charset="0"/>
              </a:rPr>
              <a:t>(to all slaves);</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MPI_Barrier</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a:t>
            </a:r>
          </a:p>
        </p:txBody>
      </p:sp>
      <p:sp>
        <p:nvSpPr>
          <p:cNvPr id="7" name="Rectangle 6"/>
          <p:cNvSpPr/>
          <p:nvPr/>
        </p:nvSpPr>
        <p:spPr>
          <a:xfrm>
            <a:off x="834845" y="3600557"/>
            <a:ext cx="1606081" cy="23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sp>
        <p:nvSpPr>
          <p:cNvPr id="20" name="Rectangle 19"/>
          <p:cNvSpPr/>
          <p:nvPr/>
        </p:nvSpPr>
        <p:spPr>
          <a:xfrm>
            <a:off x="4867554" y="1716787"/>
            <a:ext cx="3528001" cy="1477328"/>
          </a:xfrm>
          <a:prstGeom prst="rect">
            <a:avLst/>
          </a:prstGeom>
          <a:ln w="38100">
            <a:solidFill>
              <a:srgbClr val="FF0000"/>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AA();</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MPI_Recv</a:t>
            </a: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from</a:t>
            </a:r>
            <a:r>
              <a:rPr lang="fr-FR" dirty="0" smtClean="0">
                <a:latin typeface="Courier New" panose="02070309020205020404" pitchFamily="49" charset="0"/>
                <a:ea typeface="ＭＳ Ｐゴシック" pitchFamily="34" charset="-128"/>
                <a:cs typeface="Courier New" panose="02070309020205020404" pitchFamily="49" charset="0"/>
              </a:rPr>
              <a:t> master);</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BB();</a:t>
            </a:r>
          </a:p>
          <a:p>
            <a:pPr algn="just">
              <a:defRPr/>
            </a:pPr>
            <a:r>
              <a:rPr lang="fr-FR" dirty="0" err="1" smtClean="0">
                <a:latin typeface="Courier New" panose="02070309020205020404" pitchFamily="49" charset="0"/>
                <a:ea typeface="ＭＳ Ｐゴシック" pitchFamily="34" charset="-128"/>
                <a:cs typeface="Courier New" panose="02070309020205020404" pitchFamily="49" charset="0"/>
              </a:rPr>
              <a:t>MPI_Barrier</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CC();</a:t>
            </a:r>
          </a:p>
        </p:txBody>
      </p:sp>
      <p:sp>
        <p:nvSpPr>
          <p:cNvPr id="24" name="Rectangle 23"/>
          <p:cNvSpPr/>
          <p:nvPr/>
        </p:nvSpPr>
        <p:spPr>
          <a:xfrm>
            <a:off x="834845" y="4727455"/>
            <a:ext cx="927723" cy="2510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a:t>
            </a:r>
            <a:endParaRPr lang="fr-FR" dirty="0"/>
          </a:p>
        </p:txBody>
      </p:sp>
      <p:sp>
        <p:nvSpPr>
          <p:cNvPr id="25" name="Rectangle 24"/>
          <p:cNvSpPr/>
          <p:nvPr/>
        </p:nvSpPr>
        <p:spPr>
          <a:xfrm>
            <a:off x="2851330" y="3592065"/>
            <a:ext cx="2016224" cy="24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p:txBody>
      </p:sp>
      <p:sp>
        <p:nvSpPr>
          <p:cNvPr id="31" name="Rectangle 30"/>
          <p:cNvSpPr/>
          <p:nvPr/>
        </p:nvSpPr>
        <p:spPr>
          <a:xfrm>
            <a:off x="3088261" y="1554144"/>
            <a:ext cx="1082348" cy="369332"/>
          </a:xfrm>
          <a:prstGeom prst="rect">
            <a:avLst/>
          </a:prstGeom>
          <a:solidFill>
            <a:schemeClr val="bg1"/>
          </a:solidFill>
        </p:spPr>
        <p:txBody>
          <a:bodyPr wrap="none">
            <a:spAutoFit/>
          </a:bodyPr>
          <a:lstStyle/>
          <a:p>
            <a:r>
              <a:rPr lang="fr-FR" dirty="0" smtClean="0">
                <a:ea typeface="ＭＳ Ｐゴシック" pitchFamily="34" charset="-128"/>
              </a:rPr>
              <a:t>Master 1</a:t>
            </a:r>
            <a:endParaRPr lang="fr-FR" dirty="0"/>
          </a:p>
        </p:txBody>
      </p:sp>
      <p:sp>
        <p:nvSpPr>
          <p:cNvPr id="32" name="Rectangle 31"/>
          <p:cNvSpPr/>
          <p:nvPr/>
        </p:nvSpPr>
        <p:spPr>
          <a:xfrm>
            <a:off x="6844111" y="1532121"/>
            <a:ext cx="1479892" cy="369332"/>
          </a:xfrm>
          <a:prstGeom prst="rect">
            <a:avLst/>
          </a:prstGeom>
          <a:solidFill>
            <a:schemeClr val="bg1"/>
          </a:solidFill>
        </p:spPr>
        <p:txBody>
          <a:bodyPr wrap="none">
            <a:spAutoFit/>
          </a:bodyPr>
          <a:lstStyle/>
          <a:p>
            <a:r>
              <a:rPr lang="fr-FR" dirty="0" smtClean="0">
                <a:ea typeface="ＭＳ Ｐゴシック" pitchFamily="34" charset="-128"/>
              </a:rPr>
              <a:t>Slaves 2-3-4</a:t>
            </a:r>
            <a:endParaRPr lang="fr-FR" dirty="0"/>
          </a:p>
        </p:txBody>
      </p:sp>
      <p:cxnSp>
        <p:nvCxnSpPr>
          <p:cNvPr id="40" name="Connecteur droit avec flèche 39"/>
          <p:cNvCxnSpPr/>
          <p:nvPr/>
        </p:nvCxnSpPr>
        <p:spPr>
          <a:xfrm>
            <a:off x="816201" y="3459667"/>
            <a:ext cx="4032708" cy="2148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2596339" y="5104794"/>
            <a:ext cx="3063303" cy="848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799739" y="3672960"/>
            <a:ext cx="467935" cy="220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7784428" y="4261553"/>
            <a:ext cx="4832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8374313" y="3502392"/>
            <a:ext cx="518091" cy="369332"/>
          </a:xfrm>
          <a:prstGeom prst="rect">
            <a:avLst/>
          </a:prstGeom>
          <a:solidFill>
            <a:schemeClr val="bg1"/>
          </a:solidFill>
        </p:spPr>
        <p:txBody>
          <a:bodyPr wrap="none">
            <a:spAutoFit/>
          </a:bodyPr>
          <a:lstStyle/>
          <a:p>
            <a:r>
              <a:rPr lang="fr-FR" dirty="0" err="1" smtClean="0">
                <a:ea typeface="ＭＳ Ｐゴシック" pitchFamily="34" charset="-128"/>
              </a:rPr>
              <a:t>run</a:t>
            </a:r>
            <a:endParaRPr lang="fr-FR" dirty="0"/>
          </a:p>
        </p:txBody>
      </p:sp>
      <p:sp>
        <p:nvSpPr>
          <p:cNvPr id="69" name="Rectangle 68"/>
          <p:cNvSpPr/>
          <p:nvPr/>
        </p:nvSpPr>
        <p:spPr>
          <a:xfrm>
            <a:off x="8374313" y="4044930"/>
            <a:ext cx="595035" cy="369332"/>
          </a:xfrm>
          <a:prstGeom prst="rect">
            <a:avLst/>
          </a:prstGeom>
          <a:solidFill>
            <a:schemeClr val="bg1"/>
          </a:solidFill>
        </p:spPr>
        <p:txBody>
          <a:bodyPr wrap="none">
            <a:spAutoFit/>
          </a:bodyPr>
          <a:lstStyle/>
          <a:p>
            <a:r>
              <a:rPr lang="fr-FR" dirty="0" err="1" smtClean="0">
                <a:ea typeface="ＭＳ Ｐゴシック" pitchFamily="34" charset="-128"/>
              </a:rPr>
              <a:t>wait</a:t>
            </a:r>
            <a:endParaRPr lang="fr-FR" dirty="0"/>
          </a:p>
        </p:txBody>
      </p:sp>
      <p:cxnSp>
        <p:nvCxnSpPr>
          <p:cNvPr id="71" name="Connecteur droit avec flèche 70"/>
          <p:cNvCxnSpPr/>
          <p:nvPr/>
        </p:nvCxnSpPr>
        <p:spPr>
          <a:xfrm>
            <a:off x="2453696" y="3894317"/>
            <a:ext cx="11778" cy="898159"/>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1762568" y="5104794"/>
            <a:ext cx="800476" cy="8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834845" y="5104794"/>
            <a:ext cx="9277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18404" y="5383787"/>
            <a:ext cx="578037" cy="2425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a:t>
            </a:r>
            <a:endParaRPr lang="fr-FR" dirty="0"/>
          </a:p>
        </p:txBody>
      </p:sp>
      <p:sp>
        <p:nvSpPr>
          <p:cNvPr id="45" name="Rectangle 44"/>
          <p:cNvSpPr/>
          <p:nvPr/>
        </p:nvSpPr>
        <p:spPr>
          <a:xfrm>
            <a:off x="2785525" y="5381566"/>
            <a:ext cx="1369039" cy="2448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BB</a:t>
            </a:r>
            <a:endParaRPr lang="fr-FR" dirty="0"/>
          </a:p>
        </p:txBody>
      </p:sp>
      <p:cxnSp>
        <p:nvCxnSpPr>
          <p:cNvPr id="46" name="Connecteur droit avec flèche 45"/>
          <p:cNvCxnSpPr/>
          <p:nvPr/>
        </p:nvCxnSpPr>
        <p:spPr>
          <a:xfrm flipV="1">
            <a:off x="2791943" y="5742856"/>
            <a:ext cx="1362621" cy="848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1396441" y="5742856"/>
            <a:ext cx="1395502" cy="186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818404" y="5742856"/>
            <a:ext cx="578037"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2756364" y="3916912"/>
            <a:ext cx="35579" cy="1464654"/>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19753" y="6031979"/>
            <a:ext cx="1239489" cy="2425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a:t>
            </a:r>
            <a:endParaRPr lang="fr-FR" dirty="0"/>
          </a:p>
        </p:txBody>
      </p:sp>
      <p:sp>
        <p:nvSpPr>
          <p:cNvPr id="56" name="Rectangle 55"/>
          <p:cNvSpPr/>
          <p:nvPr/>
        </p:nvSpPr>
        <p:spPr>
          <a:xfrm>
            <a:off x="2672036" y="6029758"/>
            <a:ext cx="2123510" cy="2448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BB</a:t>
            </a:r>
            <a:endParaRPr lang="fr-FR" dirty="0"/>
          </a:p>
        </p:txBody>
      </p:sp>
      <p:cxnSp>
        <p:nvCxnSpPr>
          <p:cNvPr id="57" name="Connecteur droit avec flèche 56"/>
          <p:cNvCxnSpPr/>
          <p:nvPr/>
        </p:nvCxnSpPr>
        <p:spPr>
          <a:xfrm flipV="1">
            <a:off x="2672036" y="6391672"/>
            <a:ext cx="2123510" cy="848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V="1">
            <a:off x="2059242" y="6391672"/>
            <a:ext cx="612794" cy="84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818404" y="6391672"/>
            <a:ext cx="1240838" cy="84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a:off x="2625499" y="3916912"/>
            <a:ext cx="0" cy="2112846"/>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2162806" y="4093098"/>
            <a:ext cx="901797"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data </a:t>
            </a:r>
            <a:endParaRPr lang="fr-FR" dirty="0">
              <a:solidFill>
                <a:schemeClr val="tx1"/>
              </a:solidFill>
            </a:endParaRPr>
          </a:p>
        </p:txBody>
      </p:sp>
      <p:sp>
        <p:nvSpPr>
          <p:cNvPr id="26" name="Rectangle 25"/>
          <p:cNvSpPr/>
          <p:nvPr/>
        </p:nvSpPr>
        <p:spPr>
          <a:xfrm>
            <a:off x="2465474" y="4727455"/>
            <a:ext cx="3194168" cy="260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BB</a:t>
            </a:r>
            <a:endParaRPr lang="fr-FR" dirty="0"/>
          </a:p>
        </p:txBody>
      </p:sp>
      <p:cxnSp>
        <p:nvCxnSpPr>
          <p:cNvPr id="35" name="Connecteur droit avec flèche 34"/>
          <p:cNvCxnSpPr/>
          <p:nvPr/>
        </p:nvCxnSpPr>
        <p:spPr>
          <a:xfrm>
            <a:off x="5731650" y="3339134"/>
            <a:ext cx="0" cy="3319016"/>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4871086" y="3481151"/>
            <a:ext cx="856574" cy="9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4171136" y="5742856"/>
            <a:ext cx="151397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4822158" y="6384174"/>
            <a:ext cx="856574" cy="9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843521" y="3609437"/>
            <a:ext cx="766881" cy="22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
        <p:nvSpPr>
          <p:cNvPr id="50" name="Rectangle 49"/>
          <p:cNvSpPr/>
          <p:nvPr/>
        </p:nvSpPr>
        <p:spPr>
          <a:xfrm>
            <a:off x="5803659" y="4726390"/>
            <a:ext cx="1369039" cy="2448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CC</a:t>
            </a:r>
            <a:endParaRPr lang="fr-FR" dirty="0"/>
          </a:p>
        </p:txBody>
      </p:sp>
      <p:sp>
        <p:nvSpPr>
          <p:cNvPr id="55" name="Rectangle 54"/>
          <p:cNvSpPr/>
          <p:nvPr/>
        </p:nvSpPr>
        <p:spPr>
          <a:xfrm>
            <a:off x="5836802" y="5381566"/>
            <a:ext cx="627549" cy="2448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CC</a:t>
            </a:r>
            <a:endParaRPr lang="fr-FR" dirty="0"/>
          </a:p>
        </p:txBody>
      </p:sp>
      <p:sp>
        <p:nvSpPr>
          <p:cNvPr id="61" name="Rectangle 60"/>
          <p:cNvSpPr/>
          <p:nvPr/>
        </p:nvSpPr>
        <p:spPr>
          <a:xfrm>
            <a:off x="5836804" y="6029758"/>
            <a:ext cx="1014830" cy="2448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CC</a:t>
            </a:r>
            <a:endParaRPr lang="fr-FR" dirty="0"/>
          </a:p>
        </p:txBody>
      </p:sp>
      <p:cxnSp>
        <p:nvCxnSpPr>
          <p:cNvPr id="62" name="Connecteur droit avec flèche 61"/>
          <p:cNvCxnSpPr/>
          <p:nvPr/>
        </p:nvCxnSpPr>
        <p:spPr>
          <a:xfrm>
            <a:off x="5784139" y="3459667"/>
            <a:ext cx="850947" cy="695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V="1">
            <a:off x="5800425" y="5104794"/>
            <a:ext cx="1372273" cy="1134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5843665" y="5735903"/>
            <a:ext cx="705545" cy="695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5799893" y="6372664"/>
            <a:ext cx="1155893" cy="1900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460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br>
              <a:rPr lang="fr-FR" sz="2800" dirty="0" smtClean="0"/>
            </a:br>
            <a:r>
              <a:rPr lang="fr-FR" sz="2800" dirty="0">
                <a:latin typeface="Courier New" panose="02070309020205020404" pitchFamily="49" charset="0"/>
                <a:cs typeface="Courier New" panose="02070309020205020404" pitchFamily="49" charset="0"/>
              </a:rPr>
              <a:t>H</a:t>
            </a:r>
            <a:r>
              <a:rPr lang="fr-FR" sz="2800" dirty="0" smtClean="0">
                <a:latin typeface="Courier New" panose="02070309020205020404" pitchFamily="49" charset="0"/>
                <a:cs typeface="Courier New" panose="02070309020205020404" pitchFamily="49" charset="0"/>
              </a:rPr>
              <a:t>ow to </a:t>
            </a:r>
            <a:r>
              <a:rPr lang="fr-FR" sz="2800" dirty="0" err="1" smtClean="0">
                <a:latin typeface="Courier New" panose="02070309020205020404" pitchFamily="49" charset="0"/>
                <a:cs typeface="Courier New" panose="02070309020205020404" pitchFamily="49" charset="0"/>
              </a:rPr>
              <a:t>write</a:t>
            </a:r>
            <a:r>
              <a:rPr lang="fr-FR" sz="2800" dirty="0" smtClean="0">
                <a:latin typeface="Courier New" panose="02070309020205020404" pitchFamily="49" charset="0"/>
                <a:cs typeface="Courier New" panose="02070309020205020404" pitchFamily="49" charset="0"/>
              </a:rPr>
              <a:t> a code </a:t>
            </a:r>
            <a:r>
              <a:rPr lang="fr-FR" sz="2800" dirty="0" err="1" smtClean="0">
                <a:latin typeface="Courier New" panose="02070309020205020404" pitchFamily="49" charset="0"/>
                <a:cs typeface="Courier New" panose="02070309020205020404" pitchFamily="49" charset="0"/>
              </a:rPr>
              <a:t>whose</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behaviour</a:t>
            </a:r>
            <a:r>
              <a:rPr lang="fr-FR" sz="2800" dirty="0" smtClean="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depends</a:t>
            </a:r>
            <a:r>
              <a:rPr lang="fr-FR" sz="2800" dirty="0" smtClean="0">
                <a:latin typeface="Courier New" panose="02070309020205020404" pitchFamily="49" charset="0"/>
                <a:cs typeface="Courier New" panose="02070309020205020404" pitchFamily="49" charset="0"/>
              </a:rPr>
              <a:t> on the </a:t>
            </a:r>
            <a:r>
              <a:rPr lang="fr-FR" sz="2800" dirty="0" err="1" smtClean="0">
                <a:latin typeface="Courier New" panose="02070309020205020404" pitchFamily="49" charset="0"/>
                <a:cs typeface="Courier New" panose="02070309020205020404" pitchFamily="49" charset="0"/>
              </a:rPr>
              <a:t>process</a:t>
            </a:r>
            <a:r>
              <a:rPr lang="fr-FR" sz="2800" dirty="0" smtClean="0">
                <a:latin typeface="Courier New" panose="02070309020205020404" pitchFamily="49" charset="0"/>
                <a:cs typeface="Courier New" panose="02070309020205020404" pitchFamily="49" charset="0"/>
              </a:rPr>
              <a:t>’ ID ?</a:t>
            </a:r>
            <a:endParaRPr lang="fr-FR" sz="2800" dirty="0" smtClean="0">
              <a:latin typeface="+mn-lt"/>
              <a:cs typeface="Courier New" panose="02070309020205020404" pitchFamily="49" charset="0"/>
            </a:endParaRPr>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64</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Rectangle 18"/>
          <p:cNvSpPr/>
          <p:nvPr/>
        </p:nvSpPr>
        <p:spPr>
          <a:xfrm>
            <a:off x="1115616" y="1700808"/>
            <a:ext cx="6912768" cy="5078313"/>
          </a:xfrm>
          <a:prstGeom prst="rect">
            <a:avLst/>
          </a:prstGeom>
          <a:ln>
            <a:solidFill>
              <a:schemeClr val="accent1"/>
            </a:solidFill>
          </a:ln>
        </p:spPr>
        <p:txBody>
          <a:bodyPr wrap="square">
            <a:spAutoFit/>
          </a:bodyPr>
          <a:lstStyle/>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THREADS 16</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SLOTS_PER_THREAD 1000</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r>
              <a:rPr lang="fr-FR" dirty="0" err="1" smtClean="0">
                <a:latin typeface="Courier New" panose="02070309020205020404" pitchFamily="49" charset="0"/>
                <a:ea typeface="ＭＳ Ｐゴシック" pitchFamily="34" charset="-128"/>
                <a:cs typeface="Courier New" panose="02070309020205020404" pitchFamily="49" charset="0"/>
              </a:rPr>
              <a:t>define</a:t>
            </a:r>
            <a:r>
              <a:rPr lang="fr-FR" dirty="0" smtClean="0">
                <a:latin typeface="Courier New" panose="02070309020205020404" pitchFamily="49" charset="0"/>
                <a:ea typeface="ＭＳ Ｐゴシック" pitchFamily="34" charset="-128"/>
                <a:cs typeface="Courier New" panose="02070309020205020404" pitchFamily="49" charset="0"/>
              </a:rPr>
              <a:t> SIZE (THREADS * SLOTS_PER_THREAD)</a:t>
            </a: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i</a:t>
            </a:r>
            <a:r>
              <a:rPr lang="fr-FR" dirty="0" err="1" smtClean="0">
                <a:latin typeface="Courier New" panose="02070309020205020404" pitchFamily="49" charset="0"/>
                <a:ea typeface="ＭＳ Ｐゴシック" pitchFamily="34" charset="-128"/>
                <a:cs typeface="Courier New" panose="02070309020205020404" pitchFamily="49" charset="0"/>
              </a:rPr>
              <a:t>nt</a:t>
            </a:r>
            <a:r>
              <a:rPr lang="fr-FR" dirty="0" smtClean="0">
                <a:latin typeface="Courier New" panose="02070309020205020404" pitchFamily="49" charset="0"/>
                <a:ea typeface="ＭＳ Ｐゴシック" pitchFamily="34" charset="-128"/>
                <a:cs typeface="Courier New" panose="02070309020205020404" pitchFamily="49" charset="0"/>
              </a:rPr>
              <a:t> T[SIZE];</a:t>
            </a:r>
            <a:endParaRPr lang="fr-FR" dirty="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err="1">
                <a:latin typeface="Courier New" panose="02070309020205020404" pitchFamily="49" charset="0"/>
                <a:ea typeface="ＭＳ Ｐゴシック" pitchFamily="34" charset="-128"/>
                <a:cs typeface="Courier New" panose="02070309020205020404" pitchFamily="49" charset="0"/>
              </a:rPr>
              <a:t>v</a:t>
            </a:r>
            <a:r>
              <a:rPr lang="fr-FR" dirty="0" err="1" smtClean="0">
                <a:latin typeface="Courier New" panose="02070309020205020404" pitchFamily="49" charset="0"/>
                <a:ea typeface="ＭＳ Ｐゴシック" pitchFamily="34" charset="-128"/>
                <a:cs typeface="Courier New" panose="02070309020205020404" pitchFamily="49" charset="0"/>
              </a:rPr>
              <a:t>oid</a:t>
            </a:r>
            <a:r>
              <a:rPr lang="fr-FR" dirty="0" smtClean="0">
                <a:latin typeface="Courier New" panose="02070309020205020404" pitchFamily="49" charset="0"/>
                <a:ea typeface="ＭＳ Ｐゴシック" pitchFamily="34" charset="-128"/>
                <a:cs typeface="Courier New" panose="02070309020205020404" pitchFamily="49" charset="0"/>
              </a:rPr>
              <a:t> program()</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thread =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MPI_comm_rank</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if (thread == 0) {</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MPI_Scater</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(to all slaves);</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MPI_Gather</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from</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all slaves);</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else</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MPI_Recv</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my</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part of 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from</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master);</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a:latin typeface="Courier New" panose="02070309020205020404" pitchFamily="49" charset="0"/>
                <a:ea typeface="ＭＳ Ｐゴシック" pitchFamily="34" charset="-128"/>
                <a:cs typeface="Courier New" panose="02070309020205020404" pitchFamily="49" charset="0"/>
              </a:rPr>
              <a:t>int</a:t>
            </a:r>
            <a:r>
              <a:rPr lang="fr-FR" dirty="0">
                <a:latin typeface="Courier New" panose="02070309020205020404" pitchFamily="49" charset="0"/>
                <a:ea typeface="ＭＳ Ｐゴシック" pitchFamily="34" charset="-128"/>
                <a:cs typeface="Courier New" panose="02070309020205020404" pitchFamily="49" charset="0"/>
              </a:rPr>
              <a:t> *base = T + thread * SLOTS_PER_THREAD;</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latin typeface="Courier New" panose="02070309020205020404" pitchFamily="49" charset="0"/>
                <a:ea typeface="ＭＳ Ｐゴシック" pitchFamily="34" charset="-128"/>
                <a:cs typeface="Courier New" panose="02070309020205020404" pitchFamily="49" charset="0"/>
              </a:rPr>
              <a:t>int</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a:latin typeface="Courier New" panose="02070309020205020404" pitchFamily="49" charset="0"/>
                <a:ea typeface="ＭＳ Ｐゴシック" pitchFamily="34" charset="-128"/>
                <a:cs typeface="Courier New" panose="02070309020205020404" pitchFamily="49" charset="0"/>
              </a:rPr>
              <a:t>i; for(i=0; i&lt;SLOTS_PER_THREAD; i++)</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base[i</a:t>
            </a:r>
            <a:r>
              <a:rPr lang="fr-FR" dirty="0">
                <a:latin typeface="Courier New" panose="02070309020205020404" pitchFamily="49" charset="0"/>
                <a:ea typeface="ＭＳ Ｐゴシック" pitchFamily="34" charset="-128"/>
                <a:cs typeface="Courier New" panose="02070309020205020404" pitchFamily="49" charset="0"/>
              </a:rPr>
              <a:t>] = f</a:t>
            </a:r>
            <a:r>
              <a:rPr lang="fr-FR" dirty="0" smtClean="0">
                <a:latin typeface="Courier New" panose="02070309020205020404" pitchFamily="49" charset="0"/>
                <a:ea typeface="ＭＳ Ｐゴシック" pitchFamily="34" charset="-128"/>
                <a:cs typeface="Courier New" panose="02070309020205020404" pitchFamily="49" charset="0"/>
              </a:rPr>
              <a:t>();</a:t>
            </a: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MPI_Send</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r>
              <a:rPr lang="fr-FR" dirty="0" err="1" smtClean="0">
                <a:solidFill>
                  <a:srgbClr val="FF0000"/>
                </a:solidFill>
                <a:latin typeface="Courier New" panose="02070309020205020404" pitchFamily="49" charset="0"/>
                <a:ea typeface="ＭＳ Ｐゴシック" pitchFamily="34" charset="-128"/>
                <a:cs typeface="Courier New" panose="02070309020205020404" pitchFamily="49" charset="0"/>
              </a:rPr>
              <a:t>my</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 part of T, to </a:t>
            </a:r>
            <a:r>
              <a:rPr lang="fr-FR" dirty="0">
                <a:solidFill>
                  <a:srgbClr val="FF0000"/>
                </a:solidFill>
                <a:latin typeface="Courier New" panose="02070309020205020404" pitchFamily="49" charset="0"/>
                <a:ea typeface="ＭＳ Ｐゴシック" pitchFamily="34" charset="-128"/>
                <a:cs typeface="Courier New" panose="02070309020205020404" pitchFamily="49" charset="0"/>
              </a:rPr>
              <a:t>master</a:t>
            </a:r>
            <a:r>
              <a:rPr lang="fr-FR" dirty="0" smtClean="0">
                <a:solidFill>
                  <a:srgbClr val="FF0000"/>
                </a:solidFill>
                <a:latin typeface="Courier New" panose="02070309020205020404" pitchFamily="49" charset="0"/>
                <a:ea typeface="ＭＳ Ｐゴシック" pitchFamily="34" charset="-128"/>
                <a:cs typeface="Courier New" panose="02070309020205020404" pitchFamily="49" charset="0"/>
              </a:rPr>
              <a:t>);</a:t>
            </a:r>
            <a:endParaRPr lang="fr-FR" dirty="0" smtClean="0">
              <a:latin typeface="Courier New" panose="02070309020205020404" pitchFamily="49" charset="0"/>
              <a:ea typeface="ＭＳ Ｐゴシック" pitchFamily="34" charset="-128"/>
              <a:cs typeface="Courier New" panose="02070309020205020404" pitchFamily="49" charset="0"/>
            </a:endParaRPr>
          </a:p>
          <a:p>
            <a:pPr algn="just">
              <a:defRPr/>
            </a:pPr>
            <a:r>
              <a:rPr lang="fr-FR" dirty="0">
                <a:latin typeface="Courier New" panose="02070309020205020404" pitchFamily="49" charset="0"/>
                <a:ea typeface="ＭＳ Ｐゴシック" pitchFamily="34" charset="-128"/>
                <a:cs typeface="Courier New" panose="02070309020205020404" pitchFamily="49" charset="0"/>
              </a:rPr>
              <a:t> </a:t>
            </a:r>
            <a:r>
              <a:rPr lang="fr-FR" dirty="0" smtClean="0">
                <a:latin typeface="Courier New" panose="02070309020205020404" pitchFamily="49" charset="0"/>
                <a:ea typeface="ＭＳ Ｐゴシック" pitchFamily="34" charset="-128"/>
                <a:cs typeface="Courier New" panose="02070309020205020404" pitchFamily="49" charset="0"/>
              </a:rPr>
              <a:t>  }</a:t>
            </a:r>
          </a:p>
          <a:p>
            <a:pPr algn="just">
              <a:defRPr/>
            </a:pPr>
            <a:r>
              <a:rPr lang="fr-FR" dirty="0" smtClean="0">
                <a:latin typeface="Courier New" panose="02070309020205020404" pitchFamily="49" charset="0"/>
                <a:ea typeface="ＭＳ Ｐゴシック" pitchFamily="34" charset="-128"/>
                <a:cs typeface="Courier New" panose="02070309020205020404" pitchFamily="49" charset="0"/>
              </a:rPr>
              <a:t>}</a:t>
            </a:r>
          </a:p>
        </p:txBody>
      </p:sp>
    </p:spTree>
    <p:extLst>
      <p:ext uri="{BB962C8B-B14F-4D97-AF65-F5344CB8AC3E}">
        <p14:creationId xmlns:p14="http://schemas.microsoft.com/office/powerpoint/2010/main" val="3366607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MPI</a:t>
            </a:r>
            <a:br>
              <a:rPr lang="fr-FR" sz="2800" dirty="0" smtClean="0"/>
            </a:br>
            <a:r>
              <a:rPr lang="fr-FR" sz="2800" dirty="0"/>
              <a:t>Conclusion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65</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642392" y="2276872"/>
            <a:ext cx="7859216" cy="3693319"/>
          </a:xfrm>
          <a:prstGeom prst="rect">
            <a:avLst/>
          </a:prstGeom>
        </p:spPr>
        <p:txBody>
          <a:bodyPr wrap="square">
            <a:spAutoFit/>
          </a:bodyPr>
          <a:lstStyle/>
          <a:p>
            <a:pPr algn="just"/>
            <a:r>
              <a:rPr lang="fr-FR" dirty="0" smtClean="0">
                <a:latin typeface="+mn-lt"/>
              </a:rPr>
              <a:t>MPI </a:t>
            </a:r>
            <a:r>
              <a:rPr lang="fr-FR" dirty="0" err="1" smtClean="0">
                <a:latin typeface="+mn-lt"/>
              </a:rPr>
              <a:t>is</a:t>
            </a:r>
            <a:r>
              <a:rPr lang="fr-FR" dirty="0" smtClean="0">
                <a:latin typeface="+mn-lt"/>
              </a:rPr>
              <a:t> not </a:t>
            </a:r>
            <a:r>
              <a:rPr lang="fr-FR" dirty="0" err="1" smtClean="0">
                <a:latin typeface="+mn-lt"/>
              </a:rPr>
              <a:t>needed</a:t>
            </a:r>
            <a:r>
              <a:rPr lang="fr-FR" dirty="0" smtClean="0">
                <a:latin typeface="+mn-lt"/>
              </a:rPr>
              <a:t> for multithreading but, as </a:t>
            </a:r>
            <a:r>
              <a:rPr lang="fr-FR" dirty="0" err="1" smtClean="0">
                <a:latin typeface="+mn-lt"/>
              </a:rPr>
              <a:t>soon</a:t>
            </a:r>
            <a:r>
              <a:rPr lang="fr-FR" dirty="0" smtClean="0">
                <a:latin typeface="+mn-lt"/>
              </a:rPr>
              <a:t> as the system </a:t>
            </a:r>
            <a:r>
              <a:rPr lang="fr-FR" dirty="0" err="1" smtClean="0">
                <a:latin typeface="+mn-lt"/>
              </a:rPr>
              <a:t>becomes</a:t>
            </a:r>
            <a:r>
              <a:rPr lang="fr-FR" dirty="0" smtClean="0">
                <a:latin typeface="+mn-lt"/>
              </a:rPr>
              <a:t> more </a:t>
            </a:r>
            <a:r>
              <a:rPr lang="fr-FR" dirty="0" err="1" smtClean="0">
                <a:latin typeface="+mn-lt"/>
              </a:rPr>
              <a:t>complex</a:t>
            </a:r>
            <a:r>
              <a:rPr lang="fr-FR" dirty="0" smtClean="0">
                <a:latin typeface="+mn-lt"/>
              </a:rPr>
              <a:t>, the </a:t>
            </a:r>
            <a:r>
              <a:rPr lang="fr-FR" dirty="0" err="1" smtClean="0">
                <a:latin typeface="+mn-lt"/>
              </a:rPr>
              <a:t>shared</a:t>
            </a:r>
            <a:r>
              <a:rPr lang="fr-FR" dirty="0" smtClean="0">
                <a:latin typeface="+mn-lt"/>
              </a:rPr>
              <a:t> memory concept </a:t>
            </a:r>
            <a:r>
              <a:rPr lang="fr-FR" dirty="0" err="1" smtClean="0">
                <a:latin typeface="+mn-lt"/>
              </a:rPr>
              <a:t>does</a:t>
            </a:r>
            <a:r>
              <a:rPr lang="fr-FR" dirty="0" smtClean="0">
                <a:latin typeface="+mn-lt"/>
              </a:rPr>
              <a:t> not </a:t>
            </a:r>
            <a:r>
              <a:rPr lang="fr-FR" dirty="0" err="1" smtClean="0">
                <a:latin typeface="+mn-lt"/>
              </a:rPr>
              <a:t>scale</a:t>
            </a:r>
            <a:r>
              <a:rPr lang="fr-FR" dirty="0" smtClean="0">
                <a:latin typeface="+mn-lt"/>
              </a:rPr>
              <a:t> </a:t>
            </a:r>
            <a:r>
              <a:rPr lang="fr-FR" dirty="0" err="1" smtClean="0">
                <a:latin typeface="+mn-lt"/>
              </a:rPr>
              <a:t>very</a:t>
            </a:r>
            <a:r>
              <a:rPr lang="fr-FR" dirty="0" smtClean="0">
                <a:latin typeface="+mn-lt"/>
              </a:rPr>
              <a:t> </a:t>
            </a:r>
            <a:r>
              <a:rPr lang="fr-FR" dirty="0" err="1" smtClean="0">
                <a:latin typeface="+mn-lt"/>
              </a:rPr>
              <a:t>well</a:t>
            </a:r>
            <a:r>
              <a:rPr lang="fr-FR" dirty="0" smtClean="0">
                <a:latin typeface="+mn-lt"/>
              </a:rPr>
              <a:t> </a:t>
            </a:r>
            <a:br>
              <a:rPr lang="fr-FR" dirty="0" smtClean="0">
                <a:latin typeface="+mn-lt"/>
              </a:rPr>
            </a:br>
            <a:r>
              <a:rPr lang="fr-FR" dirty="0" smtClean="0">
                <a:latin typeface="+mn-lt"/>
              </a:rPr>
              <a:t>(</a:t>
            </a:r>
            <a:r>
              <a:rPr lang="fr-FR" dirty="0" err="1" smtClean="0">
                <a:latin typeface="+mn-lt"/>
              </a:rPr>
              <a:t>it</a:t>
            </a:r>
            <a:r>
              <a:rPr lang="fr-FR" dirty="0" smtClean="0">
                <a:latin typeface="+mn-lt"/>
              </a:rPr>
              <a:t> </a:t>
            </a:r>
            <a:r>
              <a:rPr lang="fr-FR" dirty="0" err="1" smtClean="0">
                <a:latin typeface="+mn-lt"/>
              </a:rPr>
              <a:t>serializes</a:t>
            </a:r>
            <a:r>
              <a:rPr lang="fr-FR" dirty="0" smtClean="0">
                <a:latin typeface="+mn-lt"/>
              </a:rPr>
              <a:t> al the R/W the memory </a:t>
            </a:r>
            <a:r>
              <a:rPr lang="fr-FR" dirty="0" err="1" smtClean="0">
                <a:latin typeface="+mn-lt"/>
              </a:rPr>
              <a:t>accesses</a:t>
            </a:r>
            <a:r>
              <a:rPr lang="fr-FR" dirty="0" smtClean="0">
                <a:latin typeface="+mn-lt"/>
              </a:rPr>
              <a:t>) and a </a:t>
            </a:r>
            <a:r>
              <a:rPr lang="fr-FR" dirty="0" err="1" smtClean="0">
                <a:latin typeface="+mn-lt"/>
              </a:rPr>
              <a:t>distributed</a:t>
            </a:r>
            <a:r>
              <a:rPr lang="fr-FR" dirty="0" smtClean="0">
                <a:latin typeface="+mn-lt"/>
              </a:rPr>
              <a:t> memory + a communication network </a:t>
            </a:r>
            <a:r>
              <a:rPr lang="fr-FR" dirty="0" err="1" smtClean="0">
                <a:latin typeface="+mn-lt"/>
              </a:rPr>
              <a:t>become</a:t>
            </a:r>
            <a:r>
              <a:rPr lang="fr-FR" dirty="0" smtClean="0">
                <a:latin typeface="+mn-lt"/>
              </a:rPr>
              <a:t> </a:t>
            </a:r>
            <a:r>
              <a:rPr lang="fr-FR" dirty="0" err="1" smtClean="0">
                <a:latin typeface="+mn-lt"/>
              </a:rPr>
              <a:t>necessary</a:t>
            </a:r>
            <a:r>
              <a:rPr lang="fr-FR" dirty="0" smtClean="0">
                <a:latin typeface="+mn-lt"/>
              </a:rPr>
              <a:t>. </a:t>
            </a:r>
          </a:p>
          <a:p>
            <a:pPr algn="just"/>
            <a:endParaRPr lang="fr-FR" dirty="0">
              <a:latin typeface="+mn-lt"/>
            </a:endParaRPr>
          </a:p>
          <a:p>
            <a:pPr algn="just"/>
            <a:r>
              <a:rPr lang="fr-FR" dirty="0" smtClean="0">
                <a:latin typeface="+mn-lt"/>
              </a:rPr>
              <a:t>MPI </a:t>
            </a:r>
            <a:r>
              <a:rPr lang="fr-FR" dirty="0" err="1" smtClean="0">
                <a:latin typeface="+mn-lt"/>
              </a:rPr>
              <a:t>is</a:t>
            </a:r>
            <a:r>
              <a:rPr lang="fr-FR" dirty="0" smtClean="0">
                <a:latin typeface="+mn-lt"/>
              </a:rPr>
              <a:t> the de-facto </a:t>
            </a:r>
            <a:r>
              <a:rPr lang="fr-FR" dirty="0" err="1" smtClean="0">
                <a:latin typeface="+mn-lt"/>
              </a:rPr>
              <a:t>programming</a:t>
            </a:r>
            <a:r>
              <a:rPr lang="fr-FR" dirty="0" smtClean="0">
                <a:latin typeface="+mn-lt"/>
              </a:rPr>
              <a:t> standard </a:t>
            </a:r>
            <a:r>
              <a:rPr lang="fr-FR" dirty="0" err="1" smtClean="0">
                <a:latin typeface="+mn-lt"/>
              </a:rPr>
              <a:t>used</a:t>
            </a:r>
            <a:r>
              <a:rPr lang="fr-FR" dirty="0" smtClean="0">
                <a:latin typeface="+mn-lt"/>
              </a:rPr>
              <a:t> </a:t>
            </a:r>
            <a:r>
              <a:rPr lang="fr-FR" dirty="0" err="1" smtClean="0">
                <a:latin typeface="+mn-lt"/>
              </a:rPr>
              <a:t>from</a:t>
            </a:r>
            <a:r>
              <a:rPr lang="fr-FR" dirty="0" smtClean="0">
                <a:latin typeface="+mn-lt"/>
              </a:rPr>
              <a:t> clusters of </a:t>
            </a:r>
            <a:r>
              <a:rPr lang="fr-FR" dirty="0" err="1" smtClean="0">
                <a:latin typeface="+mn-lt"/>
              </a:rPr>
              <a:t>PCs</a:t>
            </a:r>
            <a:r>
              <a:rPr lang="fr-FR" dirty="0" smtClean="0">
                <a:latin typeface="+mn-lt"/>
              </a:rPr>
              <a:t> to HPC super-computers.</a:t>
            </a:r>
          </a:p>
          <a:p>
            <a:pPr algn="just"/>
            <a:endParaRPr lang="fr-FR" dirty="0">
              <a:latin typeface="+mn-lt"/>
            </a:endParaRPr>
          </a:p>
          <a:p>
            <a:pPr algn="just"/>
            <a:r>
              <a:rPr lang="fr-FR" dirty="0" err="1" smtClean="0">
                <a:latin typeface="+mn-lt"/>
              </a:rPr>
              <a:t>Kalray’s</a:t>
            </a:r>
            <a:r>
              <a:rPr lang="fr-FR" dirty="0" smtClean="0">
                <a:latin typeface="+mn-lt"/>
              </a:rPr>
              <a:t> MPPA-256 </a:t>
            </a:r>
            <a:r>
              <a:rPr lang="fr-FR" dirty="0" err="1" smtClean="0">
                <a:latin typeface="+mn-lt"/>
              </a:rPr>
              <a:t>contains</a:t>
            </a:r>
            <a:r>
              <a:rPr lang="fr-FR" dirty="0" smtClean="0">
                <a:latin typeface="+mn-lt"/>
              </a:rPr>
              <a:t> </a:t>
            </a:r>
            <a:r>
              <a:rPr lang="fr-FR" dirty="0" err="1" smtClean="0">
                <a:latin typeface="+mn-lt"/>
              </a:rPr>
              <a:t>both</a:t>
            </a:r>
            <a:r>
              <a:rPr lang="fr-FR" dirty="0" smtClean="0">
                <a:latin typeface="+mn-lt"/>
              </a:rPr>
              <a:t> concepts on a single chip:</a:t>
            </a:r>
          </a:p>
          <a:p>
            <a:pPr algn="just"/>
            <a:r>
              <a:rPr lang="fr-FR" dirty="0" smtClean="0">
                <a:latin typeface="+mn-lt"/>
              </a:rPr>
              <a:t>	- </a:t>
            </a:r>
            <a:r>
              <a:rPr lang="fr-FR" dirty="0" err="1">
                <a:latin typeface="+mn-lt"/>
              </a:rPr>
              <a:t>s</a:t>
            </a:r>
            <a:r>
              <a:rPr lang="fr-FR" dirty="0" err="1" smtClean="0">
                <a:latin typeface="+mn-lt"/>
              </a:rPr>
              <a:t>hared</a:t>
            </a:r>
            <a:r>
              <a:rPr lang="fr-FR" dirty="0" smtClean="0">
                <a:latin typeface="+mn-lt"/>
              </a:rPr>
              <a:t> memory at cluster </a:t>
            </a:r>
            <a:r>
              <a:rPr lang="fr-FR" dirty="0" err="1" smtClean="0">
                <a:latin typeface="+mn-lt"/>
              </a:rPr>
              <a:t>level</a:t>
            </a:r>
            <a:endParaRPr lang="fr-FR" dirty="0" smtClean="0">
              <a:latin typeface="+mn-lt"/>
            </a:endParaRPr>
          </a:p>
          <a:p>
            <a:pPr algn="just"/>
            <a:r>
              <a:rPr lang="fr-FR" dirty="0" smtClean="0">
                <a:latin typeface="+mn-lt"/>
              </a:rPr>
              <a:t>	- </a:t>
            </a:r>
            <a:r>
              <a:rPr lang="fr-FR" dirty="0" err="1" smtClean="0">
                <a:latin typeface="+mn-lt"/>
              </a:rPr>
              <a:t>distributed</a:t>
            </a:r>
            <a:r>
              <a:rPr lang="fr-FR" dirty="0" smtClean="0">
                <a:latin typeface="+mn-lt"/>
              </a:rPr>
              <a:t> memory at chip </a:t>
            </a:r>
            <a:r>
              <a:rPr lang="fr-FR" dirty="0" err="1" smtClean="0">
                <a:latin typeface="+mn-lt"/>
              </a:rPr>
              <a:t>level</a:t>
            </a:r>
            <a:endParaRPr lang="fr-FR" dirty="0">
              <a:latin typeface="+mn-lt"/>
            </a:endParaRPr>
          </a:p>
          <a:p>
            <a:pPr algn="just"/>
            <a:r>
              <a:rPr lang="fr-FR" dirty="0" err="1" smtClean="0">
                <a:latin typeface="+mn-lt"/>
              </a:rPr>
              <a:t>Unfortunately</a:t>
            </a:r>
            <a:r>
              <a:rPr lang="fr-FR" dirty="0" smtClean="0">
                <a:latin typeface="+mn-lt"/>
              </a:rPr>
              <a:t>, MPI </a:t>
            </a:r>
            <a:r>
              <a:rPr lang="fr-FR" dirty="0" err="1" smtClean="0">
                <a:latin typeface="+mn-lt"/>
              </a:rPr>
              <a:t>is</a:t>
            </a:r>
            <a:r>
              <a:rPr lang="fr-FR" dirty="0" smtClean="0">
                <a:latin typeface="+mn-lt"/>
              </a:rPr>
              <a:t> not </a:t>
            </a:r>
            <a:r>
              <a:rPr lang="fr-FR" dirty="0" err="1" smtClean="0">
                <a:latin typeface="+mn-lt"/>
              </a:rPr>
              <a:t>available</a:t>
            </a:r>
            <a:r>
              <a:rPr lang="fr-FR" dirty="0" smtClean="0">
                <a:latin typeface="+mn-lt"/>
              </a:rPr>
              <a:t> at chip </a:t>
            </a:r>
            <a:r>
              <a:rPr lang="fr-FR" dirty="0" err="1" smtClean="0">
                <a:latin typeface="+mn-lt"/>
              </a:rPr>
              <a:t>level</a:t>
            </a:r>
            <a:r>
              <a:rPr lang="fr-FR" dirty="0" smtClean="0">
                <a:latin typeface="+mn-lt"/>
              </a:rPr>
              <a:t>. </a:t>
            </a:r>
            <a:r>
              <a:rPr lang="fr-FR" dirty="0" err="1" smtClean="0">
                <a:latin typeface="+mn-lt"/>
              </a:rPr>
              <a:t>We’ll</a:t>
            </a:r>
            <a:r>
              <a:rPr lang="fr-FR" dirty="0" smtClean="0">
                <a:latin typeface="+mn-lt"/>
              </a:rPr>
              <a:t> have to use a </a:t>
            </a:r>
            <a:r>
              <a:rPr lang="fr-FR" dirty="0" err="1" smtClean="0">
                <a:latin typeface="+mn-lt"/>
              </a:rPr>
              <a:t>proprietary</a:t>
            </a:r>
            <a:r>
              <a:rPr lang="fr-FR" dirty="0" smtClean="0">
                <a:latin typeface="+mn-lt"/>
              </a:rPr>
              <a:t> API to </a:t>
            </a:r>
            <a:r>
              <a:rPr lang="fr-FR" dirty="0" err="1" smtClean="0">
                <a:latin typeface="+mn-lt"/>
              </a:rPr>
              <a:t>communicate</a:t>
            </a:r>
            <a:r>
              <a:rPr lang="fr-FR" dirty="0" smtClean="0">
                <a:latin typeface="+mn-lt"/>
              </a:rPr>
              <a:t> </a:t>
            </a:r>
            <a:r>
              <a:rPr lang="fr-FR" dirty="0" err="1" smtClean="0">
                <a:latin typeface="+mn-lt"/>
              </a:rPr>
              <a:t>between</a:t>
            </a:r>
            <a:r>
              <a:rPr lang="fr-FR" dirty="0" smtClean="0">
                <a:latin typeface="+mn-lt"/>
              </a:rPr>
              <a:t> clusters.</a:t>
            </a:r>
            <a:endParaRPr lang="fr-FR" dirty="0">
              <a:latin typeface="+mn-lt"/>
            </a:endParaRPr>
          </a:p>
        </p:txBody>
      </p:sp>
    </p:spTree>
    <p:extLst>
      <p:ext uri="{BB962C8B-B14F-4D97-AF65-F5344CB8AC3E}">
        <p14:creationId xmlns:p14="http://schemas.microsoft.com/office/powerpoint/2010/main" val="30903365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t>Conclusion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66</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1178510" y="1572740"/>
            <a:ext cx="7859216" cy="369332"/>
          </a:xfrm>
          <a:prstGeom prst="rect">
            <a:avLst/>
          </a:prstGeom>
        </p:spPr>
        <p:txBody>
          <a:bodyPr wrap="square">
            <a:spAutoFit/>
          </a:bodyPr>
          <a:lstStyle/>
          <a:p>
            <a:pPr algn="just"/>
            <a:r>
              <a:rPr lang="fr-FR" dirty="0" err="1" smtClean="0">
                <a:latin typeface="+mn-lt"/>
              </a:rPr>
              <a:t>We</a:t>
            </a:r>
            <a:r>
              <a:rPr lang="fr-FR" dirty="0" smtClean="0">
                <a:latin typeface="+mn-lt"/>
              </a:rPr>
              <a:t> have </a:t>
            </a:r>
            <a:r>
              <a:rPr lang="fr-FR" dirty="0" err="1" smtClean="0">
                <a:latin typeface="+mn-lt"/>
              </a:rPr>
              <a:t>presented</a:t>
            </a:r>
            <a:r>
              <a:rPr lang="fr-FR" dirty="0" smtClean="0">
                <a:latin typeface="+mn-lt"/>
              </a:rPr>
              <a:t> the </a:t>
            </a:r>
            <a:r>
              <a:rPr lang="fr-FR" dirty="0" err="1" smtClean="0">
                <a:latin typeface="+mn-lt"/>
              </a:rPr>
              <a:t>following</a:t>
            </a:r>
            <a:r>
              <a:rPr lang="fr-FR" dirty="0" smtClean="0">
                <a:latin typeface="+mn-lt"/>
              </a:rPr>
              <a:t> </a:t>
            </a:r>
            <a:r>
              <a:rPr lang="fr-FR" dirty="0" err="1" smtClean="0">
                <a:latin typeface="+mn-lt"/>
              </a:rPr>
              <a:t>parallel</a:t>
            </a:r>
            <a:r>
              <a:rPr lang="fr-FR" dirty="0" smtClean="0">
                <a:latin typeface="+mn-lt"/>
              </a:rPr>
              <a:t> </a:t>
            </a:r>
            <a:r>
              <a:rPr lang="fr-FR" dirty="0" err="1" smtClean="0">
                <a:latin typeface="+mn-lt"/>
              </a:rPr>
              <a:t>programming</a:t>
            </a:r>
            <a:r>
              <a:rPr lang="fr-FR" dirty="0" smtClean="0">
                <a:latin typeface="+mn-lt"/>
              </a:rPr>
              <a:t> </a:t>
            </a:r>
            <a:r>
              <a:rPr lang="fr-FR" dirty="0" err="1" smtClean="0">
                <a:latin typeface="+mn-lt"/>
              </a:rPr>
              <a:t>paradigms</a:t>
            </a:r>
            <a:r>
              <a:rPr lang="fr-FR" dirty="0">
                <a:latin typeface="+mn-lt"/>
              </a:rPr>
              <a:t>.</a:t>
            </a:r>
            <a:endParaRPr lang="fr-FR" dirty="0" smtClean="0">
              <a:latin typeface="+mn-lt"/>
            </a:endParaRPr>
          </a:p>
        </p:txBody>
      </p:sp>
      <p:sp>
        <p:nvSpPr>
          <p:cNvPr id="7" name="Rectangle 6"/>
          <p:cNvSpPr/>
          <p:nvPr/>
        </p:nvSpPr>
        <p:spPr>
          <a:xfrm>
            <a:off x="2535573" y="5913606"/>
            <a:ext cx="954107" cy="646331"/>
          </a:xfrm>
          <a:prstGeom prst="rect">
            <a:avLst/>
          </a:prstGeom>
        </p:spPr>
        <p:txBody>
          <a:bodyPr wrap="none">
            <a:spAutoFit/>
          </a:bodyPr>
          <a:lstStyle/>
          <a:p>
            <a:pPr algn="ctr"/>
            <a:r>
              <a:rPr lang="fr-FR" dirty="0" smtClean="0"/>
              <a:t>Posix</a:t>
            </a:r>
          </a:p>
          <a:p>
            <a:pPr algn="ctr"/>
            <a:r>
              <a:rPr lang="fr-FR" dirty="0" smtClean="0"/>
              <a:t>threads</a:t>
            </a:r>
            <a:endParaRPr lang="fr-FR" dirty="0"/>
          </a:p>
        </p:txBody>
      </p:sp>
      <p:sp>
        <p:nvSpPr>
          <p:cNvPr id="10" name="Rectangle 9"/>
          <p:cNvSpPr/>
          <p:nvPr/>
        </p:nvSpPr>
        <p:spPr>
          <a:xfrm>
            <a:off x="1043287" y="4104390"/>
            <a:ext cx="1826141" cy="369332"/>
          </a:xfrm>
          <a:prstGeom prst="rect">
            <a:avLst/>
          </a:prstGeom>
        </p:spPr>
        <p:txBody>
          <a:bodyPr wrap="none">
            <a:spAutoFit/>
          </a:bodyPr>
          <a:lstStyle/>
          <a:p>
            <a:pPr algn="ctr"/>
            <a:r>
              <a:rPr lang="fr-FR" dirty="0" err="1" smtClean="0"/>
              <a:t>Shared</a:t>
            </a:r>
            <a:r>
              <a:rPr lang="fr-FR" dirty="0" smtClean="0"/>
              <a:t> memory</a:t>
            </a:r>
          </a:p>
        </p:txBody>
      </p:sp>
      <p:sp>
        <p:nvSpPr>
          <p:cNvPr id="11" name="Rectangle 10"/>
          <p:cNvSpPr/>
          <p:nvPr/>
        </p:nvSpPr>
        <p:spPr>
          <a:xfrm>
            <a:off x="6487299" y="4277754"/>
            <a:ext cx="2185214" cy="369332"/>
          </a:xfrm>
          <a:prstGeom prst="rect">
            <a:avLst/>
          </a:prstGeom>
        </p:spPr>
        <p:txBody>
          <a:bodyPr wrap="none">
            <a:spAutoFit/>
          </a:bodyPr>
          <a:lstStyle/>
          <a:p>
            <a:pPr algn="ctr"/>
            <a:r>
              <a:rPr lang="fr-FR" dirty="0" err="1" smtClean="0"/>
              <a:t>Distributed</a:t>
            </a:r>
            <a:r>
              <a:rPr lang="fr-FR" dirty="0" smtClean="0"/>
              <a:t> memory</a:t>
            </a:r>
          </a:p>
        </p:txBody>
      </p:sp>
      <p:sp>
        <p:nvSpPr>
          <p:cNvPr id="12" name="Rectangle 11"/>
          <p:cNvSpPr/>
          <p:nvPr/>
        </p:nvSpPr>
        <p:spPr>
          <a:xfrm>
            <a:off x="2917338" y="2616861"/>
            <a:ext cx="1524328" cy="369332"/>
          </a:xfrm>
          <a:prstGeom prst="rect">
            <a:avLst/>
          </a:prstGeom>
        </p:spPr>
        <p:txBody>
          <a:bodyPr wrap="none">
            <a:spAutoFit/>
          </a:bodyPr>
          <a:lstStyle/>
          <a:p>
            <a:pPr algn="ctr"/>
            <a:r>
              <a:rPr lang="fr-FR" dirty="0" smtClean="0">
                <a:latin typeface="+mn-lt"/>
              </a:rPr>
              <a:t>multithreading</a:t>
            </a:r>
            <a:endParaRPr lang="fr-FR" dirty="0">
              <a:latin typeface="+mn-lt"/>
            </a:endParaRPr>
          </a:p>
        </p:txBody>
      </p:sp>
      <p:sp>
        <p:nvSpPr>
          <p:cNvPr id="13" name="Rectangle 12"/>
          <p:cNvSpPr/>
          <p:nvPr/>
        </p:nvSpPr>
        <p:spPr>
          <a:xfrm>
            <a:off x="3990080" y="4200987"/>
            <a:ext cx="1762022" cy="646331"/>
          </a:xfrm>
          <a:prstGeom prst="rect">
            <a:avLst/>
          </a:prstGeom>
        </p:spPr>
        <p:txBody>
          <a:bodyPr wrap="none">
            <a:spAutoFit/>
          </a:bodyPr>
          <a:lstStyle/>
          <a:p>
            <a:pPr algn="ctr"/>
            <a:r>
              <a:rPr lang="fr-FR" dirty="0" err="1" smtClean="0"/>
              <a:t>Heterogeneous</a:t>
            </a:r>
            <a:endParaRPr lang="fr-FR" dirty="0" smtClean="0"/>
          </a:p>
          <a:p>
            <a:pPr algn="ctr"/>
            <a:r>
              <a:rPr lang="fr-FR" dirty="0" smtClean="0"/>
              <a:t>GP-GPU </a:t>
            </a:r>
            <a:r>
              <a:rPr lang="fr-FR" dirty="0" err="1" smtClean="0"/>
              <a:t>like</a:t>
            </a:r>
            <a:endParaRPr lang="fr-FR" dirty="0"/>
          </a:p>
        </p:txBody>
      </p:sp>
      <p:sp>
        <p:nvSpPr>
          <p:cNvPr id="14" name="Rectangle 13"/>
          <p:cNvSpPr/>
          <p:nvPr/>
        </p:nvSpPr>
        <p:spPr>
          <a:xfrm>
            <a:off x="560392" y="5085525"/>
            <a:ext cx="1236237" cy="369332"/>
          </a:xfrm>
          <a:prstGeom prst="rect">
            <a:avLst/>
          </a:prstGeom>
        </p:spPr>
        <p:txBody>
          <a:bodyPr wrap="none">
            <a:spAutoFit/>
          </a:bodyPr>
          <a:lstStyle/>
          <a:p>
            <a:pPr algn="ctr"/>
            <a:r>
              <a:rPr lang="fr-FR" dirty="0" err="1" smtClean="0"/>
              <a:t>Annotated</a:t>
            </a:r>
            <a:endParaRPr lang="fr-FR" dirty="0"/>
          </a:p>
        </p:txBody>
      </p:sp>
      <p:sp>
        <p:nvSpPr>
          <p:cNvPr id="15" name="Rectangle 14"/>
          <p:cNvSpPr/>
          <p:nvPr/>
        </p:nvSpPr>
        <p:spPr>
          <a:xfrm>
            <a:off x="2311112" y="5063493"/>
            <a:ext cx="1210589" cy="369332"/>
          </a:xfrm>
          <a:prstGeom prst="rect">
            <a:avLst/>
          </a:prstGeom>
        </p:spPr>
        <p:txBody>
          <a:bodyPr wrap="none">
            <a:spAutoFit/>
          </a:bodyPr>
          <a:lstStyle/>
          <a:p>
            <a:pPr algn="ctr"/>
            <a:r>
              <a:rPr lang="fr-FR" dirty="0" smtClean="0"/>
              <a:t>All explicit</a:t>
            </a:r>
            <a:endParaRPr lang="fr-FR" dirty="0"/>
          </a:p>
        </p:txBody>
      </p:sp>
      <p:sp>
        <p:nvSpPr>
          <p:cNvPr id="16" name="Rectangle 15"/>
          <p:cNvSpPr/>
          <p:nvPr/>
        </p:nvSpPr>
        <p:spPr>
          <a:xfrm>
            <a:off x="3338637" y="2074024"/>
            <a:ext cx="3051476" cy="369332"/>
          </a:xfrm>
          <a:prstGeom prst="rect">
            <a:avLst/>
          </a:prstGeom>
        </p:spPr>
        <p:txBody>
          <a:bodyPr wrap="none">
            <a:spAutoFit/>
          </a:bodyPr>
          <a:lstStyle/>
          <a:p>
            <a:pPr algn="ctr"/>
            <a:r>
              <a:rPr lang="fr-FR" dirty="0" err="1" smtClean="0">
                <a:latin typeface="+mn-lt"/>
              </a:rPr>
              <a:t>Parallel</a:t>
            </a:r>
            <a:r>
              <a:rPr lang="fr-FR" dirty="0" smtClean="0">
                <a:latin typeface="+mn-lt"/>
              </a:rPr>
              <a:t> </a:t>
            </a:r>
            <a:r>
              <a:rPr lang="fr-FR" dirty="0" err="1" smtClean="0">
                <a:latin typeface="+mn-lt"/>
              </a:rPr>
              <a:t>programming</a:t>
            </a:r>
            <a:r>
              <a:rPr lang="fr-FR" dirty="0" smtClean="0">
                <a:latin typeface="+mn-lt"/>
              </a:rPr>
              <a:t> concepts</a:t>
            </a:r>
            <a:endParaRPr lang="fr-FR" dirty="0">
              <a:latin typeface="+mn-lt"/>
            </a:endParaRPr>
          </a:p>
        </p:txBody>
      </p:sp>
      <p:sp>
        <p:nvSpPr>
          <p:cNvPr id="3" name="Rectangle 2"/>
          <p:cNvSpPr/>
          <p:nvPr/>
        </p:nvSpPr>
        <p:spPr>
          <a:xfrm>
            <a:off x="5398780" y="2643942"/>
            <a:ext cx="1635384" cy="369332"/>
          </a:xfrm>
          <a:prstGeom prst="rect">
            <a:avLst/>
          </a:prstGeom>
        </p:spPr>
        <p:txBody>
          <a:bodyPr wrap="none">
            <a:spAutoFit/>
          </a:bodyPr>
          <a:lstStyle/>
          <a:p>
            <a:pPr algn="ctr"/>
            <a:r>
              <a:rPr lang="fr-FR" dirty="0" err="1">
                <a:latin typeface="+mn-lt"/>
              </a:rPr>
              <a:t>multiprocessing</a:t>
            </a:r>
            <a:endParaRPr lang="fr-FR" dirty="0">
              <a:latin typeface="+mn-lt"/>
            </a:endParaRPr>
          </a:p>
        </p:txBody>
      </p:sp>
      <p:cxnSp>
        <p:nvCxnSpPr>
          <p:cNvPr id="5" name="Connecteur droit avec flèche 4"/>
          <p:cNvCxnSpPr/>
          <p:nvPr/>
        </p:nvCxnSpPr>
        <p:spPr>
          <a:xfrm flipH="1">
            <a:off x="2077296" y="2492896"/>
            <a:ext cx="2346574" cy="160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endCxn id="11" idx="0"/>
          </p:cNvCxnSpPr>
          <p:nvPr/>
        </p:nvCxnSpPr>
        <p:spPr>
          <a:xfrm>
            <a:off x="5213039" y="2492896"/>
            <a:ext cx="2366867" cy="1784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6" idx="2"/>
          </p:cNvCxnSpPr>
          <p:nvPr/>
        </p:nvCxnSpPr>
        <p:spPr>
          <a:xfrm flipH="1">
            <a:off x="4845057" y="2443356"/>
            <a:ext cx="19318" cy="159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92474" y="3040386"/>
            <a:ext cx="1305165" cy="369332"/>
          </a:xfrm>
          <a:prstGeom prst="rect">
            <a:avLst/>
          </a:prstGeom>
        </p:spPr>
        <p:txBody>
          <a:bodyPr wrap="none">
            <a:spAutoFit/>
          </a:bodyPr>
          <a:lstStyle/>
          <a:p>
            <a:pPr algn="ctr"/>
            <a:r>
              <a:rPr lang="fr-FR" dirty="0">
                <a:latin typeface="+mn-lt"/>
              </a:rPr>
              <a:t>d</a:t>
            </a:r>
            <a:r>
              <a:rPr lang="fr-FR" dirty="0" smtClean="0">
                <a:latin typeface="+mn-lt"/>
              </a:rPr>
              <a:t>ata </a:t>
            </a:r>
            <a:r>
              <a:rPr lang="fr-FR" dirty="0" err="1" smtClean="0">
                <a:latin typeface="+mn-lt"/>
              </a:rPr>
              <a:t>parallel</a:t>
            </a:r>
            <a:endParaRPr lang="fr-FR" dirty="0">
              <a:latin typeface="+mn-lt"/>
            </a:endParaRPr>
          </a:p>
        </p:txBody>
      </p:sp>
      <p:cxnSp>
        <p:nvCxnSpPr>
          <p:cNvPr id="32" name="Connecteur droit avec flèche 31"/>
          <p:cNvCxnSpPr/>
          <p:nvPr/>
        </p:nvCxnSpPr>
        <p:spPr>
          <a:xfrm>
            <a:off x="4845056" y="4853484"/>
            <a:ext cx="2378" cy="53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536282" y="4748138"/>
            <a:ext cx="1" cy="372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2953810" y="5427027"/>
            <a:ext cx="2378" cy="53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146947" y="5496300"/>
            <a:ext cx="2378" cy="53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1221915" y="4501027"/>
            <a:ext cx="401459" cy="584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2215816" y="4491480"/>
            <a:ext cx="510694" cy="628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Image 43"/>
          <p:cNvPicPr>
            <a:picLocks noChangeAspect="1"/>
          </p:cNvPicPr>
          <p:nvPr/>
        </p:nvPicPr>
        <p:blipFill>
          <a:blip r:embed="rId3"/>
          <a:stretch>
            <a:fillRect/>
          </a:stretch>
        </p:blipFill>
        <p:spPr>
          <a:xfrm>
            <a:off x="7041224" y="5257899"/>
            <a:ext cx="990116" cy="398499"/>
          </a:xfrm>
          <a:prstGeom prst="rect">
            <a:avLst/>
          </a:prstGeom>
        </p:spPr>
      </p:pic>
      <p:pic>
        <p:nvPicPr>
          <p:cNvPr id="45"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8770" y="5457857"/>
            <a:ext cx="714269" cy="714269"/>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 45"/>
          <p:cNvPicPr>
            <a:picLocks noChangeAspect="1"/>
          </p:cNvPicPr>
          <p:nvPr/>
        </p:nvPicPr>
        <p:blipFill>
          <a:blip r:embed="rId5"/>
          <a:stretch>
            <a:fillRect/>
          </a:stretch>
        </p:blipFill>
        <p:spPr>
          <a:xfrm>
            <a:off x="623757" y="6163789"/>
            <a:ext cx="1172872" cy="405115"/>
          </a:xfrm>
          <a:prstGeom prst="rect">
            <a:avLst/>
          </a:prstGeom>
        </p:spPr>
      </p:pic>
      <p:sp>
        <p:nvSpPr>
          <p:cNvPr id="48" name="Rectangle 47"/>
          <p:cNvSpPr/>
          <p:nvPr/>
        </p:nvSpPr>
        <p:spPr>
          <a:xfrm>
            <a:off x="368300" y="3411249"/>
            <a:ext cx="3217304" cy="3211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8300" y="3447284"/>
            <a:ext cx="2991525" cy="523220"/>
          </a:xfrm>
          <a:prstGeom prst="rect">
            <a:avLst/>
          </a:prstGeom>
          <a:noFill/>
        </p:spPr>
        <p:txBody>
          <a:bodyPr wrap="none" rtlCol="0">
            <a:spAutoFit/>
          </a:bodyPr>
          <a:lstStyle/>
          <a:p>
            <a:r>
              <a:rPr lang="fr-FR" sz="1400" i="1" dirty="0" smtClean="0">
                <a:solidFill>
                  <a:srgbClr val="FF0000"/>
                </a:solidFill>
              </a:rPr>
              <a:t>Cache issues for data </a:t>
            </a:r>
            <a:r>
              <a:rPr lang="fr-FR" sz="1400" i="1" dirty="0" err="1" smtClean="0">
                <a:solidFill>
                  <a:srgbClr val="FF0000"/>
                </a:solidFill>
              </a:rPr>
              <a:t>consistency</a:t>
            </a:r>
            <a:endParaRPr lang="fr-FR" sz="1400" i="1" dirty="0" smtClean="0">
              <a:solidFill>
                <a:srgbClr val="FF0000"/>
              </a:solidFill>
            </a:endParaRPr>
          </a:p>
          <a:p>
            <a:r>
              <a:rPr lang="fr-FR" sz="1400" i="1" dirty="0">
                <a:solidFill>
                  <a:srgbClr val="FF0000"/>
                </a:solidFill>
              </a:rPr>
              <a:t>n</a:t>
            </a:r>
            <a:r>
              <a:rPr lang="fr-FR" sz="1400" i="1" dirty="0" smtClean="0">
                <a:solidFill>
                  <a:srgbClr val="FF0000"/>
                </a:solidFill>
              </a:rPr>
              <a:t>o data </a:t>
            </a:r>
            <a:r>
              <a:rPr lang="fr-FR" sz="1400" i="1" dirty="0" err="1" smtClean="0">
                <a:solidFill>
                  <a:srgbClr val="FF0000"/>
                </a:solidFill>
              </a:rPr>
              <a:t>movements</a:t>
            </a:r>
            <a:endParaRPr lang="fr-FR" sz="1400" i="1" dirty="0">
              <a:solidFill>
                <a:srgbClr val="FF0000"/>
              </a:solidFill>
            </a:endParaRPr>
          </a:p>
        </p:txBody>
      </p:sp>
      <p:sp>
        <p:nvSpPr>
          <p:cNvPr id="53" name="Rectangle 52"/>
          <p:cNvSpPr/>
          <p:nvPr/>
        </p:nvSpPr>
        <p:spPr>
          <a:xfrm>
            <a:off x="3835020" y="3457824"/>
            <a:ext cx="2240170" cy="2963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803200" y="3477181"/>
            <a:ext cx="1507144" cy="523220"/>
          </a:xfrm>
          <a:prstGeom prst="rect">
            <a:avLst/>
          </a:prstGeom>
          <a:noFill/>
        </p:spPr>
        <p:txBody>
          <a:bodyPr wrap="none" rtlCol="0">
            <a:spAutoFit/>
          </a:bodyPr>
          <a:lstStyle/>
          <a:p>
            <a:r>
              <a:rPr lang="fr-FR" sz="1400" i="1" dirty="0" smtClean="0">
                <a:solidFill>
                  <a:srgbClr val="FF0000"/>
                </a:solidFill>
              </a:rPr>
              <a:t>No cache</a:t>
            </a:r>
          </a:p>
          <a:p>
            <a:r>
              <a:rPr lang="fr-FR" sz="1400" i="1" dirty="0">
                <a:solidFill>
                  <a:srgbClr val="FF0000"/>
                </a:solidFill>
              </a:rPr>
              <a:t>d</a:t>
            </a:r>
            <a:r>
              <a:rPr lang="fr-FR" sz="1400" i="1" dirty="0" smtClean="0">
                <a:solidFill>
                  <a:srgbClr val="FF0000"/>
                </a:solidFill>
              </a:rPr>
              <a:t>ata </a:t>
            </a:r>
            <a:r>
              <a:rPr lang="fr-FR" sz="1400" i="1" dirty="0" err="1" smtClean="0">
                <a:solidFill>
                  <a:srgbClr val="FF0000"/>
                </a:solidFill>
              </a:rPr>
              <a:t>movements</a:t>
            </a:r>
            <a:endParaRPr lang="fr-FR" sz="1400" i="1" dirty="0">
              <a:solidFill>
                <a:srgbClr val="FF0000"/>
              </a:solidFill>
            </a:endParaRPr>
          </a:p>
        </p:txBody>
      </p:sp>
      <p:sp>
        <p:nvSpPr>
          <p:cNvPr id="55" name="Rectangle 54"/>
          <p:cNvSpPr/>
          <p:nvPr/>
        </p:nvSpPr>
        <p:spPr>
          <a:xfrm>
            <a:off x="6335119" y="3452787"/>
            <a:ext cx="2578720" cy="2352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6370155" y="3513303"/>
            <a:ext cx="1996059" cy="523220"/>
          </a:xfrm>
          <a:prstGeom prst="rect">
            <a:avLst/>
          </a:prstGeom>
          <a:noFill/>
        </p:spPr>
        <p:txBody>
          <a:bodyPr wrap="none" rtlCol="0">
            <a:spAutoFit/>
          </a:bodyPr>
          <a:lstStyle/>
          <a:p>
            <a:r>
              <a:rPr lang="fr-FR" sz="1400" i="1" dirty="0" smtClean="0">
                <a:solidFill>
                  <a:srgbClr val="FF0000"/>
                </a:solidFill>
              </a:rPr>
              <a:t>Explicit </a:t>
            </a:r>
            <a:r>
              <a:rPr lang="fr-FR" sz="1400" i="1" dirty="0" err="1" smtClean="0">
                <a:solidFill>
                  <a:srgbClr val="FF0000"/>
                </a:solidFill>
              </a:rPr>
              <a:t>sync</a:t>
            </a:r>
            <a:r>
              <a:rPr lang="fr-FR" sz="1400" i="1" dirty="0" smtClean="0">
                <a:solidFill>
                  <a:srgbClr val="FF0000"/>
                </a:solidFill>
              </a:rPr>
              <a:t> + </a:t>
            </a:r>
            <a:r>
              <a:rPr lang="fr-FR" sz="1400" i="1" dirty="0" err="1" smtClean="0">
                <a:solidFill>
                  <a:srgbClr val="FF0000"/>
                </a:solidFill>
              </a:rPr>
              <a:t>comm</a:t>
            </a:r>
            <a:r>
              <a:rPr lang="fr-FR" sz="1400" i="1" dirty="0" smtClean="0">
                <a:solidFill>
                  <a:srgbClr val="FF0000"/>
                </a:solidFill>
              </a:rPr>
              <a:t>, </a:t>
            </a:r>
            <a:br>
              <a:rPr lang="fr-FR" sz="1400" i="1" dirty="0" smtClean="0">
                <a:solidFill>
                  <a:srgbClr val="FF0000"/>
                </a:solidFill>
              </a:rPr>
            </a:br>
            <a:r>
              <a:rPr lang="fr-FR" sz="1400" i="1" dirty="0" smtClean="0">
                <a:solidFill>
                  <a:srgbClr val="FF0000"/>
                </a:solidFill>
              </a:rPr>
              <a:t>no cache issues</a:t>
            </a:r>
            <a:endParaRPr lang="fr-FR" sz="1400" i="1" dirty="0">
              <a:solidFill>
                <a:srgbClr val="FF0000"/>
              </a:solidFill>
            </a:endParaRPr>
          </a:p>
        </p:txBody>
      </p:sp>
    </p:spTree>
    <p:extLst>
      <p:ext uri="{BB962C8B-B14F-4D97-AF65-F5344CB8AC3E}">
        <p14:creationId xmlns:p14="http://schemas.microsoft.com/office/powerpoint/2010/main" val="23643580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smtClean="0">
                <a:effectLst>
                  <a:outerShdw blurRad="38100" dist="38100" dir="2700000" algn="tl">
                    <a:srgbClr val="C0C0C0"/>
                  </a:outerShdw>
                </a:effectLst>
                <a:ea typeface="ＭＳ Ｐゴシック" pitchFamily="34" charset="-128"/>
              </a:rPr>
              <a:t>A few more, last </a:t>
            </a:r>
            <a:r>
              <a:rPr lang="fr-FR" sz="2800" dirty="0" err="1" smtClean="0">
                <a:effectLst>
                  <a:outerShdw blurRad="38100" dist="38100" dir="2700000" algn="tl">
                    <a:srgbClr val="C0C0C0"/>
                  </a:outerShdw>
                </a:effectLst>
                <a:ea typeface="ＭＳ Ｐゴシック" pitchFamily="34" charset="-128"/>
              </a:rPr>
              <a:t>words</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67</a:t>
            </a:fld>
            <a:endParaRPr lang="es-ES"/>
          </a:p>
        </p:txBody>
      </p:sp>
      <p:sp>
        <p:nvSpPr>
          <p:cNvPr id="11" name="1 Título"/>
          <p:cNvSpPr txBox="1">
            <a:spLocks/>
          </p:cNvSpPr>
          <p:nvPr/>
        </p:nvSpPr>
        <p:spPr bwMode="auto">
          <a:xfrm>
            <a:off x="251520" y="1827975"/>
            <a:ext cx="8640960" cy="46253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fr-FR" sz="2400" dirty="0">
                <a:latin typeface="+mj-lt"/>
              </a:rPr>
              <a:t>T</a:t>
            </a:r>
            <a:r>
              <a:rPr lang="fr-FR" sz="2400" dirty="0" smtClean="0">
                <a:latin typeface="+mj-lt"/>
              </a:rPr>
              <a:t>o all of </a:t>
            </a:r>
            <a:r>
              <a:rPr lang="fr-FR" sz="2400" dirty="0" err="1" smtClean="0">
                <a:latin typeface="+mj-lt"/>
              </a:rPr>
              <a:t>you</a:t>
            </a:r>
            <a:r>
              <a:rPr lang="fr-FR" sz="2400" dirty="0" smtClean="0">
                <a:latin typeface="+mj-lt"/>
              </a:rPr>
              <a:t>, </a:t>
            </a:r>
            <a:r>
              <a:rPr lang="fr-FR" sz="2400" dirty="0" err="1" smtClean="0">
                <a:latin typeface="+mj-lt"/>
              </a:rPr>
              <a:t>many</a:t>
            </a:r>
            <a:r>
              <a:rPr lang="fr-FR" sz="2400" dirty="0" smtClean="0">
                <a:latin typeface="+mj-lt"/>
              </a:rPr>
              <a:t> </a:t>
            </a:r>
            <a:r>
              <a:rPr lang="fr-FR" sz="2400" dirty="0" err="1" smtClean="0">
                <a:latin typeface="+mj-lt"/>
              </a:rPr>
              <a:t>thanks</a:t>
            </a:r>
            <a:r>
              <a:rPr lang="fr-FR" sz="2400" dirty="0" smtClean="0">
                <a:latin typeface="+mj-lt"/>
              </a:rPr>
              <a:t> for </a:t>
            </a:r>
            <a:r>
              <a:rPr lang="fr-FR" sz="2400" dirty="0" err="1" smtClean="0">
                <a:latin typeface="+mj-lt"/>
              </a:rPr>
              <a:t>your</a:t>
            </a:r>
            <a:r>
              <a:rPr lang="fr-FR" sz="2400" dirty="0" smtClean="0">
                <a:latin typeface="+mj-lt"/>
              </a:rPr>
              <a:t> </a:t>
            </a:r>
            <a:r>
              <a:rPr lang="fr-FR" sz="2400" dirty="0" err="1" smtClean="0">
                <a:latin typeface="+mj-lt"/>
              </a:rPr>
              <a:t>kind</a:t>
            </a:r>
            <a:r>
              <a:rPr lang="fr-FR" sz="2400" dirty="0" smtClean="0">
                <a:latin typeface="+mj-lt"/>
              </a:rPr>
              <a:t> attention !</a:t>
            </a:r>
          </a:p>
          <a:p>
            <a:pPr algn="ctr">
              <a:defRPr/>
            </a:pPr>
            <a:endParaRPr lang="fr-FR" sz="2400" dirty="0" smtClean="0">
              <a:latin typeface="+mj-lt"/>
            </a:endParaRPr>
          </a:p>
          <a:p>
            <a:pPr algn="ctr">
              <a:defRPr/>
            </a:pPr>
            <a:r>
              <a:rPr lang="fr-FR" sz="2400" dirty="0" smtClean="0">
                <a:latin typeface="+mj-lt"/>
              </a:rPr>
              <a:t>		Pierre Bomel</a:t>
            </a:r>
            <a:endParaRPr lang="fr-FR" sz="2400" noProof="0" dirty="0" smtClean="0">
              <a:latin typeface="+mj-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30303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7</a:t>
            </a:fld>
            <a:endParaRPr lang="es-ES"/>
          </a:p>
        </p:txBody>
      </p:sp>
      <p:sp>
        <p:nvSpPr>
          <p:cNvPr id="11" name="1 Título"/>
          <p:cNvSpPr txBox="1">
            <a:spLocks/>
          </p:cNvSpPr>
          <p:nvPr/>
        </p:nvSpPr>
        <p:spPr bwMode="auto">
          <a:xfrm>
            <a:off x="251520" y="1827975"/>
            <a:ext cx="8568952" cy="4593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defRPr/>
            </a:pPr>
            <a:r>
              <a:rPr lang="fr-FR" dirty="0" err="1" smtClean="0">
                <a:latin typeface="+mn-lt"/>
                <a:ea typeface="ＭＳ Ｐゴシック" pitchFamily="34" charset="-128"/>
                <a:cs typeface="+mj-cs"/>
              </a:rPr>
              <a:t>Execution</a:t>
            </a:r>
            <a:r>
              <a:rPr lang="fr-FR" dirty="0" smtClean="0">
                <a:latin typeface="+mn-lt"/>
                <a:ea typeface="ＭＳ Ｐゴシック" pitchFamily="34" charset="-128"/>
                <a:cs typeface="+mj-cs"/>
              </a:rPr>
              <a:t> model </a:t>
            </a:r>
            <a:r>
              <a:rPr lang="fr-FR" dirty="0" err="1" smtClean="0">
                <a:latin typeface="+mn-lt"/>
                <a:ea typeface="ＭＳ Ｐゴシック" pitchFamily="34" charset="-128"/>
                <a:cs typeface="+mj-cs"/>
              </a:rPr>
              <a:t>is</a:t>
            </a:r>
            <a:r>
              <a:rPr lang="fr-FR" dirty="0" smtClean="0">
                <a:latin typeface="+mn-lt"/>
                <a:ea typeface="ＭＳ Ｐゴシック" pitchFamily="34" charset="-128"/>
                <a:cs typeface="+mj-cs"/>
              </a:rPr>
              <a:t> "</a:t>
            </a:r>
            <a:r>
              <a:rPr lang="fr-FR" dirty="0" err="1" smtClean="0">
                <a:solidFill>
                  <a:srgbClr val="FF0000"/>
                </a:solidFill>
                <a:latin typeface="+mn-lt"/>
                <a:ea typeface="ＭＳ Ｐゴシック" pitchFamily="34" charset="-128"/>
                <a:cs typeface="+mj-cs"/>
              </a:rPr>
              <a:t>fork-join</a:t>
            </a:r>
            <a:r>
              <a:rPr lang="fr-FR" dirty="0" smtClean="0">
                <a:latin typeface="+mn-lt"/>
                <a:ea typeface="ＭＳ Ｐゴシック" pitchFamily="34" charset="-128"/>
                <a:cs typeface="+mj-cs"/>
              </a:rPr>
              <a:t>"</a:t>
            </a:r>
          </a:p>
          <a:p>
            <a:pPr algn="just">
              <a:defRPr/>
            </a:pPr>
            <a:r>
              <a:rPr lang="fr-FR" dirty="0" smtClean="0">
                <a:latin typeface="+mn-lt"/>
                <a:ea typeface="ＭＳ Ｐゴシック" pitchFamily="34" charset="-128"/>
                <a:cs typeface="+mj-cs"/>
              </a:rPr>
              <a:t>	Teams of threads, </a:t>
            </a:r>
            <a:r>
              <a:rPr lang="fr-FR" dirty="0" err="1" smtClean="0">
                <a:latin typeface="+mn-lt"/>
                <a:ea typeface="ＭＳ Ｐゴシック" pitchFamily="34" charset="-128"/>
                <a:cs typeface="+mj-cs"/>
              </a:rPr>
              <a:t>with</a:t>
            </a:r>
            <a:r>
              <a:rPr lang="fr-FR" dirty="0" smtClean="0">
                <a:latin typeface="+mn-lt"/>
                <a:ea typeface="ＭＳ Ｐゴシック" pitchFamily="34" charset="-128"/>
                <a:cs typeface="+mj-cs"/>
              </a:rPr>
              <a:t> a unique master thread</a:t>
            </a:r>
          </a:p>
          <a:p>
            <a:pPr algn="just">
              <a:defRPr/>
            </a:pP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Worksharing</a:t>
            </a:r>
            <a:endParaRPr lang="fr-FR" dirty="0" smtClean="0">
              <a:latin typeface="+mn-lt"/>
              <a:ea typeface="ＭＳ Ｐゴシック" pitchFamily="34" charset="-128"/>
              <a:cs typeface="+mj-cs"/>
            </a:endParaRPr>
          </a:p>
          <a:p>
            <a:pPr algn="just">
              <a:defRPr/>
            </a:pP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Task</a:t>
            </a:r>
            <a:endParaRPr lang="fr-FR" dirty="0" smtClean="0">
              <a:latin typeface="+mn-lt"/>
              <a:ea typeface="ＭＳ Ｐゴシック" pitchFamily="34" charset="-128"/>
              <a:cs typeface="+mj-cs"/>
            </a:endParaRPr>
          </a:p>
          <a:p>
            <a:pPr algn="just">
              <a:defRPr/>
            </a:pPr>
            <a:endParaRPr lang="fr-FR" dirty="0">
              <a:latin typeface="+mn-lt"/>
              <a:ea typeface="ＭＳ Ｐゴシック" pitchFamily="34" charset="-128"/>
              <a:cs typeface="+mj-cs"/>
            </a:endParaRPr>
          </a:p>
          <a:p>
            <a:pPr algn="just">
              <a:defRPr/>
            </a:pPr>
            <a:r>
              <a:rPr lang="fr-FR" dirty="0" smtClean="0">
                <a:latin typeface="+mn-lt"/>
                <a:ea typeface="ＭＳ Ｐゴシック" pitchFamily="34" charset="-128"/>
                <a:cs typeface="+mj-cs"/>
              </a:rPr>
              <a:t>Memory model</a:t>
            </a:r>
            <a:endParaRPr lang="fr-FR" dirty="0">
              <a:latin typeface="+mn-lt"/>
              <a:ea typeface="ＭＳ Ｐゴシック" pitchFamily="34" charset="-128"/>
              <a:cs typeface="+mj-cs"/>
            </a:endParaRPr>
          </a:p>
          <a:p>
            <a:pPr algn="just">
              <a:defRPr/>
            </a:pPr>
            <a:r>
              <a:rPr lang="fr-FR" dirty="0" smtClean="0">
                <a:latin typeface="+mn-lt"/>
                <a:ea typeface="ＭＳ Ｐゴシック" pitchFamily="34" charset="-128"/>
                <a:cs typeface="+mj-cs"/>
              </a:rPr>
              <a:t>	A thread as a </a:t>
            </a:r>
            <a:r>
              <a:rPr lang="fr-FR" dirty="0" err="1" smtClean="0">
                <a:solidFill>
                  <a:srgbClr val="FF0000"/>
                </a:solidFill>
                <a:latin typeface="+mn-lt"/>
                <a:ea typeface="ＭＳ Ｐゴシック" pitchFamily="34" charset="-128"/>
                <a:cs typeface="+mj-cs"/>
              </a:rPr>
              <a:t>private</a:t>
            </a:r>
            <a:r>
              <a:rPr lang="fr-FR" dirty="0" smtClean="0">
                <a:solidFill>
                  <a:srgbClr val="FF0000"/>
                </a:solidFill>
                <a:latin typeface="+mn-lt"/>
                <a:ea typeface="ＭＳ Ｐゴシック" pitchFamily="34" charset="-128"/>
                <a:cs typeface="+mj-cs"/>
              </a:rPr>
              <a:t> memory </a:t>
            </a:r>
            <a:r>
              <a:rPr lang="fr-FR" dirty="0" smtClean="0">
                <a:latin typeface="+mn-lt"/>
                <a:ea typeface="ＭＳ Ｐゴシック" pitchFamily="34" charset="-128"/>
                <a:cs typeface="+mj-cs"/>
              </a:rPr>
              <a:t>(</a:t>
            </a:r>
            <a:r>
              <a:rPr lang="fr-FR" dirty="0" err="1" smtClean="0">
                <a:latin typeface="+mn-lt"/>
                <a:ea typeface="ＭＳ Ｐゴシック" pitchFamily="34" charset="-128"/>
                <a:cs typeface="+mj-cs"/>
              </a:rPr>
              <a:t>registers</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stack</a:t>
            </a:r>
            <a:r>
              <a:rPr lang="fr-FR" dirty="0" smtClean="0">
                <a:latin typeface="+mn-lt"/>
                <a:ea typeface="ＭＳ Ｐゴシック" pitchFamily="34" charset="-128"/>
                <a:cs typeface="+mj-cs"/>
              </a:rPr>
              <a:t>) and a copy of </a:t>
            </a:r>
            <a:br>
              <a:rPr lang="fr-FR" dirty="0" smtClean="0">
                <a:latin typeface="+mn-lt"/>
                <a:ea typeface="ＭＳ Ｐゴシック" pitchFamily="34" charset="-128"/>
                <a:cs typeface="+mj-cs"/>
              </a:rPr>
            </a:br>
            <a:r>
              <a:rPr lang="fr-FR" dirty="0" smtClean="0">
                <a:latin typeface="+mn-lt"/>
                <a:ea typeface="ＭＳ Ｐゴシック" pitchFamily="34" charset="-128"/>
                <a:cs typeface="+mj-cs"/>
              </a:rPr>
              <a:t>	a </a:t>
            </a:r>
            <a:r>
              <a:rPr lang="fr-FR" dirty="0" err="1" smtClean="0">
                <a:latin typeface="+mn-lt"/>
                <a:ea typeface="ＭＳ Ｐゴシック" pitchFamily="34" charset="-128"/>
                <a:cs typeface="+mj-cs"/>
              </a:rPr>
              <a:t>globally</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shared</a:t>
            </a:r>
            <a:r>
              <a:rPr lang="fr-FR" dirty="0" smtClean="0">
                <a:latin typeface="+mn-lt"/>
                <a:ea typeface="ＭＳ Ｐゴシック" pitchFamily="34" charset="-128"/>
                <a:cs typeface="+mj-cs"/>
              </a:rPr>
              <a:t> memory by the group of threads </a:t>
            </a:r>
            <a:r>
              <a:rPr lang="fr-FR" dirty="0" err="1" smtClean="0">
                <a:latin typeface="+mn-lt"/>
                <a:ea typeface="ＭＳ Ｐゴシック" pitchFamily="34" charset="-128"/>
                <a:cs typeface="+mj-cs"/>
              </a:rPr>
              <a:t>it</a:t>
            </a:r>
            <a:r>
              <a:rPr lang="fr-FR" dirty="0" smtClean="0">
                <a:latin typeface="+mn-lt"/>
                <a:ea typeface="ＭＳ Ｐゴシック" pitchFamily="34" charset="-128"/>
                <a:cs typeface="+mj-cs"/>
              </a:rPr>
              <a:t> </a:t>
            </a:r>
            <a:r>
              <a:rPr lang="fr-FR" dirty="0" err="1" smtClean="0">
                <a:latin typeface="+mn-lt"/>
                <a:ea typeface="ＭＳ Ｐゴシック" pitchFamily="34" charset="-128"/>
                <a:cs typeface="+mj-cs"/>
              </a:rPr>
              <a:t>belongs</a:t>
            </a:r>
            <a:r>
              <a:rPr lang="fr-FR" dirty="0" smtClean="0">
                <a:latin typeface="+mn-lt"/>
                <a:ea typeface="ＭＳ Ｐゴシック" pitchFamily="34" charset="-128"/>
                <a:cs typeface="+mj-cs"/>
              </a:rPr>
              <a:t> to.</a:t>
            </a:r>
          </a:p>
          <a:p>
            <a:pPr algn="just">
              <a:defRPr/>
            </a:pPr>
            <a:endParaRPr lang="fr-FR" dirty="0">
              <a:latin typeface="+mn-lt"/>
              <a:ea typeface="ＭＳ Ｐゴシック" pitchFamily="34" charset="-128"/>
              <a:cs typeface="+mj-cs"/>
            </a:endParaRPr>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35109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r>
            <a:br>
              <a:rPr lang="fr-FR" sz="2800" dirty="0" smtClean="0"/>
            </a:br>
            <a:r>
              <a:rPr lang="fr-FR" sz="2800" dirty="0" smtClean="0"/>
              <a:t> </a:t>
            </a:r>
            <a:r>
              <a:rPr lang="fr-FR" sz="2800" dirty="0" err="1" smtClean="0"/>
              <a:t>fork-join</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8</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368299" y="3855435"/>
            <a:ext cx="2619523" cy="26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632736" y="2502318"/>
            <a:ext cx="1803360" cy="266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632736" y="3135043"/>
            <a:ext cx="944379" cy="286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632736" y="3883673"/>
            <a:ext cx="2791207"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632736" y="5085184"/>
            <a:ext cx="1803360" cy="2950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382719" y="4318066"/>
            <a:ext cx="415498" cy="369332"/>
          </a:xfrm>
          <a:prstGeom prst="rect">
            <a:avLst/>
          </a:prstGeom>
          <a:noFill/>
        </p:spPr>
        <p:txBody>
          <a:bodyPr wrap="none" rtlCol="0">
            <a:spAutoFit/>
          </a:bodyPr>
          <a:lstStyle/>
          <a:p>
            <a:r>
              <a:rPr lang="fr-FR" dirty="0" smtClean="0"/>
              <a:t>…</a:t>
            </a:r>
            <a:endParaRPr lang="fr-FR" dirty="0"/>
          </a:p>
        </p:txBody>
      </p:sp>
      <p:sp>
        <p:nvSpPr>
          <p:cNvPr id="12" name="Rectangle 11"/>
          <p:cNvSpPr/>
          <p:nvPr/>
        </p:nvSpPr>
        <p:spPr>
          <a:xfrm>
            <a:off x="7026402" y="3855435"/>
            <a:ext cx="192854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a:stCxn id="2" idx="3"/>
            <a:endCxn id="7" idx="1"/>
          </p:cNvCxnSpPr>
          <p:nvPr/>
        </p:nvCxnSpPr>
        <p:spPr>
          <a:xfrm flipV="1">
            <a:off x="2987822" y="2635465"/>
            <a:ext cx="644914" cy="1354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 idx="3"/>
            <a:endCxn id="8" idx="1"/>
          </p:cNvCxnSpPr>
          <p:nvPr/>
        </p:nvCxnSpPr>
        <p:spPr>
          <a:xfrm flipV="1">
            <a:off x="2987822" y="3278484"/>
            <a:ext cx="644914" cy="71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2" idx="3"/>
            <a:endCxn id="9" idx="1"/>
          </p:cNvCxnSpPr>
          <p:nvPr/>
        </p:nvCxnSpPr>
        <p:spPr>
          <a:xfrm>
            <a:off x="2987822" y="3989621"/>
            <a:ext cx="644914" cy="58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2" idx="3"/>
            <a:endCxn id="10" idx="1"/>
          </p:cNvCxnSpPr>
          <p:nvPr/>
        </p:nvCxnSpPr>
        <p:spPr>
          <a:xfrm>
            <a:off x="2987822" y="3989621"/>
            <a:ext cx="644914" cy="1243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3"/>
            <a:endCxn id="12" idx="1"/>
          </p:cNvCxnSpPr>
          <p:nvPr/>
        </p:nvCxnSpPr>
        <p:spPr>
          <a:xfrm>
            <a:off x="5436096" y="2635465"/>
            <a:ext cx="1590306" cy="1363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8" idx="3"/>
            <a:endCxn id="12" idx="1"/>
          </p:cNvCxnSpPr>
          <p:nvPr/>
        </p:nvCxnSpPr>
        <p:spPr>
          <a:xfrm>
            <a:off x="4577115" y="3278484"/>
            <a:ext cx="2449287" cy="720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9" idx="3"/>
            <a:endCxn id="12" idx="1"/>
          </p:cNvCxnSpPr>
          <p:nvPr/>
        </p:nvCxnSpPr>
        <p:spPr>
          <a:xfrm flipV="1">
            <a:off x="6423943" y="3999451"/>
            <a:ext cx="602459" cy="4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0" idx="3"/>
            <a:endCxn id="12" idx="1"/>
          </p:cNvCxnSpPr>
          <p:nvPr/>
        </p:nvCxnSpPr>
        <p:spPr>
          <a:xfrm flipV="1">
            <a:off x="5436096" y="3999451"/>
            <a:ext cx="1590306" cy="1233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27384" y="3199756"/>
            <a:ext cx="1787669" cy="646331"/>
          </a:xfrm>
          <a:prstGeom prst="rect">
            <a:avLst/>
          </a:prstGeom>
          <a:noFill/>
        </p:spPr>
        <p:txBody>
          <a:bodyPr wrap="none" rtlCol="0">
            <a:spAutoFit/>
          </a:bodyPr>
          <a:lstStyle/>
          <a:p>
            <a:pPr algn="ctr"/>
            <a:r>
              <a:rPr lang="fr-FR" dirty="0" smtClean="0"/>
              <a:t>Master thread</a:t>
            </a:r>
          </a:p>
          <a:p>
            <a:pPr algn="ctr"/>
            <a:r>
              <a:rPr lang="fr-FR" dirty="0" err="1"/>
              <a:t>e</a:t>
            </a:r>
            <a:r>
              <a:rPr lang="fr-FR" dirty="0" err="1" smtClean="0"/>
              <a:t>xecutes</a:t>
            </a:r>
            <a:r>
              <a:rPr lang="fr-FR" dirty="0" smtClean="0"/>
              <a:t> a </a:t>
            </a:r>
            <a:r>
              <a:rPr lang="fr-FR" dirty="0" err="1" smtClean="0"/>
              <a:t>task</a:t>
            </a:r>
            <a:endParaRPr lang="fr-FR" dirty="0"/>
          </a:p>
        </p:txBody>
      </p:sp>
      <p:sp>
        <p:nvSpPr>
          <p:cNvPr id="39" name="ZoneTexte 38"/>
          <p:cNvSpPr txBox="1"/>
          <p:nvPr/>
        </p:nvSpPr>
        <p:spPr>
          <a:xfrm>
            <a:off x="3632736" y="1510361"/>
            <a:ext cx="2031390" cy="369332"/>
          </a:xfrm>
          <a:prstGeom prst="rect">
            <a:avLst/>
          </a:prstGeom>
          <a:noFill/>
        </p:spPr>
        <p:txBody>
          <a:bodyPr wrap="none" rtlCol="0">
            <a:spAutoFit/>
          </a:bodyPr>
          <a:lstStyle/>
          <a:p>
            <a:r>
              <a:rPr lang="fr-FR" dirty="0" smtClean="0"/>
              <a:t>Team of // threads</a:t>
            </a:r>
            <a:endParaRPr lang="fr-FR" dirty="0"/>
          </a:p>
        </p:txBody>
      </p:sp>
      <p:sp>
        <p:nvSpPr>
          <p:cNvPr id="40" name="ZoneTexte 39"/>
          <p:cNvSpPr txBox="1"/>
          <p:nvPr/>
        </p:nvSpPr>
        <p:spPr>
          <a:xfrm>
            <a:off x="6622377" y="3188442"/>
            <a:ext cx="2557111" cy="646331"/>
          </a:xfrm>
          <a:prstGeom prst="rect">
            <a:avLst/>
          </a:prstGeom>
          <a:noFill/>
        </p:spPr>
        <p:txBody>
          <a:bodyPr wrap="none" rtlCol="0">
            <a:spAutoFit/>
          </a:bodyPr>
          <a:lstStyle/>
          <a:p>
            <a:pPr algn="ctr"/>
            <a:r>
              <a:rPr lang="fr-FR" dirty="0" smtClean="0"/>
              <a:t>Master thread </a:t>
            </a:r>
            <a:r>
              <a:rPr lang="fr-FR" dirty="0" err="1" smtClean="0"/>
              <a:t>resumes</a:t>
            </a:r>
            <a:endParaRPr lang="fr-FR" dirty="0" smtClean="0"/>
          </a:p>
          <a:p>
            <a:pPr algn="ctr"/>
            <a:r>
              <a:rPr lang="fr-FR" dirty="0" err="1"/>
              <a:t>i</a:t>
            </a:r>
            <a:r>
              <a:rPr lang="fr-FR" dirty="0" err="1" smtClean="0"/>
              <a:t>ts</a:t>
            </a:r>
            <a:r>
              <a:rPr lang="fr-FR" dirty="0" smtClean="0"/>
              <a:t> </a:t>
            </a:r>
            <a:r>
              <a:rPr lang="fr-FR" dirty="0" err="1" smtClean="0"/>
              <a:t>previous</a:t>
            </a:r>
            <a:r>
              <a:rPr lang="fr-FR" dirty="0" smtClean="0"/>
              <a:t> </a:t>
            </a:r>
            <a:r>
              <a:rPr lang="fr-FR" dirty="0" err="1" smtClean="0"/>
              <a:t>task</a:t>
            </a:r>
            <a:endParaRPr lang="fr-FR" dirty="0"/>
          </a:p>
        </p:txBody>
      </p:sp>
      <p:cxnSp>
        <p:nvCxnSpPr>
          <p:cNvPr id="41" name="Connecteur droit avec flèche 40"/>
          <p:cNvCxnSpPr/>
          <p:nvPr/>
        </p:nvCxnSpPr>
        <p:spPr>
          <a:xfrm>
            <a:off x="368300" y="5935525"/>
            <a:ext cx="8380164" cy="9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882733" y="5543566"/>
            <a:ext cx="689035" cy="369332"/>
          </a:xfrm>
          <a:prstGeom prst="rect">
            <a:avLst/>
          </a:prstGeom>
          <a:noFill/>
        </p:spPr>
        <p:txBody>
          <a:bodyPr wrap="none" rtlCol="0">
            <a:spAutoFit/>
          </a:bodyPr>
          <a:lstStyle/>
          <a:p>
            <a:r>
              <a:rPr lang="fr-FR" dirty="0" smtClean="0"/>
              <a:t>Time</a:t>
            </a:r>
            <a:endParaRPr lang="fr-FR" dirty="0"/>
          </a:p>
        </p:txBody>
      </p:sp>
      <p:cxnSp>
        <p:nvCxnSpPr>
          <p:cNvPr id="57" name="Connecteur droit 56"/>
          <p:cNvCxnSpPr/>
          <p:nvPr/>
        </p:nvCxnSpPr>
        <p:spPr>
          <a:xfrm>
            <a:off x="3204679" y="2491434"/>
            <a:ext cx="0" cy="34430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6622377" y="2432339"/>
            <a:ext cx="0" cy="35130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1995070" y="6152777"/>
            <a:ext cx="2056973" cy="369332"/>
          </a:xfrm>
          <a:prstGeom prst="rect">
            <a:avLst/>
          </a:prstGeom>
          <a:noFill/>
        </p:spPr>
        <p:txBody>
          <a:bodyPr wrap="none" rtlCol="0">
            <a:spAutoFit/>
          </a:bodyPr>
          <a:lstStyle/>
          <a:p>
            <a:r>
              <a:rPr lang="fr-FR" dirty="0" smtClean="0"/>
              <a:t>Start of new team</a:t>
            </a:r>
            <a:endParaRPr lang="fr-FR" dirty="0"/>
          </a:p>
        </p:txBody>
      </p:sp>
      <p:sp>
        <p:nvSpPr>
          <p:cNvPr id="63" name="ZoneTexte 62"/>
          <p:cNvSpPr txBox="1"/>
          <p:nvPr/>
        </p:nvSpPr>
        <p:spPr>
          <a:xfrm>
            <a:off x="4988022" y="6146696"/>
            <a:ext cx="3031600" cy="646331"/>
          </a:xfrm>
          <a:prstGeom prst="rect">
            <a:avLst/>
          </a:prstGeom>
          <a:noFill/>
        </p:spPr>
        <p:txBody>
          <a:bodyPr wrap="none" rtlCol="0">
            <a:spAutoFit/>
          </a:bodyPr>
          <a:lstStyle/>
          <a:p>
            <a:pPr algn="ctr"/>
            <a:r>
              <a:rPr lang="fr-FR" dirty="0" err="1" smtClean="0"/>
              <a:t>Barrier</a:t>
            </a:r>
            <a:r>
              <a:rPr lang="fr-FR" dirty="0"/>
              <a:t> </a:t>
            </a:r>
            <a:r>
              <a:rPr lang="fr-FR" dirty="0" smtClean="0"/>
              <a:t>at end of all threads</a:t>
            </a:r>
          </a:p>
          <a:p>
            <a:pPr algn="ctr"/>
            <a:r>
              <a:rPr lang="fr-FR" dirty="0"/>
              <a:t>o</a:t>
            </a:r>
            <a:r>
              <a:rPr lang="fr-FR" dirty="0" smtClean="0"/>
              <a:t>f the team</a:t>
            </a:r>
            <a:endParaRPr lang="fr-FR" dirty="0"/>
          </a:p>
        </p:txBody>
      </p:sp>
      <p:sp>
        <p:nvSpPr>
          <p:cNvPr id="64" name="ZoneTexte 63"/>
          <p:cNvSpPr txBox="1"/>
          <p:nvPr/>
        </p:nvSpPr>
        <p:spPr>
          <a:xfrm>
            <a:off x="2911585" y="2063007"/>
            <a:ext cx="3980577" cy="369332"/>
          </a:xfrm>
          <a:prstGeom prst="rect">
            <a:avLst/>
          </a:prstGeom>
          <a:noFill/>
        </p:spPr>
        <p:txBody>
          <a:bodyPr wrap="none" rtlCol="0">
            <a:spAutoFit/>
          </a:bodyPr>
          <a:lstStyle/>
          <a:p>
            <a:r>
              <a:rPr lang="fr-FR" dirty="0" smtClean="0"/>
              <a:t>Master thread switches to a new </a:t>
            </a:r>
            <a:r>
              <a:rPr lang="fr-FR" dirty="0" err="1" smtClean="0"/>
              <a:t>task</a:t>
            </a:r>
            <a:endParaRPr lang="fr-FR" dirty="0"/>
          </a:p>
        </p:txBody>
      </p:sp>
      <p:sp>
        <p:nvSpPr>
          <p:cNvPr id="65" name="ZoneTexte 64"/>
          <p:cNvSpPr txBox="1"/>
          <p:nvPr/>
        </p:nvSpPr>
        <p:spPr>
          <a:xfrm rot="16200000">
            <a:off x="2574891" y="5060267"/>
            <a:ext cx="825867" cy="369332"/>
          </a:xfrm>
          <a:prstGeom prst="rect">
            <a:avLst/>
          </a:prstGeom>
          <a:noFill/>
        </p:spPr>
        <p:txBody>
          <a:bodyPr wrap="none" rtlCol="0">
            <a:spAutoFit/>
          </a:bodyPr>
          <a:lstStyle/>
          <a:p>
            <a:r>
              <a:rPr lang="fr-FR" dirty="0" smtClean="0"/>
              <a:t>FORK</a:t>
            </a:r>
            <a:endParaRPr lang="fr-FR" dirty="0"/>
          </a:p>
        </p:txBody>
      </p:sp>
      <p:sp>
        <p:nvSpPr>
          <p:cNvPr id="66" name="ZoneTexte 65"/>
          <p:cNvSpPr txBox="1"/>
          <p:nvPr/>
        </p:nvSpPr>
        <p:spPr>
          <a:xfrm rot="16200000">
            <a:off x="6068718" y="5032611"/>
            <a:ext cx="710451" cy="369332"/>
          </a:xfrm>
          <a:prstGeom prst="rect">
            <a:avLst/>
          </a:prstGeom>
          <a:noFill/>
        </p:spPr>
        <p:txBody>
          <a:bodyPr wrap="none" rtlCol="0">
            <a:spAutoFit/>
          </a:bodyPr>
          <a:lstStyle/>
          <a:p>
            <a:r>
              <a:rPr lang="fr-FR" dirty="0" smtClean="0"/>
              <a:t>JOIN</a:t>
            </a:r>
            <a:endParaRPr lang="fr-FR" dirty="0"/>
          </a:p>
        </p:txBody>
      </p:sp>
    </p:spTree>
    <p:extLst>
      <p:ext uri="{BB962C8B-B14F-4D97-AF65-F5344CB8AC3E}">
        <p14:creationId xmlns:p14="http://schemas.microsoft.com/office/powerpoint/2010/main" val="2812999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fr-FR" sz="2800" dirty="0" err="1" smtClean="0"/>
              <a:t>OpenMP</a:t>
            </a:r>
            <a:r>
              <a:rPr lang="fr-FR" sz="2800" dirty="0" smtClean="0"/>
              <a:t/>
            </a:r>
            <a:br>
              <a:rPr lang="fr-FR" sz="2800" dirty="0" smtClean="0"/>
            </a:br>
            <a:r>
              <a:rPr lang="fr-FR" sz="2800" dirty="0" smtClean="0"/>
              <a:t> memory model</a:t>
            </a:r>
            <a:endParaRPr lang="en-GB" sz="2800" i="1" dirty="0" smtClean="0"/>
          </a:p>
        </p:txBody>
      </p:sp>
      <p:sp>
        <p:nvSpPr>
          <p:cNvPr id="4100"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3FF7A-A3F5-4220-BAE7-A6330BF96420}" type="slidenum">
              <a:rPr lang="es-ES"/>
              <a:pPr fontAlgn="base">
                <a:spcBef>
                  <a:spcPct val="0"/>
                </a:spcBef>
                <a:spcAft>
                  <a:spcPct val="0"/>
                </a:spcAft>
              </a:pPr>
              <a:t>9</a:t>
            </a:fld>
            <a:endParaRPr lang="es-ES"/>
          </a:p>
        </p:txBody>
      </p:sp>
      <p:sp>
        <p:nvSpPr>
          <p:cNvPr id="3074" name="AutoShape 2" descr="https://encrypted-tbn3.gstatic.com/images?q=tbn:ANd9GcTH_9LN6CdMnv1fFYsRyWaK08uiustiEk7EUTisznPTIT17Pk2C"/>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 name="Rectangle 31"/>
          <p:cNvSpPr/>
          <p:nvPr/>
        </p:nvSpPr>
        <p:spPr>
          <a:xfrm>
            <a:off x="865758" y="2541211"/>
            <a:ext cx="7228036"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Globally</a:t>
            </a:r>
            <a:r>
              <a:rPr lang="fr-FR" dirty="0" smtClean="0"/>
              <a:t> </a:t>
            </a:r>
            <a:r>
              <a:rPr lang="fr-FR" dirty="0" err="1" smtClean="0"/>
              <a:t>shared</a:t>
            </a:r>
            <a:r>
              <a:rPr lang="fr-FR" dirty="0" smtClean="0"/>
              <a:t> memory</a:t>
            </a:r>
            <a:endParaRPr lang="fr-FR" dirty="0"/>
          </a:p>
        </p:txBody>
      </p:sp>
      <p:sp>
        <p:nvSpPr>
          <p:cNvPr id="33" name="Rectangle 32"/>
          <p:cNvSpPr/>
          <p:nvPr/>
        </p:nvSpPr>
        <p:spPr>
          <a:xfrm>
            <a:off x="853049" y="3457803"/>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36" name="Rectangle 35"/>
          <p:cNvSpPr/>
          <p:nvPr/>
        </p:nvSpPr>
        <p:spPr>
          <a:xfrm>
            <a:off x="853049" y="4834220"/>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37" name="Rectangle 36"/>
          <p:cNvSpPr/>
          <p:nvPr/>
        </p:nvSpPr>
        <p:spPr>
          <a:xfrm>
            <a:off x="865758" y="3981371"/>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endParaRPr lang="fr-FR" dirty="0"/>
          </a:p>
        </p:txBody>
      </p:sp>
      <p:cxnSp>
        <p:nvCxnSpPr>
          <p:cNvPr id="6" name="Connecteur droit avec flèche 5"/>
          <p:cNvCxnSpPr>
            <a:endCxn id="33" idx="0"/>
          </p:cNvCxnSpPr>
          <p:nvPr/>
        </p:nvCxnSpPr>
        <p:spPr>
          <a:xfrm>
            <a:off x="1297806" y="2864865"/>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017886" y="3457803"/>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45" name="Rectangle 44"/>
          <p:cNvSpPr/>
          <p:nvPr/>
        </p:nvSpPr>
        <p:spPr>
          <a:xfrm>
            <a:off x="2030595" y="3981371"/>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endParaRPr lang="fr-FR" dirty="0"/>
          </a:p>
        </p:txBody>
      </p:sp>
      <p:cxnSp>
        <p:nvCxnSpPr>
          <p:cNvPr id="46" name="Connecteur droit avec flèche 45"/>
          <p:cNvCxnSpPr>
            <a:endCxn id="42" idx="0"/>
          </p:cNvCxnSpPr>
          <p:nvPr/>
        </p:nvCxnSpPr>
        <p:spPr>
          <a:xfrm>
            <a:off x="2462643" y="2864865"/>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195432" y="3457803"/>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49" name="Rectangle 48"/>
          <p:cNvSpPr/>
          <p:nvPr/>
        </p:nvSpPr>
        <p:spPr>
          <a:xfrm>
            <a:off x="3208141" y="3981371"/>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endParaRPr lang="fr-FR" dirty="0"/>
          </a:p>
        </p:txBody>
      </p:sp>
      <p:cxnSp>
        <p:nvCxnSpPr>
          <p:cNvPr id="50" name="Connecteur droit avec flèche 49"/>
          <p:cNvCxnSpPr>
            <a:endCxn id="47" idx="0"/>
          </p:cNvCxnSpPr>
          <p:nvPr/>
        </p:nvCxnSpPr>
        <p:spPr>
          <a:xfrm>
            <a:off x="3640189" y="2864865"/>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157616" y="3493077"/>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53" name="Rectangle 52"/>
          <p:cNvSpPr/>
          <p:nvPr/>
        </p:nvSpPr>
        <p:spPr>
          <a:xfrm>
            <a:off x="7170325" y="4016645"/>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endParaRPr lang="fr-FR" dirty="0"/>
          </a:p>
        </p:txBody>
      </p:sp>
      <p:cxnSp>
        <p:nvCxnSpPr>
          <p:cNvPr id="54" name="Connecteur droit avec flèche 53"/>
          <p:cNvCxnSpPr>
            <a:endCxn id="51" idx="0"/>
          </p:cNvCxnSpPr>
          <p:nvPr/>
        </p:nvCxnSpPr>
        <p:spPr>
          <a:xfrm>
            <a:off x="7602373" y="2900139"/>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343267" y="3481496"/>
            <a:ext cx="936104" cy="329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a:t>
            </a:r>
            <a:endParaRPr lang="fr-FR" dirty="0"/>
          </a:p>
        </p:txBody>
      </p:sp>
      <p:sp>
        <p:nvSpPr>
          <p:cNvPr id="58" name="Rectangle 57"/>
          <p:cNvSpPr/>
          <p:nvPr/>
        </p:nvSpPr>
        <p:spPr>
          <a:xfrm>
            <a:off x="4355976" y="4005064"/>
            <a:ext cx="936104" cy="683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thread</a:t>
            </a:r>
            <a:endParaRPr lang="fr-FR" dirty="0"/>
          </a:p>
        </p:txBody>
      </p:sp>
      <p:cxnSp>
        <p:nvCxnSpPr>
          <p:cNvPr id="59" name="Connecteur droit avec flèche 58"/>
          <p:cNvCxnSpPr>
            <a:endCxn id="55" idx="0"/>
          </p:cNvCxnSpPr>
          <p:nvPr/>
        </p:nvCxnSpPr>
        <p:spPr>
          <a:xfrm>
            <a:off x="4788024" y="2888558"/>
            <a:ext cx="23295" cy="592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5978326" y="4025913"/>
            <a:ext cx="415498" cy="369332"/>
          </a:xfrm>
          <a:prstGeom prst="rect">
            <a:avLst/>
          </a:prstGeom>
          <a:noFill/>
        </p:spPr>
        <p:txBody>
          <a:bodyPr wrap="none" rtlCol="0">
            <a:spAutoFit/>
          </a:bodyPr>
          <a:lstStyle/>
          <a:p>
            <a:r>
              <a:rPr lang="fr-FR" dirty="0" smtClean="0"/>
              <a:t>…</a:t>
            </a:r>
            <a:endParaRPr lang="fr-FR" dirty="0"/>
          </a:p>
        </p:txBody>
      </p:sp>
      <p:sp>
        <p:nvSpPr>
          <p:cNvPr id="67" name="Rectangle 66"/>
          <p:cNvSpPr/>
          <p:nvPr/>
        </p:nvSpPr>
        <p:spPr>
          <a:xfrm>
            <a:off x="2030595" y="4852571"/>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68" name="Rectangle 67"/>
          <p:cNvSpPr/>
          <p:nvPr/>
        </p:nvSpPr>
        <p:spPr>
          <a:xfrm>
            <a:off x="3208141" y="4852570"/>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69" name="Rectangle 68"/>
          <p:cNvSpPr/>
          <p:nvPr/>
        </p:nvSpPr>
        <p:spPr>
          <a:xfrm>
            <a:off x="4355976" y="4852570"/>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
        <p:nvSpPr>
          <p:cNvPr id="70" name="Rectangle 69"/>
          <p:cNvSpPr/>
          <p:nvPr/>
        </p:nvSpPr>
        <p:spPr>
          <a:xfrm>
            <a:off x="7170325" y="4894258"/>
            <a:ext cx="936104" cy="94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Private</a:t>
            </a:r>
            <a:endParaRPr lang="fr-FR" dirty="0" smtClean="0"/>
          </a:p>
          <a:p>
            <a:pPr algn="ctr"/>
            <a:r>
              <a:rPr lang="fr-FR" dirty="0" err="1" smtClean="0"/>
              <a:t>Stack</a:t>
            </a:r>
            <a:endParaRPr lang="fr-FR" dirty="0" smtClean="0"/>
          </a:p>
          <a:p>
            <a:pPr algn="ctr"/>
            <a:r>
              <a:rPr lang="fr-FR" dirty="0" smtClean="0"/>
              <a:t>regs</a:t>
            </a:r>
            <a:endParaRPr lang="fr-FR" dirty="0"/>
          </a:p>
        </p:txBody>
      </p:sp>
    </p:spTree>
    <p:extLst>
      <p:ext uri="{BB962C8B-B14F-4D97-AF65-F5344CB8AC3E}">
        <p14:creationId xmlns:p14="http://schemas.microsoft.com/office/powerpoint/2010/main" val="247534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4881</TotalTime>
  <Words>3796</Words>
  <Application>Microsoft Office PowerPoint</Application>
  <PresentationFormat>Affichage à l'écran (4:3)</PresentationFormat>
  <Paragraphs>1208</Paragraphs>
  <Slides>67</Slides>
  <Notes>67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67</vt:i4>
      </vt:variant>
    </vt:vector>
  </HeadingPairs>
  <TitlesOfParts>
    <vt:vector size="74" baseType="lpstr">
      <vt:lpstr>ＭＳ Ｐゴシック</vt:lpstr>
      <vt:lpstr>Arial</vt:lpstr>
      <vt:lpstr>Calibri</vt:lpstr>
      <vt:lpstr>Courier New</vt:lpstr>
      <vt:lpstr>Gill Sans</vt:lpstr>
      <vt:lpstr>Gill Sans MT</vt:lpstr>
      <vt:lpstr>Tema de Office</vt:lpstr>
      <vt:lpstr>Many-core programming, a practical approach.</vt:lpstr>
      <vt:lpstr>Plan</vt:lpstr>
      <vt:lpstr>Software paradigms for many-cores (an introduction to)</vt:lpstr>
      <vt:lpstr>Available standards for parallel programming models.</vt:lpstr>
      <vt:lpstr>OpenMP/Posix/OpenCL/MPI  C/C++ headers</vt:lpstr>
      <vt:lpstr>     OpenMP (late 1990s)</vt:lpstr>
      <vt:lpstr>OpenMP</vt:lpstr>
      <vt:lpstr>OpenMP  fork-join</vt:lpstr>
      <vt:lpstr>OpenMP  memory model</vt:lpstr>
      <vt:lpstr>OpenMP (but not only)  Can different executions produce different results ?</vt:lpstr>
      <vt:lpstr>OpenMP – the minimum you must know  directives</vt:lpstr>
      <vt:lpstr>OpenMP  #pragma omp parallel</vt:lpstr>
      <vt:lpstr>OpenMP  #pragma omp parallel for</vt:lpstr>
      <vt:lpstr>OpenMP  #pragma omp parallel sections</vt:lpstr>
      <vt:lpstr>OpenMP  #pragma omp parallel single</vt:lpstr>
      <vt:lpstr>OpenMP  private() and shared() clauses</vt:lpstr>
      <vt:lpstr>OpenMP  private() and shared() clauses</vt:lpstr>
      <vt:lpstr>OpenMP  #pragma omp flush</vt:lpstr>
      <vt:lpstr>OpenMP  #pragma omp flush</vt:lpstr>
      <vt:lpstr>OpenMP  #pragma omp flush</vt:lpstr>
      <vt:lpstr>OpenMP  #pragma omp critical</vt:lpstr>
      <vt:lpstr>OpenMP  #pragma omp atomic</vt:lpstr>
      <vt:lpstr>OpenMP  atomic vs critical</vt:lpstr>
      <vt:lpstr>OpenMP  atomic vs critical</vt:lpstr>
      <vt:lpstr>OpenMP – an explicit fork-join  #pragma omp task/taskwait</vt:lpstr>
      <vt:lpstr>OpenMP  #pragma omp barrier</vt:lpstr>
      <vt:lpstr>OpenMP  #pragma omp master</vt:lpstr>
      <vt:lpstr>OpenMP  How to write a code whose behaviour depends on the thread’s ID ?</vt:lpstr>
      <vt:lpstr>OpenMP  How to write a code whose behaviour depends on the thread’s ID ?</vt:lpstr>
      <vt:lpstr>OpenMP  some usefull tools</vt:lpstr>
      <vt:lpstr>OpenMP Conclusion</vt:lpstr>
      <vt:lpstr>POSIX (1980s)</vt:lpstr>
      <vt:lpstr>POSIX</vt:lpstr>
      <vt:lpstr>POSIX 1.c threads</vt:lpstr>
      <vt:lpstr>POSIX 1.c API</vt:lpstr>
      <vt:lpstr>Pthreads – the minimum you must know </vt:lpstr>
      <vt:lpstr>POSIX 1.c - fork-join model explicit coding of threads creation and parallelism.</vt:lpstr>
      <vt:lpstr>POSIX 1.c - fork-join model explicit coding of threads creation and parallelism.</vt:lpstr>
      <vt:lpstr>POSIX 1.c Access to shared data</vt:lpstr>
      <vt:lpstr>POSIX 1.c critical section</vt:lpstr>
      <vt:lpstr>POSIX 1.c barrier</vt:lpstr>
      <vt:lpstr>POSIX 1.c How to write a code whose behaviour depends on the thread’s ID ?</vt:lpstr>
      <vt:lpstr>Posix Conclusion</vt:lpstr>
      <vt:lpstr>    OpenCL (initiated by Apple, 2008)</vt:lpstr>
      <vt:lpstr>OpenCL Heterogeneous computers (NVIDIA, ATI, Kalray)</vt:lpstr>
      <vt:lpstr>OpenCL Platform model</vt:lpstr>
      <vt:lpstr>OpenCL = data parallelism Data is seen as a N-dimensions computation domain</vt:lpstr>
      <vt:lpstr>OpenCL = data parallelism Memory model</vt:lpstr>
      <vt:lpstr>OpenCL = data parallelism Synchronization + shared memory</vt:lpstr>
      <vt:lpstr>OpenCL Computing kernel</vt:lpstr>
      <vt:lpstr>OpenCL Context &amp; command queues</vt:lpstr>
      <vt:lpstr>OpenCL Runtime compilation</vt:lpstr>
      <vt:lpstr>OpenCL - an example discovery of the heterogeneous computer’s structure</vt:lpstr>
      <vt:lpstr>OpenCL - an example creation of the kernel code from a string</vt:lpstr>
      <vt:lpstr>OpenCL - an example execution and termination</vt:lpstr>
      <vt:lpstr>OpenCL Conclusion</vt:lpstr>
      <vt:lpstr>           MPI (1980s)</vt:lpstr>
      <vt:lpstr>MPI</vt:lpstr>
      <vt:lpstr>MPI</vt:lpstr>
      <vt:lpstr>MPI – the minimum you must know </vt:lpstr>
      <vt:lpstr>MPI blocking communications</vt:lpstr>
      <vt:lpstr>MPI non-blocking communications</vt:lpstr>
      <vt:lpstr>MPI collective communications</vt:lpstr>
      <vt:lpstr>MPI How to write a code whose behaviour depends on the process’ ID ?</vt:lpstr>
      <vt:lpstr>MPI Conclusion</vt:lpstr>
      <vt:lpstr>Conclusion</vt:lpstr>
      <vt:lpstr>A few more, last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Julian</dc:creator>
  <cp:lastModifiedBy>bomel</cp:lastModifiedBy>
  <cp:revision>2013</cp:revision>
  <dcterms:created xsi:type="dcterms:W3CDTF">2013-07-30T07:34:09Z</dcterms:created>
  <dcterms:modified xsi:type="dcterms:W3CDTF">2016-06-23T08:09:03Z</dcterms:modified>
</cp:coreProperties>
</file>